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tags/tag17.xml" ContentType="application/vnd.openxmlformats-officedocument.presentationml.tags+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tags/tag14.xml" ContentType="application/vnd.openxmlformats-officedocument.presentationml.tags+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Default Extension="tiff" ContentType="image/tiff"/>
  <Override PartName="/ppt/tags/tag15.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2" r:id="rId1"/>
  </p:sldMasterIdLst>
  <p:notesMasterIdLst>
    <p:notesMasterId r:id="rId195"/>
  </p:notesMasterIdLst>
  <p:sldIdLst>
    <p:sldId id="581" r:id="rId2"/>
    <p:sldId id="582" r:id="rId3"/>
    <p:sldId id="583" r:id="rId4"/>
    <p:sldId id="584" r:id="rId5"/>
    <p:sldId id="956" r:id="rId6"/>
    <p:sldId id="1004" r:id="rId7"/>
    <p:sldId id="421" r:id="rId8"/>
    <p:sldId id="360" r:id="rId9"/>
    <p:sldId id="1104" r:id="rId10"/>
    <p:sldId id="968" r:id="rId11"/>
    <p:sldId id="586" r:id="rId12"/>
    <p:sldId id="525" r:id="rId13"/>
    <p:sldId id="1105" r:id="rId14"/>
    <p:sldId id="561" r:id="rId15"/>
    <p:sldId id="562" r:id="rId16"/>
    <p:sldId id="563" r:id="rId17"/>
    <p:sldId id="564" r:id="rId18"/>
    <p:sldId id="565" r:id="rId19"/>
    <p:sldId id="622" r:id="rId20"/>
    <p:sldId id="549" r:id="rId21"/>
    <p:sldId id="969" r:id="rId22"/>
    <p:sldId id="361" r:id="rId23"/>
    <p:sldId id="422" r:id="rId24"/>
    <p:sldId id="423" r:id="rId25"/>
    <p:sldId id="559" r:id="rId26"/>
    <p:sldId id="532" r:id="rId27"/>
    <p:sldId id="588" r:id="rId28"/>
    <p:sldId id="590" r:id="rId29"/>
    <p:sldId id="632" r:id="rId30"/>
    <p:sldId id="633" r:id="rId31"/>
    <p:sldId id="568" r:id="rId32"/>
    <p:sldId id="635" r:id="rId33"/>
    <p:sldId id="636" r:id="rId34"/>
    <p:sldId id="637" r:id="rId35"/>
    <p:sldId id="638" r:id="rId36"/>
    <p:sldId id="519" r:id="rId37"/>
    <p:sldId id="640" r:id="rId38"/>
    <p:sldId id="641" r:id="rId39"/>
    <p:sldId id="642" r:id="rId40"/>
    <p:sldId id="643" r:id="rId41"/>
    <p:sldId id="591" r:id="rId42"/>
    <p:sldId id="529" r:id="rId43"/>
    <p:sldId id="569" r:id="rId44"/>
    <p:sldId id="570" r:id="rId45"/>
    <p:sldId id="1170" r:id="rId46"/>
    <p:sldId id="571" r:id="rId47"/>
    <p:sldId id="1168" r:id="rId48"/>
    <p:sldId id="1133" r:id="rId49"/>
    <p:sldId id="1169" r:id="rId50"/>
    <p:sldId id="576" r:id="rId51"/>
    <p:sldId id="619" r:id="rId52"/>
    <p:sldId id="620" r:id="rId53"/>
    <p:sldId id="625" r:id="rId54"/>
    <p:sldId id="628" r:id="rId55"/>
    <p:sldId id="629" r:id="rId56"/>
    <p:sldId id="630" r:id="rId57"/>
    <p:sldId id="593" r:id="rId58"/>
    <p:sldId id="595" r:id="rId59"/>
    <p:sldId id="596" r:id="rId60"/>
    <p:sldId id="1106" r:id="rId61"/>
    <p:sldId id="597" r:id="rId62"/>
    <p:sldId id="1107" r:id="rId63"/>
    <p:sldId id="1108" r:id="rId64"/>
    <p:sldId id="600" r:id="rId65"/>
    <p:sldId id="1129" r:id="rId66"/>
    <p:sldId id="1130" r:id="rId67"/>
    <p:sldId id="603" r:id="rId68"/>
    <p:sldId id="1005" r:id="rId69"/>
    <p:sldId id="1131" r:id="rId70"/>
    <p:sldId id="1132" r:id="rId71"/>
    <p:sldId id="1171" r:id="rId72"/>
    <p:sldId id="1172" r:id="rId73"/>
    <p:sldId id="1006" r:id="rId74"/>
    <p:sldId id="605" r:id="rId75"/>
    <p:sldId id="644" r:id="rId76"/>
    <p:sldId id="652" r:id="rId77"/>
    <p:sldId id="1007" r:id="rId78"/>
    <p:sldId id="910" r:id="rId79"/>
    <p:sldId id="373" r:id="rId80"/>
    <p:sldId id="1008" r:id="rId81"/>
    <p:sldId id="425" r:id="rId82"/>
    <p:sldId id="930" r:id="rId83"/>
    <p:sldId id="279" r:id="rId84"/>
    <p:sldId id="362" r:id="rId85"/>
    <p:sldId id="280" r:id="rId86"/>
    <p:sldId id="282" r:id="rId87"/>
    <p:sldId id="431" r:id="rId88"/>
    <p:sldId id="432" r:id="rId89"/>
    <p:sldId id="433" r:id="rId90"/>
    <p:sldId id="1135" r:id="rId91"/>
    <p:sldId id="434" r:id="rId92"/>
    <p:sldId id="512" r:id="rId93"/>
    <p:sldId id="513" r:id="rId94"/>
    <p:sldId id="511" r:id="rId95"/>
    <p:sldId id="505" r:id="rId96"/>
    <p:sldId id="509" r:id="rId97"/>
    <p:sldId id="379" r:id="rId98"/>
    <p:sldId id="381" r:id="rId99"/>
    <p:sldId id="1009" r:id="rId100"/>
    <p:sldId id="1111" r:id="rId101"/>
    <p:sldId id="1173" r:id="rId102"/>
    <p:sldId id="1113" r:id="rId103"/>
    <p:sldId id="1144" r:id="rId104"/>
    <p:sldId id="1145" r:id="rId105"/>
    <p:sldId id="358" r:id="rId106"/>
    <p:sldId id="1115" r:id="rId107"/>
    <p:sldId id="1112" r:id="rId108"/>
    <p:sldId id="1114" r:id="rId109"/>
    <p:sldId id="1134" r:id="rId110"/>
    <p:sldId id="1010" r:id="rId111"/>
    <p:sldId id="382" r:id="rId112"/>
    <p:sldId id="439" r:id="rId113"/>
    <p:sldId id="442" r:id="rId114"/>
    <p:sldId id="440" r:id="rId115"/>
    <p:sldId id="443" r:id="rId116"/>
    <p:sldId id="444" r:id="rId117"/>
    <p:sldId id="1011" r:id="rId118"/>
    <p:sldId id="1142" r:id="rId119"/>
    <p:sldId id="285" r:id="rId120"/>
    <p:sldId id="1116" r:id="rId121"/>
    <p:sldId id="1117" r:id="rId122"/>
    <p:sldId id="290" r:id="rId123"/>
    <p:sldId id="289" r:id="rId124"/>
    <p:sldId id="461" r:id="rId125"/>
    <p:sldId id="293" r:id="rId126"/>
    <p:sldId id="291" r:id="rId127"/>
    <p:sldId id="387" r:id="rId128"/>
    <p:sldId id="462" r:id="rId129"/>
    <p:sldId id="463" r:id="rId130"/>
    <p:sldId id="1118" r:id="rId131"/>
    <p:sldId id="1119" r:id="rId132"/>
    <p:sldId id="1120" r:id="rId133"/>
    <p:sldId id="1012" r:id="rId134"/>
    <p:sldId id="1121" r:id="rId135"/>
    <p:sldId id="1122" r:id="rId136"/>
    <p:sldId id="1123" r:id="rId137"/>
    <p:sldId id="1124" r:id="rId138"/>
    <p:sldId id="1125" r:id="rId139"/>
    <p:sldId id="986" r:id="rId140"/>
    <p:sldId id="987" r:id="rId141"/>
    <p:sldId id="933" r:id="rId142"/>
    <p:sldId id="1013" r:id="rId143"/>
    <p:sldId id="1014" r:id="rId144"/>
    <p:sldId id="1015" r:id="rId145"/>
    <p:sldId id="934" r:id="rId146"/>
    <p:sldId id="935" r:id="rId147"/>
    <p:sldId id="957" r:id="rId148"/>
    <p:sldId id="1016" r:id="rId149"/>
    <p:sldId id="1190" r:id="rId150"/>
    <p:sldId id="1191" r:id="rId151"/>
    <p:sldId id="1192" r:id="rId152"/>
    <p:sldId id="1193" r:id="rId153"/>
    <p:sldId id="1153" r:id="rId154"/>
    <p:sldId id="1194" r:id="rId155"/>
    <p:sldId id="1195" r:id="rId156"/>
    <p:sldId id="1196" r:id="rId157"/>
    <p:sldId id="1199" r:id="rId158"/>
    <p:sldId id="1198" r:id="rId159"/>
    <p:sldId id="1197" r:id="rId160"/>
    <p:sldId id="1200" r:id="rId161"/>
    <p:sldId id="1017" r:id="rId162"/>
    <p:sldId id="937" r:id="rId163"/>
    <p:sldId id="925" r:id="rId164"/>
    <p:sldId id="953" r:id="rId165"/>
    <p:sldId id="939" r:id="rId166"/>
    <p:sldId id="1175" r:id="rId167"/>
    <p:sldId id="1174" r:id="rId168"/>
    <p:sldId id="938" r:id="rId169"/>
    <p:sldId id="940" r:id="rId170"/>
    <p:sldId id="941" r:id="rId171"/>
    <p:sldId id="1022" r:id="rId172"/>
    <p:sldId id="926" r:id="rId173"/>
    <p:sldId id="945" r:id="rId174"/>
    <p:sldId id="1023" r:id="rId175"/>
    <p:sldId id="1189" r:id="rId176"/>
    <p:sldId id="1182" r:id="rId177"/>
    <p:sldId id="1181" r:id="rId178"/>
    <p:sldId id="1183" r:id="rId179"/>
    <p:sldId id="1184" r:id="rId180"/>
    <p:sldId id="1185" r:id="rId181"/>
    <p:sldId id="1186" r:id="rId182"/>
    <p:sldId id="1187" r:id="rId183"/>
    <p:sldId id="1188" r:id="rId184"/>
    <p:sldId id="1019" r:id="rId185"/>
    <p:sldId id="1020" r:id="rId186"/>
    <p:sldId id="1024" r:id="rId187"/>
    <p:sldId id="1021" r:id="rId188"/>
    <p:sldId id="1027" r:id="rId189"/>
    <p:sldId id="1025" r:id="rId190"/>
    <p:sldId id="1178" r:id="rId191"/>
    <p:sldId id="1179" r:id="rId192"/>
    <p:sldId id="1180" r:id="rId193"/>
    <p:sldId id="1177" r:id="rId1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4="http://schemas.microsoft.com/office/powerpoint/2010/main" xmlns:p15="http://schemas.microsoft.com/office/powerpoint/2012/main">
        <p15:guide id="1" orient="horz" pos="2159" userDrawn="0">
          <p15:clr>
            <a:srgbClr val="A4A3A4"/>
          </p15:clr>
        </p15:guide>
        <p15:guide id="2" pos="3839" userDrawn="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4556" autoAdjust="0"/>
    <p:restoredTop sz="94660"/>
  </p:normalViewPr>
  <p:slideViewPr>
    <p:cSldViewPr snapToGrid="0" snapToObjects="1">
      <p:cViewPr varScale="1">
        <p:scale>
          <a:sx n="108" d="100"/>
          <a:sy n="108" d="100"/>
        </p:scale>
        <p:origin x="-402" y="-78"/>
      </p:cViewPr>
      <p:guideLst>
        <p:guide orient="horz" pos="2159"/>
        <p:guide pos="383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view3D>
      <c:rAngAx val="1"/>
    </c:view3D>
    <c:floor>
      <c:spPr>
        <a:noFill/>
      </c:spPr>
    </c:floor>
    <c:sideWall>
      <c:spPr>
        <a:noFill/>
      </c:spPr>
    </c:sideWall>
    <c:backWall>
      <c:spPr>
        <a:noFill/>
      </c:spPr>
    </c:backWall>
    <c:plotArea>
      <c:layout/>
      <c:bar3DChart>
        <c:barDir val="col"/>
        <c:grouping val="clustered"/>
        <c:ser>
          <c:idx val="0"/>
          <c:order val="0"/>
          <c:dLbls>
            <c:txPr>
              <a:bodyPr/>
              <a:lstStyle/>
              <a:p>
                <a:pPr>
                  <a:defRPr sz="1600" b="1" i="0" u="none" baseline="0">
                    <a:solidFill>
                      <a:srgbClr val="595959"/>
                    </a:solidFill>
                    <a:latin typeface="微软雅黑"/>
                    <a:ea typeface="微软雅黑"/>
                  </a:defRPr>
                </a:pPr>
                <a:endParaRPr lang="zh-CN"/>
              </a:p>
            </c:txPr>
            <c:showVal val="1"/>
            <c:extLst>
              <c:ext xmlns:c15="http://schemas.microsoft.com/office/drawing/2012/chart" uri="{CE6537A1-D6FC-4f65-9D91-7224C49458BB}">
                <c15:showLeaderLines val="0"/>
              </c:ext>
            </c:extLst>
          </c:dLbls>
          <c:cat>
            <c:strRef>
              <c:f>Sheet1!$A$1:$A$17</c:f>
              <c:strCache>
                <c:ptCount val="17"/>
                <c:pt idx="0">
                  <c:v>社会主义民主</c:v>
                </c:pt>
                <c:pt idx="1">
                  <c:v>民主政治</c:v>
                </c:pt>
                <c:pt idx="2">
                  <c:v>协商民主</c:v>
                </c:pt>
                <c:pt idx="3">
                  <c:v>人民民主</c:v>
                </c:pt>
                <c:pt idx="4">
                  <c:v>民主集中制</c:v>
                </c:pt>
                <c:pt idx="5">
                  <c:v>民主制度</c:v>
                </c:pt>
                <c:pt idx="6">
                  <c:v>人民民主专政</c:v>
                </c:pt>
                <c:pt idx="7">
                  <c:v>党内民主</c:v>
                </c:pt>
                <c:pt idx="8">
                  <c:v>基层民主</c:v>
                </c:pt>
                <c:pt idx="9">
                  <c:v>民主选举</c:v>
                </c:pt>
                <c:pt idx="10">
                  <c:v>民主协商</c:v>
                </c:pt>
                <c:pt idx="11">
                  <c:v>民主决策</c:v>
                </c:pt>
                <c:pt idx="12">
                  <c:v>民主管理</c:v>
                </c:pt>
                <c:pt idx="13">
                  <c:v>民主监督</c:v>
                </c:pt>
                <c:pt idx="14">
                  <c:v>学术民主</c:v>
                </c:pt>
                <c:pt idx="15">
                  <c:v>艺术民主</c:v>
                </c:pt>
                <c:pt idx="16">
                  <c:v>国际关系民主化</c:v>
                </c:pt>
              </c:strCache>
            </c:strRef>
          </c:cat>
          <c:val>
            <c:numRef>
              <c:f>Sheet1!$B$1:$B$17</c:f>
              <c:numCache>
                <c:formatCode>General</c:formatCode>
                <c:ptCount val="17"/>
                <c:pt idx="0">
                  <c:v>11</c:v>
                </c:pt>
                <c:pt idx="1">
                  <c:v>9</c:v>
                </c:pt>
                <c:pt idx="2">
                  <c:v>8</c:v>
                </c:pt>
                <c:pt idx="3">
                  <c:v>3</c:v>
                </c:pt>
                <c:pt idx="4">
                  <c:v>2</c:v>
                </c:pt>
                <c:pt idx="5">
                  <c:v>3</c:v>
                </c:pt>
                <c:pt idx="6">
                  <c:v>1</c:v>
                </c:pt>
                <c:pt idx="7">
                  <c:v>1</c:v>
                </c:pt>
                <c:pt idx="8">
                  <c:v>2</c:v>
                </c:pt>
                <c:pt idx="9">
                  <c:v>1</c:v>
                </c:pt>
                <c:pt idx="10">
                  <c:v>1</c:v>
                </c:pt>
                <c:pt idx="11">
                  <c:v>1</c:v>
                </c:pt>
                <c:pt idx="12">
                  <c:v>1</c:v>
                </c:pt>
                <c:pt idx="13">
                  <c:v>5</c:v>
                </c:pt>
                <c:pt idx="14">
                  <c:v>1</c:v>
                </c:pt>
                <c:pt idx="15">
                  <c:v>1</c:v>
                </c:pt>
                <c:pt idx="16">
                  <c:v>1</c:v>
                </c:pt>
              </c:numCache>
            </c:numRef>
          </c:val>
        </c:ser>
        <c:shape val="cylinder"/>
        <c:axId val="226449280"/>
        <c:axId val="346711936"/>
        <c:axId val="0"/>
      </c:bar3DChart>
      <c:catAx>
        <c:axId val="226449280"/>
        <c:scaling>
          <c:orientation val="minMax"/>
        </c:scaling>
        <c:axPos val="b"/>
        <c:tickLblPos val="nextTo"/>
        <c:spPr>
          <a:noFill/>
          <a:ln>
            <a:solidFill>
              <a:srgbClr val="898989">
                <a:alpha val="100000"/>
              </a:srgbClr>
            </a:solidFill>
            <a:round/>
          </a:ln>
        </c:spPr>
        <c:txPr>
          <a:bodyPr/>
          <a:lstStyle/>
          <a:p>
            <a:pPr>
              <a:defRPr sz="1600" b="1" i="0" u="none" baseline="0">
                <a:solidFill>
                  <a:srgbClr val="595959"/>
                </a:solidFill>
                <a:latin typeface="微软雅黑"/>
                <a:ea typeface="微软雅黑"/>
              </a:defRPr>
            </a:pPr>
            <a:endParaRPr lang="zh-CN"/>
          </a:p>
        </c:txPr>
        <c:crossAx val="346711936"/>
        <c:crosses val="autoZero"/>
        <c:auto val="1"/>
        <c:lblAlgn val="ctr"/>
        <c:lblOffset val="100"/>
      </c:catAx>
      <c:valAx>
        <c:axId val="346711936"/>
        <c:scaling>
          <c:orientation val="minMax"/>
        </c:scaling>
        <c:delete val="1"/>
        <c:axPos val="l"/>
        <c:numFmt formatCode="General" sourceLinked="1"/>
        <c:tickLblPos val="nextTo"/>
        <c:crossAx val="226449280"/>
        <c:crosses val="autoZero"/>
        <c:crossBetween val="between"/>
      </c:valAx>
      <c:spPr>
        <a:noFill/>
        <a:ln>
          <a:noFill/>
          <a:round/>
        </a:ln>
      </c:spPr>
    </c:plotArea>
    <c:plotVisOnly val="1"/>
    <c:dispBlanksAs val="gap"/>
  </c:chart>
</c:chartSpace>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62D05-E633-44C0-B342-90B8BE3EAB4D}" type="datetimeFigureOut">
              <a:rPr lang="zh-CN" altLang="en-US" smtClean="0"/>
              <a:pPr/>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11519-70D6-4CA8-9DAF-93AB88D98F49}" type="slidenum">
              <a:rPr lang="zh-CN" altLang="en-US" smtClean="0"/>
              <a:pPr/>
              <a:t>‹#›</a:t>
            </a:fld>
            <a:endParaRPr lang="zh-CN" altLang="en-US"/>
          </a:p>
        </p:txBody>
      </p:sp>
    </p:spTree>
    <p:extLst>
      <p:ext uri="{BB962C8B-B14F-4D97-AF65-F5344CB8AC3E}">
        <p14:creationId xmlns="" xmlns:p14="http://schemas.microsoft.com/office/powerpoint/2010/main" val="363398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58.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6080E99-1112-AC43-9AA0-58DDF2ACD075}" type="slidenum">
              <a:rPr kumimoji="1" lang="zh-CN" altLang="en-US" smtClean="0"/>
              <a:pPr/>
              <a:t>59</a:t>
            </a:fld>
            <a:endParaRPr kumimoji="1" lang="zh-CN" altLang="en-US"/>
          </a:p>
        </p:txBody>
      </p:sp>
    </p:spTree>
    <p:extLst>
      <p:ext uri="{BB962C8B-B14F-4D97-AF65-F5344CB8AC3E}">
        <p14:creationId xmlns="" xmlns:p14="http://schemas.microsoft.com/office/powerpoint/2010/main" val="422983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xmlns="" id="{12CD213F-9210-424C-8E3A-8B1EAF04CC6E}"/>
              </a:ext>
            </a:extLst>
          </p:cNvPr>
          <p:cNvSpPr>
            <a:spLocks noGrp="1" noRot="1" noChangeAspect="1" noTextEdit="1"/>
          </p:cNvSpPr>
          <p:nvPr>
            <p:ph type="sldImg"/>
          </p:nvPr>
        </p:nvSpPr>
        <p:spPr>
          <a:ln>
            <a:solidFill>
              <a:srgbClr val="000000"/>
            </a:solidFill>
            <a:miter lim="800000"/>
            <a:headEnd/>
            <a:tailEnd/>
          </a:ln>
        </p:spPr>
      </p:sp>
      <p:sp>
        <p:nvSpPr>
          <p:cNvPr id="43011" name="备注占位符 2">
            <a:extLst>
              <a:ext uri="{FF2B5EF4-FFF2-40B4-BE49-F238E27FC236}">
                <a16:creationId xmlns:a16="http://schemas.microsoft.com/office/drawing/2014/main" xmlns="" id="{B21E7996-45D4-4C2C-B850-B5AFC85E195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lstStyle/>
          <a:p>
            <a:pPr eaLnBrk="1" hangingPunct="1">
              <a:spcBef>
                <a:spcPct val="0"/>
              </a:spcBef>
            </a:pPr>
            <a:r>
              <a:rPr lang="zh-CN" altLang="en-US"/>
              <a:t>模板来自于 </a:t>
            </a:r>
            <a:r>
              <a:rPr lang="en-US" altLang="zh-CN"/>
              <a:t>http://meihua.docer.com/</a:t>
            </a:r>
            <a:endParaRPr lang="zh-CN" altLang="en-US"/>
          </a:p>
        </p:txBody>
      </p:sp>
      <p:sp>
        <p:nvSpPr>
          <p:cNvPr id="43012" name="灯片编号占位符 3">
            <a:extLst>
              <a:ext uri="{FF2B5EF4-FFF2-40B4-BE49-F238E27FC236}">
                <a16:creationId xmlns:a16="http://schemas.microsoft.com/office/drawing/2014/main" xmlns="" id="{E4DA057D-74C0-4DDF-B8E7-53212B0BBA23}"/>
              </a:ext>
            </a:extLst>
          </p:cNvPr>
          <p:cNvSpPr txBox="1">
            <a:spLocks noGrp="1" noChangeArrowheads="1"/>
          </p:cNvSpPr>
          <p:nvPr/>
        </p:nvSpPr>
        <p:spPr bwMode="auto">
          <a:xfrm>
            <a:off x="3883025" y="8685213"/>
            <a:ext cx="29733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buFontTx/>
              <a:buNone/>
            </a:pPr>
            <a:fld id="{E85713DA-2D2B-400A-BF20-D7F0F0E321EB}" type="slidenum">
              <a:rPr lang="zh-CN" altLang="en-US" sz="1200">
                <a:latin typeface="Calibri" panose="020F0502020204030204" pitchFamily="34" charset="0"/>
              </a:rPr>
              <a:pPr algn="r">
                <a:buFontTx/>
                <a:buNone/>
              </a:pPr>
              <a:t>158</a:t>
            </a:fld>
            <a:endParaRPr lang="en-US" altLang="zh-CN" sz="1200">
              <a:latin typeface="Calibri" panose="020F0502020204030204" pitchFamily="34" charset="0"/>
            </a:endParaRPr>
          </a:p>
        </p:txBody>
      </p:sp>
    </p:spTree>
    <p:extLst>
      <p:ext uri="{BB962C8B-B14F-4D97-AF65-F5344CB8AC3E}">
        <p14:creationId xmlns:p14="http://schemas.microsoft.com/office/powerpoint/2010/main" xmlns="" val="3286018773"/>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6080E99-1112-AC43-9AA0-58DDF2ACD075}" type="slidenum">
              <a:rPr kumimoji="1" lang="zh-CN" altLang="en-US" smtClean="0"/>
              <a:pPr/>
              <a:t>61</a:t>
            </a:fld>
            <a:endParaRPr kumimoji="1" lang="zh-CN" altLang="en-US"/>
          </a:p>
        </p:txBody>
      </p:sp>
    </p:spTree>
    <p:extLst>
      <p:ext uri="{BB962C8B-B14F-4D97-AF65-F5344CB8AC3E}">
        <p14:creationId xmlns="" xmlns:p14="http://schemas.microsoft.com/office/powerpoint/2010/main" val="61859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6080E99-1112-AC43-9AA0-58DDF2ACD075}" type="slidenum">
              <a:rPr kumimoji="1" lang="zh-CN" altLang="en-US" smtClean="0"/>
              <a:pPr/>
              <a:t>64</a:t>
            </a:fld>
            <a:endParaRPr kumimoji="1" lang="zh-CN" altLang="en-US"/>
          </a:p>
        </p:txBody>
      </p:sp>
    </p:spTree>
    <p:extLst>
      <p:ext uri="{BB962C8B-B14F-4D97-AF65-F5344CB8AC3E}">
        <p14:creationId xmlns="" xmlns:p14="http://schemas.microsoft.com/office/powerpoint/2010/main" val="2929667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6080E99-1112-AC43-9AA0-58DDF2ACD075}" type="slidenum">
              <a:rPr kumimoji="1" lang="zh-CN" altLang="en-US" smtClean="0"/>
              <a:pPr/>
              <a:t>67</a:t>
            </a:fld>
            <a:endParaRPr kumimoji="1" lang="zh-CN" altLang="en-US"/>
          </a:p>
        </p:txBody>
      </p:sp>
    </p:spTree>
    <p:extLst>
      <p:ext uri="{BB962C8B-B14F-4D97-AF65-F5344CB8AC3E}">
        <p14:creationId xmlns="" xmlns:p14="http://schemas.microsoft.com/office/powerpoint/2010/main" val="426673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811519-70D6-4CA8-9DAF-93AB88D98F49}" type="slidenum">
              <a:rPr lang="zh-CN" altLang="en-US" smtClean="0"/>
              <a:pPr/>
              <a:t>70</a:t>
            </a:fld>
            <a:endParaRPr lang="zh-CN" altLang="en-US"/>
          </a:p>
        </p:txBody>
      </p:sp>
    </p:spTree>
    <p:extLst>
      <p:ext uri="{BB962C8B-B14F-4D97-AF65-F5344CB8AC3E}">
        <p14:creationId xmlns="" xmlns:p14="http://schemas.microsoft.com/office/powerpoint/2010/main" val="8216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811519-70D6-4CA8-9DAF-93AB88D98F49}" type="slidenum">
              <a:rPr lang="zh-CN" altLang="en-US" smtClean="0"/>
              <a:pPr/>
              <a:t>71</a:t>
            </a:fld>
            <a:endParaRPr lang="zh-CN" altLang="en-US"/>
          </a:p>
        </p:txBody>
      </p:sp>
    </p:spTree>
    <p:extLst>
      <p:ext uri="{BB962C8B-B14F-4D97-AF65-F5344CB8AC3E}">
        <p14:creationId xmlns="" xmlns:p14="http://schemas.microsoft.com/office/powerpoint/2010/main" val="82167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a:extLst>
              <a:ext uri="{FF2B5EF4-FFF2-40B4-BE49-F238E27FC236}">
                <a16:creationId xmlns="" xmlns:a16="http://schemas.microsoft.com/office/drawing/2014/main" id="{74F98A0D-C5F7-42F2-8559-093A1B1126BE}"/>
              </a:ext>
            </a:extLst>
          </p:cNvPr>
          <p:cNvSpPr>
            <a:spLocks noGrp="1" noRot="1" noChangeAspect="1" noChangeArrowheads="1" noTextEdit="1"/>
          </p:cNvSpPr>
          <p:nvPr>
            <p:ph type="sldImg"/>
          </p:nvPr>
        </p:nvSpPr>
        <p:spPr>
          <a:ln/>
        </p:spPr>
      </p:sp>
      <p:sp>
        <p:nvSpPr>
          <p:cNvPr id="348163" name="Rectangle 3">
            <a:extLst>
              <a:ext uri="{FF2B5EF4-FFF2-40B4-BE49-F238E27FC236}">
                <a16:creationId xmlns="" xmlns:a16="http://schemas.microsoft.com/office/drawing/2014/main" id="{784FED9D-D9D8-431C-93A0-E3263A0B6635}"/>
              </a:ext>
            </a:extLst>
          </p:cNvPr>
          <p:cNvSpPr>
            <a:spLocks noGrp="1" noChangeArrowheads="1"/>
          </p:cNvSpPr>
          <p:nvPr>
            <p:ph type="body" idx="1"/>
          </p:nvPr>
        </p:nvSpPr>
        <p:spPr>
          <a:xfrm>
            <a:off x="914400" y="4343400"/>
            <a:ext cx="5029200" cy="41148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just"/>
            <a:r>
              <a:rPr lang="en-US" altLang="zh-CN">
                <a:solidFill>
                  <a:srgbClr val="FF0000"/>
                </a:solidFill>
                <a:latin typeface="宋体" panose="02010600030101010101" pitchFamily="2" charset="-122"/>
                <a:cs typeface="Times New Roman" panose="02020603050405020304" pitchFamily="18" charset="0"/>
              </a:rPr>
              <a:t>2</a:t>
            </a:r>
            <a:r>
              <a:rPr lang="zh-CN" altLang="en-US">
                <a:solidFill>
                  <a:srgbClr val="FF0000"/>
                </a:solidFill>
                <a:latin typeface="宋体" panose="02010600030101010101" pitchFamily="2" charset="-122"/>
              </a:rPr>
              <a:t>、明确提出</a:t>
            </a:r>
            <a:r>
              <a:rPr lang="zh-CN" altLang="en-US">
                <a:solidFill>
                  <a:srgbClr val="FF0000"/>
                </a:solidFill>
                <a:latin typeface="Arial" panose="020B0604020202020204" pitchFamily="34" charset="0"/>
              </a:rPr>
              <a:t>“</a:t>
            </a:r>
            <a:r>
              <a:rPr lang="zh-CN" altLang="en-US">
                <a:solidFill>
                  <a:srgbClr val="FF0000"/>
                </a:solidFill>
                <a:latin typeface="宋体" panose="02010600030101010101" pitchFamily="2" charset="-122"/>
              </a:rPr>
              <a:t>三权分立</a:t>
            </a:r>
            <a:r>
              <a:rPr lang="zh-CN" altLang="en-US">
                <a:solidFill>
                  <a:srgbClr val="FF0000"/>
                </a:solidFill>
                <a:latin typeface="Arial" panose="020B0604020202020204" pitchFamily="34" charset="0"/>
              </a:rPr>
              <a:t>”</a:t>
            </a:r>
            <a:r>
              <a:rPr lang="zh-CN" altLang="en-US">
                <a:solidFill>
                  <a:srgbClr val="FF0000"/>
                </a:solidFill>
                <a:latin typeface="宋体" panose="02010600030101010101" pitchFamily="2" charset="-122"/>
              </a:rPr>
              <a:t>的学说，即国家权力分为立法、行政、司法三种，三权各自独立，相互牵制，彼此平衡，以维系国家的统一。</a:t>
            </a:r>
            <a:endParaRPr lang="zh-CN" altLang="en-US">
              <a:latin typeface="宋体" panose="02010600030101010101" pitchFamily="2" charset="-122"/>
              <a:cs typeface="Times New Roman" panose="02020603050405020304" pitchFamily="18" charset="0"/>
            </a:endParaRPr>
          </a:p>
          <a:p>
            <a:pPr algn="just"/>
            <a:r>
              <a:rPr lang="zh-CN" altLang="en-US">
                <a:solidFill>
                  <a:srgbClr val="FF0000"/>
                </a:solidFill>
                <a:latin typeface="Arial" panose="020B0604020202020204" pitchFamily="34" charset="0"/>
                <a:cs typeface="Times New Roman" panose="02020603050405020304" pitchFamily="18" charset="0"/>
              </a:rPr>
              <a:t> </a:t>
            </a:r>
            <a:endParaRPr lang="zh-CN" altLang="en-US">
              <a:latin typeface="宋体" panose="02010600030101010101" pitchFamily="2" charset="-122"/>
              <a:cs typeface="Times New Roman" panose="02020603050405020304" pitchFamily="18" charset="0"/>
            </a:endParaRPr>
          </a:p>
          <a:p>
            <a:r>
              <a:rPr lang="zh-CN" altLang="en-US">
                <a:solidFill>
                  <a:srgbClr val="FF0000"/>
                </a:solidFill>
                <a:latin typeface="宋体" panose="02010600030101010101" pitchFamily="2" charset="-122"/>
              </a:rPr>
              <a:t>这一思想在</a:t>
            </a:r>
            <a:r>
              <a:rPr lang="en-US" altLang="zh-CN">
                <a:solidFill>
                  <a:srgbClr val="FF0000"/>
                </a:solidFill>
                <a:latin typeface="Arial" panose="020B0604020202020204" pitchFamily="34" charset="0"/>
              </a:rPr>
              <a:t>18</a:t>
            </a:r>
            <a:r>
              <a:rPr lang="zh-CN" altLang="en-US">
                <a:solidFill>
                  <a:srgbClr val="FF0000"/>
                </a:solidFill>
                <a:latin typeface="宋体" panose="02010600030101010101" pitchFamily="2" charset="-122"/>
              </a:rPr>
              <a:t>世纪的西方引起了重大的社会反响。（</a:t>
            </a:r>
            <a:r>
              <a:rPr lang="en-US" altLang="zh-CN">
                <a:solidFill>
                  <a:srgbClr val="FF0000"/>
                </a:solidFill>
                <a:latin typeface="Arial" panose="020B0604020202020204" pitchFamily="34" charset="0"/>
              </a:rPr>
              <a:t>1</a:t>
            </a:r>
            <a:r>
              <a:rPr lang="zh-CN" altLang="en-US">
                <a:solidFill>
                  <a:srgbClr val="FF0000"/>
                </a:solidFill>
                <a:latin typeface="宋体" panose="02010600030101010101" pitchFamily="2" charset="-122"/>
              </a:rPr>
              <a:t>）英属北美殖民地人民要求推翻殖民统治，建立一个真正体现人民意志的国家政权。（</a:t>
            </a:r>
            <a:r>
              <a:rPr lang="en-US" altLang="zh-CN">
                <a:solidFill>
                  <a:srgbClr val="FF0000"/>
                </a:solidFill>
                <a:latin typeface="Arial" panose="020B0604020202020204" pitchFamily="34" charset="0"/>
              </a:rPr>
              <a:t>2</a:t>
            </a:r>
            <a:r>
              <a:rPr lang="zh-CN" altLang="en-US">
                <a:solidFill>
                  <a:srgbClr val="FF0000"/>
                </a:solidFill>
                <a:latin typeface="宋体" panose="02010600030101010101" pitchFamily="2" charset="-122"/>
              </a:rPr>
              <a:t>）法国大革命同样贯彻了这一政治主张。</a:t>
            </a:r>
            <a:r>
              <a:rPr lang="zh-CN" altLang="en-US">
                <a:latin typeface="Arial" panose="020B0604020202020204" pitchFamily="34" charset="0"/>
              </a:rPr>
              <a:t> </a:t>
            </a:r>
          </a:p>
          <a:p>
            <a:endParaRPr lang="zh-CN" altLang="en-US">
              <a:latin typeface="Arial" panose="020B0604020202020204" pitchFamily="34" charset="0"/>
            </a:endParaRPr>
          </a:p>
          <a:p>
            <a:pPr algn="just"/>
            <a:r>
              <a:rPr lang="zh-CN" altLang="en-US">
                <a:solidFill>
                  <a:srgbClr val="8C2C04"/>
                </a:solidFill>
                <a:latin typeface="Arial" panose="020B0604020202020204" pitchFamily="34" charset="0"/>
              </a:rPr>
              <a:t>孟德斯鸠是</a:t>
            </a:r>
            <a:r>
              <a:rPr lang="zh-CN" altLang="en-US" b="1">
                <a:solidFill>
                  <a:srgbClr val="8C2C04"/>
                </a:solidFill>
                <a:latin typeface="Arial" panose="020B0604020202020204" pitchFamily="34" charset="0"/>
              </a:rPr>
              <a:t>法国启蒙思想家、资产阶级国家学说和法学理论的奠基者</a:t>
            </a:r>
            <a:r>
              <a:rPr lang="zh-CN" altLang="en-US">
                <a:solidFill>
                  <a:srgbClr val="8C2C04"/>
                </a:solidFill>
                <a:latin typeface="Arial" panose="020B0604020202020204" pitchFamily="34" charset="0"/>
              </a:rPr>
              <a:t>。</a:t>
            </a:r>
            <a:endParaRPr lang="zh-CN" altLang="en-US">
              <a:latin typeface="Arial" panose="020B0604020202020204" pitchFamily="34" charset="0"/>
            </a:endParaRPr>
          </a:p>
          <a:p>
            <a:pPr algn="just"/>
            <a:r>
              <a:rPr lang="zh-CN" altLang="en-US">
                <a:solidFill>
                  <a:srgbClr val="8C2C04"/>
                </a:solidFill>
                <a:latin typeface="Arial" panose="020B0604020202020204" pitchFamily="34" charset="0"/>
              </a:rPr>
              <a:t> </a:t>
            </a:r>
            <a:endParaRPr lang="zh-CN" altLang="en-US">
              <a:latin typeface="Arial" panose="020B0604020202020204" pitchFamily="34" charset="0"/>
            </a:endParaRPr>
          </a:p>
          <a:p>
            <a:pPr algn="just"/>
            <a:r>
              <a:rPr lang="zh-CN" altLang="en-US">
                <a:solidFill>
                  <a:srgbClr val="8C2C04"/>
                </a:solidFill>
                <a:latin typeface="Arial" panose="020B0604020202020204" pitchFamily="34" charset="0"/>
              </a:rPr>
              <a:t>出生于法国一个大贵族世</a:t>
            </a:r>
            <a:r>
              <a:rPr lang="zh-CN" altLang="en-US" b="1">
                <a:solidFill>
                  <a:srgbClr val="8C2C04"/>
                </a:solidFill>
                <a:latin typeface="Arial" panose="020B0604020202020204" pitchFamily="34" charset="0"/>
              </a:rPr>
              <a:t>家</a:t>
            </a:r>
            <a:r>
              <a:rPr lang="zh-CN" altLang="en-US">
                <a:solidFill>
                  <a:srgbClr val="8C2C04"/>
                </a:solidFill>
                <a:latin typeface="Arial" panose="020B0604020202020204" pitchFamily="34" charset="0"/>
              </a:rPr>
              <a:t>。年轻时期专攻法律，</a:t>
            </a:r>
            <a:r>
              <a:rPr lang="en-US" altLang="zh-CN">
                <a:solidFill>
                  <a:srgbClr val="8C2C04"/>
                </a:solidFill>
                <a:latin typeface="Arial" panose="020B0604020202020204" pitchFamily="34" charset="0"/>
              </a:rPr>
              <a:t>19</a:t>
            </a:r>
            <a:r>
              <a:rPr lang="zh-CN" altLang="en-US">
                <a:solidFill>
                  <a:srgbClr val="8C2C04"/>
                </a:solidFill>
                <a:latin typeface="Arial" panose="020B0604020202020204" pitchFamily="34" charset="0"/>
              </a:rPr>
              <a:t>岁时获法学学士学位，担任过律师、议员。后继承伯父议会议长职位（法院院长）长达</a:t>
            </a:r>
            <a:r>
              <a:rPr lang="en-US" altLang="zh-CN">
                <a:solidFill>
                  <a:srgbClr val="8C2C04"/>
                </a:solidFill>
                <a:latin typeface="Arial" panose="020B0604020202020204" pitchFamily="34" charset="0"/>
              </a:rPr>
              <a:t>10</a:t>
            </a:r>
            <a:r>
              <a:rPr lang="zh-CN" altLang="en-US">
                <a:solidFill>
                  <a:srgbClr val="8C2C04"/>
                </a:solidFill>
                <a:latin typeface="Arial" panose="020B0604020202020204" pitchFamily="34" charset="0"/>
              </a:rPr>
              <a:t>年，积累了丰富的政治实践经验，也充分深刻地认识到法国封建制度的腐朽。。后来，他毅然辞去职位，卖掉男爵封号，转而进行学术研究。遍游欧洲，实地考察各国的政治法律制度和社会情况，尤其认真考察了英国的政治制度，经过长期的辛勤研究，呕心沥血，积</a:t>
            </a:r>
            <a:r>
              <a:rPr lang="en-US" altLang="zh-CN">
                <a:solidFill>
                  <a:srgbClr val="8C2C04"/>
                </a:solidFill>
                <a:latin typeface="Arial" panose="020B0604020202020204" pitchFamily="34" charset="0"/>
              </a:rPr>
              <a:t>20</a:t>
            </a:r>
            <a:r>
              <a:rPr lang="zh-CN" altLang="en-US">
                <a:solidFill>
                  <a:srgbClr val="8C2C04"/>
                </a:solidFill>
                <a:latin typeface="Arial" panose="020B0604020202020204" pitchFamily="34" charset="0"/>
              </a:rPr>
              <a:t>年之力，终于写出了</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论法的精神</a:t>
            </a:r>
            <a:r>
              <a:rPr lang="en-US" altLang="zh-CN" b="1">
                <a:solidFill>
                  <a:srgbClr val="8C2C04"/>
                </a:solidFill>
                <a:latin typeface="Arial" panose="020B0604020202020204" pitchFamily="34" charset="0"/>
              </a:rPr>
              <a:t>》</a:t>
            </a:r>
            <a:r>
              <a:rPr lang="zh-CN" altLang="en-US">
                <a:solidFill>
                  <a:srgbClr val="8C2C04"/>
                </a:solidFill>
                <a:latin typeface="Arial" panose="020B0604020202020204" pitchFamily="34" charset="0"/>
              </a:rPr>
              <a:t>这部资产阶级的早期法学经典著作。</a:t>
            </a:r>
          </a:p>
          <a:p>
            <a:pPr algn="just"/>
            <a:r>
              <a:rPr lang="zh-CN" altLang="en-US">
                <a:solidFill>
                  <a:srgbClr val="8C2C04"/>
                </a:solidFill>
                <a:latin typeface="Arial" panose="020B0604020202020204" pitchFamily="34" charset="0"/>
              </a:rPr>
              <a:t>此书一出版后，轰动一时，不到两年就印了</a:t>
            </a:r>
            <a:r>
              <a:rPr lang="en-US" altLang="zh-CN">
                <a:solidFill>
                  <a:srgbClr val="8C2C04"/>
                </a:solidFill>
                <a:latin typeface="Arial" panose="020B0604020202020204" pitchFamily="34" charset="0"/>
              </a:rPr>
              <a:t>22</a:t>
            </a:r>
            <a:r>
              <a:rPr lang="zh-CN" altLang="en-US">
                <a:solidFill>
                  <a:srgbClr val="8C2C04"/>
                </a:solidFill>
                <a:latin typeface="Arial" panose="020B0604020202020204" pitchFamily="34" charset="0"/>
              </a:rPr>
              <a:t>版，并有许多外文译本。尤其是书中的“三权分立”的理论载入了法国的</a:t>
            </a:r>
            <a:r>
              <a:rPr lang="en-US" altLang="zh-CN">
                <a:solidFill>
                  <a:srgbClr val="8C2C04"/>
                </a:solidFill>
                <a:latin typeface="Arial" panose="020B0604020202020204" pitchFamily="34" charset="0"/>
              </a:rPr>
              <a:t>《</a:t>
            </a:r>
            <a:r>
              <a:rPr lang="zh-CN" altLang="en-US">
                <a:solidFill>
                  <a:srgbClr val="8C2C04"/>
                </a:solidFill>
                <a:latin typeface="Arial" panose="020B0604020202020204" pitchFamily="34" charset="0"/>
              </a:rPr>
              <a:t>人权宣言</a:t>
            </a:r>
            <a:r>
              <a:rPr lang="en-US" altLang="zh-CN">
                <a:solidFill>
                  <a:srgbClr val="8C2C04"/>
                </a:solidFill>
                <a:latin typeface="Arial" panose="020B0604020202020204" pitchFamily="34" charset="0"/>
              </a:rPr>
              <a:t>》</a:t>
            </a:r>
            <a:r>
              <a:rPr lang="zh-CN" altLang="en-US">
                <a:solidFill>
                  <a:srgbClr val="8C2C04"/>
                </a:solidFill>
                <a:latin typeface="Arial" panose="020B0604020202020204" pitchFamily="34" charset="0"/>
              </a:rPr>
              <a:t>和美国的</a:t>
            </a:r>
            <a:r>
              <a:rPr lang="en-US" altLang="zh-CN">
                <a:solidFill>
                  <a:srgbClr val="8C2C04"/>
                </a:solidFill>
                <a:latin typeface="Arial" panose="020B0604020202020204" pitchFamily="34" charset="0"/>
              </a:rPr>
              <a:t>《</a:t>
            </a:r>
            <a:r>
              <a:rPr lang="zh-CN" altLang="en-US">
                <a:solidFill>
                  <a:srgbClr val="8C2C04"/>
                </a:solidFill>
                <a:latin typeface="Arial" panose="020B0604020202020204" pitchFamily="34" charset="0"/>
              </a:rPr>
              <a:t>独立宣言</a:t>
            </a:r>
            <a:r>
              <a:rPr lang="en-US" altLang="zh-CN">
                <a:solidFill>
                  <a:srgbClr val="8C2C04"/>
                </a:solidFill>
                <a:latin typeface="Arial" panose="020B0604020202020204" pitchFamily="34" charset="0"/>
              </a:rPr>
              <a:t>》</a:t>
            </a:r>
            <a:r>
              <a:rPr lang="zh-CN" altLang="en-US">
                <a:solidFill>
                  <a:srgbClr val="8C2C04"/>
                </a:solidFill>
                <a:latin typeface="Arial" panose="020B0604020202020204" pitchFamily="34" charset="0"/>
              </a:rPr>
              <a:t>，产生了重大的影响。</a:t>
            </a:r>
            <a:endParaRPr lang="zh-CN" altLang="en-US">
              <a:latin typeface="Arial" panose="020B0604020202020204" pitchFamily="34" charset="0"/>
            </a:endParaRPr>
          </a:p>
          <a:p>
            <a:endParaRPr lang="zh-CN" altLang="en-US">
              <a:latin typeface="Arial" panose="020B0604020202020204" pitchFamily="34" charset="0"/>
            </a:endParaRPr>
          </a:p>
          <a:p>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论法的精神</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国家与法学说的经典</a:t>
            </a:r>
          </a:p>
          <a:p>
            <a:endParaRPr lang="zh-CN" altLang="en-US" b="1">
              <a:solidFill>
                <a:srgbClr val="8C2C04"/>
              </a:solidFill>
              <a:latin typeface="Arial" panose="020B0604020202020204" pitchFamily="34" charset="0"/>
            </a:endParaRPr>
          </a:p>
          <a:p>
            <a:r>
              <a:rPr lang="zh-CN" altLang="en-US" b="1">
                <a:solidFill>
                  <a:srgbClr val="8C2C04"/>
                </a:solidFill>
                <a:latin typeface="Arial" panose="020B0604020202020204" pitchFamily="34" charset="0"/>
              </a:rPr>
              <a:t>没有</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论法的精神</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就没有我们的联邦政府。</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华盛顿</a:t>
            </a:r>
          </a:p>
          <a:p>
            <a:r>
              <a:rPr lang="zh-CN" altLang="en-US" b="1">
                <a:solidFill>
                  <a:srgbClr val="8C2C04"/>
                </a:solidFill>
                <a:latin typeface="Arial" panose="020B0604020202020204" pitchFamily="34" charset="0"/>
              </a:rPr>
              <a:t>孟德斯鸠对我们的影响，贯穿着我们国家的整部历史。</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富兰克林</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罗斯福</a:t>
            </a:r>
          </a:p>
          <a:p>
            <a:endParaRPr lang="zh-CN" altLang="en-US" b="1">
              <a:solidFill>
                <a:srgbClr val="8C2C04"/>
              </a:solidFill>
              <a:latin typeface="Arial" panose="020B0604020202020204" pitchFamily="34" charset="0"/>
            </a:endParaRPr>
          </a:p>
          <a:p>
            <a:r>
              <a:rPr lang="en-US" altLang="zh-CN" b="1">
                <a:solidFill>
                  <a:srgbClr val="8C2C04"/>
                </a:solidFill>
                <a:latin typeface="Arial" panose="020B0604020202020204" pitchFamily="34" charset="0"/>
              </a:rPr>
              <a:t>1913</a:t>
            </a:r>
            <a:r>
              <a:rPr lang="zh-CN" altLang="en-US" b="1">
                <a:solidFill>
                  <a:srgbClr val="8C2C04"/>
                </a:solidFill>
                <a:latin typeface="Arial" panose="020B0604020202020204" pitchFamily="34" charset="0"/>
              </a:rPr>
              <a:t>年严复将之译作</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法意</a:t>
            </a:r>
            <a:r>
              <a:rPr lang="en-US" altLang="zh-CN" b="1">
                <a:solidFill>
                  <a:srgbClr val="8C2C04"/>
                </a:solidFill>
                <a:latin typeface="Arial" panose="020B0604020202020204" pitchFamily="34" charset="0"/>
              </a:rPr>
              <a:t>》</a:t>
            </a:r>
            <a:r>
              <a:rPr lang="zh-CN" altLang="en-US" b="1">
                <a:solidFill>
                  <a:srgbClr val="8C2C04"/>
                </a:solidFill>
                <a:latin typeface="Arial" panose="020B0604020202020204" pitchFamily="34" charset="0"/>
              </a:rPr>
              <a:t>，使孟德斯鸠的政治思想对中国学术界也产生了长期的深远影响。</a:t>
            </a:r>
          </a:p>
          <a:p>
            <a:endParaRPr lang="zh-CN" altLang="en-US" b="1">
              <a:solidFill>
                <a:srgbClr val="8C2C04"/>
              </a:solidFill>
              <a:latin typeface="Arial" panose="020B0604020202020204" pitchFamily="34" charset="0"/>
            </a:endParaRPr>
          </a:p>
          <a:p>
            <a:endParaRPr lang="zh-CN" altLang="en-US" b="1">
              <a:solidFill>
                <a:srgbClr val="8C2C04"/>
              </a:solidFill>
              <a:latin typeface="Arial" panose="020B0604020202020204" pitchFamily="34" charset="0"/>
            </a:endParaRPr>
          </a:p>
          <a:p>
            <a:r>
              <a:rPr lang="zh-CN" altLang="en-US" b="1">
                <a:solidFill>
                  <a:srgbClr val="8C2C04"/>
                </a:solidFill>
                <a:latin typeface="Arial" panose="020B0604020202020204" pitchFamily="34" charset="0"/>
              </a:rPr>
              <a:t>在所有的论述中，“分权学说”是最为精彩的部分。他指出，“一切有权力的人都容易滥用权力，这是一条万古不易的经验”。所以，“从事物的性质来说，要防止权力的滥用，就必须以权力制约权力（</a:t>
            </a:r>
            <a:r>
              <a:rPr lang="en-US" altLang="zh-CN" b="1">
                <a:solidFill>
                  <a:srgbClr val="8C2C04"/>
                </a:solidFill>
                <a:latin typeface="Arial" panose="020B0604020202020204" pitchFamily="34" charset="0"/>
              </a:rPr>
              <a:t>It is necessary from the very nature of things that power should be a check to power)”</a:t>
            </a:r>
            <a:r>
              <a:rPr lang="zh-CN" altLang="en-US" b="1">
                <a:solidFill>
                  <a:srgbClr val="8C2C04"/>
                </a:solidFill>
                <a:latin typeface="Arial" panose="020B0604020202020204" pitchFamily="34" charset="0"/>
              </a:rPr>
              <a:t>。这条名言后来被世人誉为人类政治生活的“牛顿定理”，孟德斯鸠也被视为“三权分立”的真正创始人。</a:t>
            </a:r>
          </a:p>
          <a:p>
            <a:endParaRPr lang="zh-CN" altLang="en-US" b="1">
              <a:solidFill>
                <a:srgbClr val="8C2C04"/>
              </a:solidFill>
              <a:latin typeface="Arial" panose="020B0604020202020204" pitchFamily="34" charset="0"/>
            </a:endParaRPr>
          </a:p>
          <a:p>
            <a:endParaRPr lang="zh-CN" altLang="en-US" b="1">
              <a:solidFill>
                <a:srgbClr val="8C2C04"/>
              </a:solidFill>
              <a:latin typeface="Arial" panose="020B0604020202020204" pitchFamily="34" charset="0"/>
            </a:endParaRPr>
          </a:p>
          <a:p>
            <a:endParaRPr lang="zh-CN" altLang="en-US" b="1">
              <a:solidFill>
                <a:srgbClr val="8C2C04"/>
              </a:solidFill>
              <a:latin typeface="Arial" panose="020B0604020202020204" pitchFamily="34" charset="0"/>
            </a:endParaRPr>
          </a:p>
        </p:txBody>
      </p:sp>
    </p:spTree>
    <p:extLst>
      <p:ext uri="{BB962C8B-B14F-4D97-AF65-F5344CB8AC3E}">
        <p14:creationId xmlns="" xmlns:p14="http://schemas.microsoft.com/office/powerpoint/2010/main" val="44700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 xmlns:a16="http://schemas.microsoft.com/office/drawing/2014/main" id="{8E0B3167-518D-4130-9023-3F2342891676}"/>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63CB1E4-453B-4C73-9A39-B6363B8D9884}" type="slidenum">
              <a:rPr lang="en-US" altLang="zh-CN"/>
              <a:pPr eaLnBrk="1" hangingPunct="1"/>
              <a:t>123</a:t>
            </a:fld>
            <a:endParaRPr lang="en-US" altLang="zh-CN"/>
          </a:p>
        </p:txBody>
      </p:sp>
      <p:sp>
        <p:nvSpPr>
          <p:cNvPr id="124931" name="Rectangle 2">
            <a:extLst>
              <a:ext uri="{FF2B5EF4-FFF2-40B4-BE49-F238E27FC236}">
                <a16:creationId xmlns="" xmlns:a16="http://schemas.microsoft.com/office/drawing/2014/main" id="{EAFC07C0-1545-46BF-9449-0D6E36B34240}"/>
              </a:ext>
            </a:extLst>
          </p:cNvPr>
          <p:cNvSpPr>
            <a:spLocks noGrp="1" noRot="1" noChangeAspect="1" noTextEdit="1"/>
          </p:cNvSpPr>
          <p:nvPr>
            <p:ph type="sldImg"/>
          </p:nvPr>
        </p:nvSpPr>
        <p:spPr>
          <a:ln/>
        </p:spPr>
      </p:sp>
      <p:sp>
        <p:nvSpPr>
          <p:cNvPr id="124932" name="Rectangle 3">
            <a:extLst>
              <a:ext uri="{FF2B5EF4-FFF2-40B4-BE49-F238E27FC236}">
                <a16:creationId xmlns="" xmlns:a16="http://schemas.microsoft.com/office/drawing/2014/main" id="{5E4A584D-BBDC-4F45-97B9-A08E49A0FC83}"/>
              </a:ext>
            </a:extLst>
          </p:cNvPr>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 xmlns:p14="http://schemas.microsoft.com/office/powerpoint/2010/main" val="238246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xmlns="" id="{804013EE-0F4F-48A5-8DA1-D334CDA430FD}"/>
              </a:ext>
            </a:extLst>
          </p:cNvPr>
          <p:cNvSpPr>
            <a:spLocks noGrp="1" noRot="1" noChangeAspect="1" noTextEdit="1"/>
          </p:cNvSpPr>
          <p:nvPr>
            <p:ph type="sldImg"/>
          </p:nvPr>
        </p:nvSpPr>
        <p:spPr>
          <a:xfrm>
            <a:off x="684213" y="1141413"/>
            <a:ext cx="5486400" cy="3086100"/>
          </a:xfrm>
        </p:spPr>
      </p:sp>
      <p:sp>
        <p:nvSpPr>
          <p:cNvPr id="36867" name="备注占位符 2">
            <a:extLst>
              <a:ext uri="{FF2B5EF4-FFF2-40B4-BE49-F238E27FC236}">
                <a16:creationId xmlns:a16="http://schemas.microsoft.com/office/drawing/2014/main" xmlns="" id="{F863541B-8B7E-472E-9A79-EC4C1DC3B2F3}"/>
              </a:ext>
            </a:extLst>
          </p:cNvPr>
          <p:cNvSpPr>
            <a:spLocks noGrp="1" noChangeArrowheads="1"/>
          </p:cNvSpPr>
          <p:nvPr>
            <p:ph type="body" idx="1"/>
          </p:nvPr>
        </p:nvSpPr>
        <p:spPr>
          <a:xfrm>
            <a:off x="684213" y="4341813"/>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t>模板来自 </a:t>
            </a:r>
            <a:r>
              <a:rPr lang="en-US" altLang="zh-CN"/>
              <a:t>http://docer.mysoeasy.com/</a:t>
            </a:r>
          </a:p>
        </p:txBody>
      </p:sp>
      <p:sp>
        <p:nvSpPr>
          <p:cNvPr id="36868" name="灯片编号占位符 3">
            <a:extLst>
              <a:ext uri="{FF2B5EF4-FFF2-40B4-BE49-F238E27FC236}">
                <a16:creationId xmlns:a16="http://schemas.microsoft.com/office/drawing/2014/main" xmlns="" id="{4A59A436-F000-4E06-BCD7-7EADA8F75BA4}"/>
              </a:ext>
            </a:extLst>
          </p:cNvPr>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buFontTx/>
              <a:buNone/>
            </a:pPr>
            <a:fld id="{386BB138-D055-410D-BA87-4AB1CABA5B0F}" type="slidenum">
              <a:rPr lang="zh-CN" altLang="en-US" sz="1200"/>
              <a:pPr algn="r">
                <a:buFontTx/>
                <a:buNone/>
              </a:pPr>
              <a:t>154</a:t>
            </a:fld>
            <a:endParaRPr lang="en-US" altLang="zh-CN" sz="1200"/>
          </a:p>
        </p:txBody>
      </p:sp>
    </p:spTree>
    <p:extLst>
      <p:ext uri="{BB962C8B-B14F-4D97-AF65-F5344CB8AC3E}">
        <p14:creationId xmlns:p14="http://schemas.microsoft.com/office/powerpoint/2010/main" xmlns="" val="1703878055"/>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D328D50-00BC-4ADF-BC60-8EBB8A556A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15FFA5AE-5B5F-40A6-BDFD-F566ED84DA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510E23E2-DA69-4E7E-9E8D-0713949FDB86}"/>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2C356CD1-B980-40ED-A03A-541AD9B7BF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612700B-4DAA-489A-BDC5-5743546C02F0}"/>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2968188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1A1FB71-9792-49C2-B70F-23A5FC14833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FE38EBB0-22AE-413D-A222-31C634AADD5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DE1D4155-FA3D-4ECC-BCC1-D0255FA0C5AA}"/>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B8AA0853-69A2-4097-87F0-28A7788946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9B7C8A5-5E07-45A1-BB57-60F730132DE8}"/>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317330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3EC5DB3E-9DA6-4EC2-B80A-2CDD5CDBF37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7A82543E-6D3A-458A-90E0-A98B2524235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4AB9C4C-CB4A-439C-93D2-9630C0D10B2D}"/>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2D8C0825-B6A0-45E1-BB12-3F3C923DF8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B395665-BD59-4881-A50C-702CF20E6B6F}"/>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3927436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Freeform 5"/>
          <p:cNvSpPr>
            <a:spLocks noChangeAspect="1"/>
          </p:cNvSpPr>
          <p:nvPr userDrawn="1"/>
        </p:nvSpPr>
        <p:spPr bwMode="auto">
          <a:xfrm>
            <a:off x="239349" y="213599"/>
            <a:ext cx="566344" cy="56634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72683" tIns="36341" rIns="72683" bIns="36341" numCol="1" anchor="t" anchorCtr="0" compatLnSpc="1"/>
          <a:lstStyle/>
          <a:p>
            <a:endParaRPr lang="zh-CN" altLang="en-US" sz="1100" dirty="0"/>
          </a:p>
        </p:txBody>
      </p:sp>
      <p:cxnSp>
        <p:nvCxnSpPr>
          <p:cNvPr id="4" name="直接连接符 3"/>
          <p:cNvCxnSpPr/>
          <p:nvPr/>
        </p:nvCxnSpPr>
        <p:spPr>
          <a:xfrm>
            <a:off x="805693" y="740702"/>
            <a:ext cx="110568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038348" y="252836"/>
            <a:ext cx="1824203" cy="487869"/>
          </a:xfrm>
          <a:prstGeom prst="rect">
            <a:avLst/>
          </a:prstGeom>
        </p:spPr>
      </p:pic>
      <p:sp>
        <p:nvSpPr>
          <p:cNvPr id="5" name="标题 5"/>
          <p:cNvSpPr txBox="1"/>
          <p:nvPr userDrawn="1"/>
        </p:nvSpPr>
        <p:spPr>
          <a:xfrm>
            <a:off x="856332" y="356661"/>
            <a:ext cx="5527701" cy="384043"/>
          </a:xfrm>
          <a:prstGeom prst="rect">
            <a:avLst/>
          </a:prstGeom>
        </p:spPr>
        <p:txBody>
          <a:bodyPr lIns="98466" tIns="49233" rIns="98466" bIns="49233">
            <a:normAutofit lnSpcReduction="10000"/>
          </a:bodyPr>
          <a:lstStyle>
            <a:lvl1pPr algn="l" defTabSz="815340"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pPr>
              <a:lnSpc>
                <a:spcPct val="120000"/>
              </a:lnSpc>
            </a:pPr>
            <a:r>
              <a:rPr lang="zh-CN" altLang="en-US" sz="1700" b="1" dirty="0">
                <a:solidFill>
                  <a:schemeClr val="accent2"/>
                </a:solidFill>
                <a:latin typeface="微软雅黑" panose="020B0503020204020204" pitchFamily="34" charset="-122"/>
                <a:ea typeface="微软雅黑" panose="020B0503020204020204" pitchFamily="34" charset="-122"/>
              </a:rPr>
              <a:t>第十章  “五位一体”的总体布局</a:t>
            </a:r>
          </a:p>
        </p:txBody>
      </p:sp>
    </p:spTree>
    <p:extLst>
      <p:ext uri="{BB962C8B-B14F-4D97-AF65-F5344CB8AC3E}">
        <p14:creationId xmlns="" xmlns:p14="http://schemas.microsoft.com/office/powerpoint/2010/main" val="316981321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BAB0FD-ED4A-405E-BB7A-13E89AFF2D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EE3DAAA7-1CB8-4997-9562-8AF7AC350E8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757B3701-473C-4241-A501-5DBA5D44EB42}"/>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AE3C6D0C-C978-4E54-A0B6-1820F5B870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C279727-369B-4F17-A7B6-33BBD56CCF44}"/>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113561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C0352B2-F400-432B-A052-A70C20F236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8A6A02BF-C056-49E1-8891-A2E4CEA7FF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C295157-BC2A-4EC0-AB85-86B1F5788FFE}"/>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95D02AE6-FADD-4034-97B8-576C071F2C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D506AC0-FEFC-40EC-B5EC-06BE730C19B9}"/>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235370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0F377A1-C059-4CCB-8DD7-F694581BDB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0BE7F31-AD2C-4A84-ABCF-7772D21731A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BF3939CD-6A99-41EF-9070-36DB4CE375D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22CA2295-A4F4-4D3D-A97C-09C517256B47}"/>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6" name="页脚占位符 5">
            <a:extLst>
              <a:ext uri="{FF2B5EF4-FFF2-40B4-BE49-F238E27FC236}">
                <a16:creationId xmlns="" xmlns:a16="http://schemas.microsoft.com/office/drawing/2014/main" id="{4B34235A-640C-42B4-A570-1CA0CC5FE3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1DB2B8F-CBE2-4B7E-B7AF-E5A698A0D162}"/>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3294261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AAACCBD-6215-4755-AE30-9F71C57010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9205D268-2337-4E97-B5B3-5AB16AA6F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EA0D484E-BDBD-408F-B49E-BE87C1192F8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C8BF67A5-2BF9-45EF-BFF1-E3BCEBC87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A94E9B55-FA79-460E-8256-4D27301F5CB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875BCD27-F0D3-4C23-BA8A-D48BC01D7BE1}"/>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8" name="页脚占位符 7">
            <a:extLst>
              <a:ext uri="{FF2B5EF4-FFF2-40B4-BE49-F238E27FC236}">
                <a16:creationId xmlns="" xmlns:a16="http://schemas.microsoft.com/office/drawing/2014/main" id="{D17E32D6-D457-40AA-910C-0115D7E1511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979445AA-0CD1-46B2-82B6-1BDEBFC32070}"/>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958172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F5C0B24-4824-40B2-BA99-205A114FEE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0DC59B63-581F-4B08-B857-B0622445430B}"/>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4" name="页脚占位符 3">
            <a:extLst>
              <a:ext uri="{FF2B5EF4-FFF2-40B4-BE49-F238E27FC236}">
                <a16:creationId xmlns="" xmlns:a16="http://schemas.microsoft.com/office/drawing/2014/main" id="{8BD6241F-A9EA-429A-A838-04C1F9EF6A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471DCAFB-A8DA-41C8-8AE1-28F24E3DA412}"/>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1403560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165DE744-FAED-49FD-B0F4-62F516B4C812}"/>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3" name="页脚占位符 2">
            <a:extLst>
              <a:ext uri="{FF2B5EF4-FFF2-40B4-BE49-F238E27FC236}">
                <a16:creationId xmlns="" xmlns:a16="http://schemas.microsoft.com/office/drawing/2014/main" id="{ADBBA820-D654-481B-A524-77B7CF7A27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BF48D5B0-B7F7-4B5B-B16A-E50029AB438C}"/>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329155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DFEF9EF-C8BC-4761-B9E7-6B75520A1F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E9927731-3010-4A89-BA0C-ECF28F841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C448E2D7-ADFF-44EF-B085-07D4D2811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58342436-2F6C-495F-900B-B658E472B009}"/>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6" name="页脚占位符 5">
            <a:extLst>
              <a:ext uri="{FF2B5EF4-FFF2-40B4-BE49-F238E27FC236}">
                <a16:creationId xmlns="" xmlns:a16="http://schemas.microsoft.com/office/drawing/2014/main" id="{27F153A2-EE95-451E-B118-01D683EC48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F66E075-B166-4A45-A3C6-58E24E15C4CF}"/>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2819084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EEC0720-7993-4157-A20C-090C329E26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C17C9F5F-01DE-4F80-95AC-EBCA93C4BA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95228587-966B-4792-AAB7-DFEDB0A3A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3F84AA2D-4BD1-4ACD-BAE8-5D3847405E9C}"/>
              </a:ext>
            </a:extLst>
          </p:cNvPr>
          <p:cNvSpPr>
            <a:spLocks noGrp="1"/>
          </p:cNvSpPr>
          <p:nvPr>
            <p:ph type="dt" sz="half" idx="10"/>
          </p:nvPr>
        </p:nvSpPr>
        <p:spPr/>
        <p:txBody>
          <a:bodyPr/>
          <a:lstStyle/>
          <a:p>
            <a:fld id="{0313403F-F7F3-458D-8B5F-59DC6C462E7B}" type="datetimeFigureOut">
              <a:rPr lang="zh-CN" altLang="en-US" smtClean="0"/>
              <a:pPr/>
              <a:t>2020/6/23</a:t>
            </a:fld>
            <a:endParaRPr lang="zh-CN" altLang="en-US"/>
          </a:p>
        </p:txBody>
      </p:sp>
      <p:sp>
        <p:nvSpPr>
          <p:cNvPr id="6" name="页脚占位符 5">
            <a:extLst>
              <a:ext uri="{FF2B5EF4-FFF2-40B4-BE49-F238E27FC236}">
                <a16:creationId xmlns="" xmlns:a16="http://schemas.microsoft.com/office/drawing/2014/main" id="{50476084-DB77-4EF0-AEE0-2FDD1A681D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787D7F8B-EDBD-46A2-BAF3-59FF382A7017}"/>
              </a:ext>
            </a:extLst>
          </p:cNvPr>
          <p:cNvSpPr>
            <a:spLocks noGrp="1"/>
          </p:cNvSpPr>
          <p:nvPr>
            <p:ph type="sldNum" sz="quarter" idx="12"/>
          </p:nvPr>
        </p:nvSpPr>
        <p:spPr/>
        <p:txBody>
          <a:body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295980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183882D2-895B-40DE-B00A-6468111FF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D52EBE0-D813-4854-AF80-776C85783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9AEEF38C-EF77-4564-BEA6-F75B967BA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3403F-F7F3-458D-8B5F-59DC6C462E7B}" type="datetimeFigureOut">
              <a:rPr lang="zh-CN" altLang="en-US" smtClean="0"/>
              <a:pPr/>
              <a:t>2020/6/23</a:t>
            </a:fld>
            <a:endParaRPr lang="zh-CN" altLang="en-US"/>
          </a:p>
        </p:txBody>
      </p:sp>
      <p:sp>
        <p:nvSpPr>
          <p:cNvPr id="5" name="页脚占位符 4">
            <a:extLst>
              <a:ext uri="{FF2B5EF4-FFF2-40B4-BE49-F238E27FC236}">
                <a16:creationId xmlns="" xmlns:a16="http://schemas.microsoft.com/office/drawing/2014/main" id="{CA203BF1-B5A9-42D8-9659-994664AA9D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6C8AAF21-2F82-4D71-81A4-45AFDA34C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5ADEC-A4D5-4774-8AA1-3ADDB98F0288}" type="slidenum">
              <a:rPr lang="zh-CN" altLang="en-US" smtClean="0"/>
              <a:pPr/>
              <a:t>‹#›</a:t>
            </a:fld>
            <a:endParaRPr lang="zh-CN" altLang="en-US"/>
          </a:p>
        </p:txBody>
      </p:sp>
    </p:spTree>
    <p:extLst>
      <p:ext uri="{BB962C8B-B14F-4D97-AF65-F5344CB8AC3E}">
        <p14:creationId xmlns="" xmlns:p14="http://schemas.microsoft.com/office/powerpoint/2010/main" val="2988792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0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24433;&#38899;&#25991;&#20214;/&#20892;&#27665;&#24037;&#20154;&#22823;&#20195;&#34920;.wmv" TargetMode="Externa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2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2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51.png"/></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hyperlink" Target="http://219.143.243.5:7777/was40/search?channelid=36976&amp;searchword=%B1%EA%CC%E2=%25%B5%CB%D3%B1%B3%AC%25" TargetMode="External"/><Relationship Id="rId13"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89.jpeg"/><Relationship Id="rId12" Type="http://schemas.openxmlformats.org/officeDocument/2006/relationships/hyperlink" Target="http://219.143.243.5:7777/was40/search?channelid=36976&amp;searchword=%B1%EA%CC%E2=%25%C0%EE%C8%F0%BB%B7%25" TargetMode="External"/><Relationship Id="rId17" Type="http://schemas.openxmlformats.org/officeDocument/2006/relationships/image" Target="../media/image95.jpeg"/><Relationship Id="rId2" Type="http://schemas.openxmlformats.org/officeDocument/2006/relationships/hyperlink" Target="http://219.143.243.5:7777/was40/search?channelid=36976&amp;searchword=%B1%EA%CC%E2=%25%C3%AB%D4%F3%B6%AB%25" TargetMode="External"/><Relationship Id="rId16" Type="http://schemas.openxmlformats.org/officeDocument/2006/relationships/image" Target="../media/image94.jpeg"/><Relationship Id="rId1" Type="http://schemas.openxmlformats.org/officeDocument/2006/relationships/slideLayout" Target="../slideLayouts/slideLayout1.xml"/><Relationship Id="rId6" Type="http://schemas.openxmlformats.org/officeDocument/2006/relationships/hyperlink" Target="http://219.143.243.5:7777/was40/search?channelid=36976&amp;searchword=%B1%EA%CC%E2=%25%B5%CB%D0%A1%C6%BD%25" TargetMode="External"/><Relationship Id="rId11" Type="http://schemas.openxmlformats.org/officeDocument/2006/relationships/image" Target="../media/image91.jpeg"/><Relationship Id="rId5" Type="http://schemas.openxmlformats.org/officeDocument/2006/relationships/image" Target="../media/image88.jpeg"/><Relationship Id="rId15" Type="http://schemas.openxmlformats.org/officeDocument/2006/relationships/image" Target="../media/image93.jpeg"/><Relationship Id="rId10" Type="http://schemas.openxmlformats.org/officeDocument/2006/relationships/hyperlink" Target="http://219.143.243.5:7777/was40/search?channelid=36976&amp;searchword=%B1%EA%CC%E2=%25%C0%EE%CF%C8%C4%EE%25" TargetMode="External"/><Relationship Id="rId4" Type="http://schemas.openxmlformats.org/officeDocument/2006/relationships/hyperlink" Target="http://219.143.243.5:7777/was40/search?channelid=36976&amp;searchword=%B1%EA%CC%E2=%25%D6%DC%B6%F7%C0%B4%25" TargetMode="External"/><Relationship Id="rId9" Type="http://schemas.openxmlformats.org/officeDocument/2006/relationships/image" Target="../media/image90.jpeg"/><Relationship Id="rId14" Type="http://schemas.openxmlformats.org/officeDocument/2006/relationships/hyperlink" Target="http://219.143.243.5:7777/was40/search?channelid=46217&amp;searchword=%B1%EA%CC%E2=%25%BC%D6%C7%EC%C1%D6%2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jpe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jpeg"/><Relationship Id="rId9" Type="http://schemas.openxmlformats.org/officeDocument/2006/relationships/image" Target="../media/image126.png"/></Relationships>
</file>

<file path=ppt/slides/_rels/slide15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jpeg"/></Relationships>
</file>

<file path=ppt/slides/_rels/slide1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13.png"/><Relationship Id="rId7"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image" Target="../media/image148.jpe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166.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6.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8.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7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3.jpeg"/><Relationship Id="rId1" Type="http://schemas.openxmlformats.org/officeDocument/2006/relationships/slideLayout" Target="../slideLayouts/slideLayout12.xml"/><Relationship Id="rId5" Type="http://schemas.openxmlformats.org/officeDocument/2006/relationships/image" Target="../media/image164.jpeg"/><Relationship Id="rId4" Type="http://schemas.microsoft.com/office/2007/relationships/hdphoto" Target="../media/hdphoto1.wdp"/></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s://image.baidu.com/search/detail?ct=503316480&amp;z=&amp;tn=baiduimagedetail&amp;ipn=d&amp;word=%E5%9F%B9%E8%82%B2%E5%92%8C%E8%B7%B5%E8%A1%8C%E7%A4%BE%E4%BC%9A%E4%B8%BB%E4%B9%89%E6%A0%B8%E5%BF%83%E4%BB%B7%E5%80%BC%E8%A7%82&amp;step_word=&amp;ie=utf-8&amp;in=&amp;cl=2&amp;lm=-1&amp;st=-1&amp;hd=&amp;latest=&amp;copyright=&amp;cs=3088611866,208785756&amp;os=3541193973,3349539450&amp;simid=0,0&amp;pn=20&amp;rn=1&amp;di=212860&amp;ln=1335&amp;fr=&amp;fmq=1555394044287_R&amp;ic=&amp;s=undefined&amp;se=&amp;sme=&amp;tab=0&amp;width=&amp;height=&amp;face=undefined&amp;is=0,0&amp;istype=2&amp;ist=&amp;jit=&amp;bdtype=15&amp;spn=0&amp;pi=0&amp;gsm=0&amp;objurl=http://5b0988e595225.cdn.sohucs.com/q_70,c_zoom,w_640/images/20181203/4a4fb0b4ab4b4210b48314e0a7b0965e.jpeg&amp;rpstart=0&amp;rpnum=0&amp;adpicid=0&amp;force=undefined" TargetMode="External"/><Relationship Id="rId7" Type="http://schemas.openxmlformats.org/officeDocument/2006/relationships/image" Target="../media/image167.jpeg"/><Relationship Id="rId2" Type="http://schemas.openxmlformats.org/officeDocument/2006/relationships/image" Target="../media/image163.jpeg"/><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hyperlink" Target="https://image.baidu.com/search/detail?ct=503316480&amp;z=&amp;tn=baiduimagedetail&amp;ipn=d&amp;word=%E5%9F%B9%E8%82%B2%E5%92%8C%E8%B7%B5%E8%A1%8C%E7%A4%BE%E4%BC%9A%E4%B8%BB%E4%B9%89%E6%A0%B8%E5%BF%83%E4%BB%B7%E5%80%BC%E8%A7%82&amp;step_word=&amp;ie=utf-8&amp;in=&amp;cl=2&amp;lm=-1&amp;st=-1&amp;hd=&amp;latest=&amp;copyright=&amp;cs=1537239105,4204289897&amp;os=2446778718,1605424695&amp;simid=0,0&amp;pn=9&amp;rn=1&amp;di=215830&amp;ln=1335&amp;fr=&amp;fmq=1555394044287_R&amp;ic=&amp;s=undefined&amp;se=&amp;sme=&amp;tab=0&amp;width=&amp;height=&amp;face=undefined&amp;is=0,0&amp;istype=2&amp;ist=&amp;jit=&amp;bdtype=15&amp;spn=0&amp;pi=0&amp;gsm=0&amp;objurl=http://5b0988e595225.cdn.sohucs.com/images/20180930/71b25bfd9cd74e04a1a6cb2c341a2160.jpeg&amp;rpstart=0&amp;rpnum=0&amp;adpicid=0&amp;force=undefined" TargetMode="External"/><Relationship Id="rId4" Type="http://schemas.openxmlformats.org/officeDocument/2006/relationships/image" Target="../media/image165.jpeg"/></Relationships>
</file>

<file path=ppt/slides/_rels/slide17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hyperlink" Target="https://image.baidu.com/search/detail?ct=503316480&amp;z=&amp;tn=baiduimagedetail&amp;ipn=d&amp;word=%E4%BC%9F%E5%A4%A7%E5%88%9B%E9%80%A0%E7%B2%BE%E7%A5%9E%E3%80%81%E4%BC%9F%E5%A4%A7%E5%A5%8B%E6%96%97%E7%B2%BE%E7%A5%9E%E3%80%81%E4%BC%9F%E5%A4%A7%E5%9B%A2%E7%BB%93%E7%B2%BE%E7%A5%9E%E5%92%8C%E4%BC%9F%E5%A4%A7%E6%A2%A6%E6%83%B3%E7%B2%BE%E7%A5%9E&amp;step_word=&amp;ie=utf-8&amp;in=&amp;cl=2&amp;lm=-1&amp;st=-1&amp;hd=&amp;latest=&amp;copyright=&amp;cs=833994416,66894259&amp;os=2636906361,4163545740&amp;simid=0,0&amp;pn=14&amp;rn=1&amp;di=82510&amp;ln=1252&amp;fr=&amp;fmq=1555393468545_R&amp;ic=&amp;s=undefined&amp;se=&amp;sme=&amp;tab=0&amp;width=&amp;height=&amp;face=undefined&amp;is=0,0&amp;istype=2&amp;ist=&amp;jit=&amp;bdtype=15&amp;spn=0&amp;pi=0&amp;gsm=0&amp;objurl=http://07.imgmini.eastday.com/mobile/20180320/20180320101202_7d67c32ec5080ff439aec9bb4c92bdc2_1.jpeg&amp;rpstart=0&amp;rpnum=0&amp;adpicid=0&amp;force=undefine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xml"/><Relationship Id="rId5" Type="http://schemas.openxmlformats.org/officeDocument/2006/relationships/image" Target="../media/image172.jpeg"/><Relationship Id="rId4" Type="http://schemas.openxmlformats.org/officeDocument/2006/relationships/image" Target="../media/image171.jpeg"/></Relationships>
</file>

<file path=ppt/slides/_rels/slide18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Layout" Target="../slideLayouts/slideLayout2.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79.jpeg"/></Relationships>
</file>

<file path=ppt/slides/_rels/slide1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image" Target="../media/image185.jpeg"/><Relationship Id="rId7" Type="http://schemas.openxmlformats.org/officeDocument/2006/relationships/image" Target="../media/image189.jpeg"/><Relationship Id="rId2" Type="http://schemas.openxmlformats.org/officeDocument/2006/relationships/image" Target="../media/image184.jpeg"/><Relationship Id="rId1" Type="http://schemas.openxmlformats.org/officeDocument/2006/relationships/slideLayout" Target="../slideLayouts/slideLayout12.xml"/><Relationship Id="rId6" Type="http://schemas.openxmlformats.org/officeDocument/2006/relationships/image" Target="../media/image188.jpeg"/><Relationship Id="rId5" Type="http://schemas.openxmlformats.org/officeDocument/2006/relationships/image" Target="../media/image187.png"/><Relationship Id="rId4" Type="http://schemas.openxmlformats.org/officeDocument/2006/relationships/image" Target="../media/image186.jpeg"/><Relationship Id="rId9" Type="http://schemas.openxmlformats.org/officeDocument/2006/relationships/image" Target="../media/image191.jpeg"/></Relationships>
</file>

<file path=ppt/slides/_rels/slide18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3.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7.jpeg"/><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9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image" Target="../media/image201.png"/><Relationship Id="rId7" Type="http://schemas.openxmlformats.org/officeDocument/2006/relationships/image" Target="../media/image205.jpeg"/><Relationship Id="rId2" Type="http://schemas.openxmlformats.org/officeDocument/2006/relationships/image" Target="../media/image200.jpe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NO_5110.mpg" TargetMode="External"/><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image" Target="../media/image22.tiff"/><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baike.baidu.com/item/%E5%90%9B%E4%B8%BB/754944" TargetMode="External"/><Relationship Id="rId2" Type="http://schemas.openxmlformats.org/officeDocument/2006/relationships/hyperlink" Target="https://baike.baidu.com/item/%E6%94%BF%E6%B2%BB%E6%9D%83%E5%A8%81/2406905" TargetMode="External"/><Relationship Id="rId1" Type="http://schemas.openxmlformats.org/officeDocument/2006/relationships/slideLayout" Target="../slideLayouts/slideLayout7.xml"/><Relationship Id="rId4" Type="http://schemas.openxmlformats.org/officeDocument/2006/relationships/hyperlink" Target="https://baike.baidu.com/item/%E7%8E%8B%E6%9C%9D/940555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hyperlink" Target="http://image.baidu.com/i?ct=503316480&amp;z=&amp;tn=baiduimagedetail&amp;word=%CD%F5%B0%B2%CA%AF&amp;in=1773&amp;cl=2&amp;lm=-1&amp;pn=2&amp;rn=1&amp;di=44518181730&amp;ln=2000&amp;fr=&amp;fmq=&amp;ic=0&amp;s=0&amp;se=1&amp;sme=0&amp;tab=&amp;width=&amp;height=&amp;face=0&amp;is=&amp;istype=2" TargetMode="External"/><Relationship Id="rId1" Type="http://schemas.openxmlformats.org/officeDocument/2006/relationships/slideLayout" Target="../slideLayouts/slideLayout1.xml"/><Relationship Id="rId6" Type="http://schemas.openxmlformats.org/officeDocument/2006/relationships/hyperlink" Target="http://image.baidu.com/i?ct=503316480&amp;z=&amp;tn=baiduimagedetail&amp;word=%CE%E2%CD%F5%CB%EF%F0%A9&amp;in=18460&amp;cl=2&amp;lm=-1&amp;pn=0&amp;rn=1&amp;di=4259970180&amp;ln=299&amp;fr=&amp;fmq=&amp;ic=0&amp;s=0&amp;se=1&amp;sme=0&amp;tab=&amp;width=&amp;height=&amp;face=0&amp;is=&amp;istype=2" TargetMode="External"/><Relationship Id="rId5" Type="http://schemas.openxmlformats.org/officeDocument/2006/relationships/image" Target="../media/image9.jpeg"/><Relationship Id="rId4" Type="http://schemas.openxmlformats.org/officeDocument/2006/relationships/hyperlink" Target="http://image.baidu.com/i?ct=503316480&amp;z=&amp;tn=baiduimagedetail&amp;word=%BA%E9%D0%E3%C8%AB&amp;in=10086&amp;cl=2&amp;lm=-1&amp;pn=3&amp;rn=1&amp;di=26215209600&amp;ln=2000&amp;fr=&amp;fmq=&amp;ic=0&amp;s=0&amp;se=1&amp;sme=0&amp;tab=&amp;width=&amp;height=&amp;face=0&amp;is=&amp;istype=2"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8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61.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88.xml.rels><?xml version="1.0" encoding="UTF-8" standalone="yes"?>
<Relationships xmlns="http://schemas.openxmlformats.org/package/2006/relationships"><Relationship Id="rId3" Type="http://schemas.openxmlformats.org/officeDocument/2006/relationships/image" Target="../media/image581.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左右箭头 13"/>
          <p:cNvSpPr/>
          <p:nvPr/>
        </p:nvSpPr>
        <p:spPr>
          <a:xfrm>
            <a:off x="3625850" y="3425825"/>
            <a:ext cx="4857750" cy="466725"/>
          </a:xfrm>
          <a:prstGeom prst="lef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16" name="矩形 1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2" name="椭圆 1"/>
          <p:cNvSpPr/>
          <p:nvPr/>
        </p:nvSpPr>
        <p:spPr bwMode="auto">
          <a:xfrm>
            <a:off x="4454525" y="1492250"/>
            <a:ext cx="2843530" cy="1685925"/>
          </a:xfrm>
          <a:prstGeom prst="ellips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毛泽东思想</a:t>
            </a:r>
          </a:p>
        </p:txBody>
      </p:sp>
      <p:sp>
        <p:nvSpPr>
          <p:cNvPr id="6" name="椭圆 5"/>
          <p:cNvSpPr/>
          <p:nvPr/>
        </p:nvSpPr>
        <p:spPr bwMode="auto">
          <a:xfrm>
            <a:off x="4454525" y="4142105"/>
            <a:ext cx="2843530" cy="1685925"/>
          </a:xfrm>
          <a:prstGeom prst="ellips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中国特色</a:t>
            </a:r>
          </a:p>
          <a:p>
            <a:pPr algn="ctr">
              <a:defRPr/>
            </a:pPr>
            <a:r>
              <a:rPr kumimoji="1" lang="zh-CN" altLang="en-US" sz="2800" b="1" dirty="0">
                <a:latin typeface="Microsoft YaHei" charset="0"/>
                <a:ea typeface="Microsoft YaHei" charset="0"/>
                <a:cs typeface="Microsoft YaHei" charset="0"/>
              </a:rPr>
              <a:t>社会主义</a:t>
            </a:r>
          </a:p>
          <a:p>
            <a:pPr algn="ctr">
              <a:defRPr/>
            </a:pPr>
            <a:r>
              <a:rPr kumimoji="1" lang="zh-CN" altLang="en-US" sz="2800" b="1" dirty="0">
                <a:latin typeface="Microsoft YaHei" charset="0"/>
                <a:ea typeface="Microsoft YaHei" charset="0"/>
                <a:cs typeface="Microsoft YaHei" charset="0"/>
              </a:rPr>
              <a:t>理论体系</a:t>
            </a:r>
          </a:p>
        </p:txBody>
      </p:sp>
      <p:sp>
        <p:nvSpPr>
          <p:cNvPr id="3" name="上下箭头 2"/>
          <p:cNvSpPr/>
          <p:nvPr/>
        </p:nvSpPr>
        <p:spPr bwMode="auto">
          <a:xfrm>
            <a:off x="5640705" y="3178175"/>
            <a:ext cx="442595" cy="963295"/>
          </a:xfrm>
          <a:prstGeom prst="upDownArrow">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7" name="椭圆 6"/>
          <p:cNvSpPr/>
          <p:nvPr/>
        </p:nvSpPr>
        <p:spPr>
          <a:xfrm>
            <a:off x="825500" y="2335530"/>
            <a:ext cx="2800350" cy="27006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马克思主义基本原理</a:t>
            </a:r>
          </a:p>
        </p:txBody>
      </p:sp>
      <p:sp>
        <p:nvSpPr>
          <p:cNvPr id="11" name="椭圆 10"/>
          <p:cNvSpPr/>
          <p:nvPr/>
        </p:nvSpPr>
        <p:spPr>
          <a:xfrm>
            <a:off x="8483600" y="2335530"/>
            <a:ext cx="2800350" cy="270065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dirty="0">
                <a:latin typeface="Microsoft YaHei" charset="0"/>
                <a:ea typeface="Microsoft YaHei" charset="0"/>
                <a:cs typeface="Microsoft YaHei" charset="0"/>
              </a:rPr>
              <a:t>中国</a:t>
            </a:r>
            <a:r>
              <a:rPr lang="zh-CN" altLang="zh-CN" sz="2800" b="1" dirty="0">
                <a:latin typeface="Microsoft YaHei" charset="0"/>
                <a:ea typeface="Microsoft YaHei" charset="0"/>
                <a:cs typeface="Microsoft YaHei" charset="0"/>
              </a:rPr>
              <a:t>革命</a:t>
            </a:r>
            <a:r>
              <a:rPr lang="zh-CN" altLang="en-US" sz="2800" b="1" dirty="0">
                <a:latin typeface="Microsoft YaHei" charset="0"/>
                <a:ea typeface="Microsoft YaHei" charset="0"/>
                <a:cs typeface="Microsoft YaHei" charset="0"/>
              </a:rPr>
              <a:t>、</a:t>
            </a:r>
            <a:r>
              <a:rPr lang="zh-CN" altLang="zh-CN" sz="2800" b="1" dirty="0">
                <a:latin typeface="Microsoft YaHei" charset="0"/>
                <a:ea typeface="Microsoft YaHei" charset="0"/>
                <a:cs typeface="Microsoft YaHei" charset="0"/>
              </a:rPr>
              <a:t>建设</a:t>
            </a:r>
            <a:r>
              <a:rPr lang="zh-CN" altLang="en-US" sz="2800" b="1" dirty="0">
                <a:latin typeface="Microsoft YaHei" charset="0"/>
                <a:ea typeface="Microsoft YaHei" charset="0"/>
                <a:cs typeface="Microsoft YaHei" charset="0"/>
              </a:rPr>
              <a:t>、</a:t>
            </a:r>
            <a:r>
              <a:rPr lang="zh-CN" altLang="zh-CN" sz="2800" b="1" dirty="0">
                <a:latin typeface="Microsoft YaHei" charset="0"/>
                <a:ea typeface="Microsoft YaHei" charset="0"/>
                <a:cs typeface="Microsoft YaHei" charset="0"/>
              </a:rPr>
              <a:t>改革</a:t>
            </a:r>
            <a:r>
              <a:rPr lang="zh-CN" altLang="en-US" sz="2800" b="1" dirty="0">
                <a:latin typeface="Microsoft YaHei" charset="0"/>
                <a:ea typeface="Microsoft YaHei" charset="0"/>
                <a:cs typeface="Microsoft YaHei" charset="0"/>
              </a:rPr>
              <a:t>的具体实践</a:t>
            </a:r>
            <a:r>
              <a:rPr lang="zh-CN" altLang="zh-CN" sz="2800" b="1" dirty="0">
                <a:latin typeface="Microsoft YaHei" charset="0"/>
                <a:ea typeface="Microsoft YaHei" charset="0"/>
                <a:cs typeface="Microsoft YaHei" charset="0"/>
              </a:rPr>
              <a:t> </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 xmlns:p14="http://schemas.microsoft.com/office/powerpoint/2010/main" val="3634125612"/>
      </p:ext>
    </p:extLst>
  </p:cSld>
  <p:clrMapOvr>
    <a:masterClrMapping/>
  </p:clrMapOvr>
  <mc:AlternateContent xmlns:mc="http://schemas.openxmlformats.org/markup-compatibility/2006">
    <mc:Choice xmlns="" xmlns:p14="http://schemas.microsoft.com/office/powerpoint/2010/main" Requires="p14">
      <p:transition spd="slow" p14:dur="7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P spid="6" grpId="0" animBg="1"/>
      <p:bldP spid="3" grpId="0" animBg="1"/>
      <p:bldP spid="7"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9740" y="932815"/>
            <a:ext cx="6480810" cy="628650"/>
          </a:xfrm>
          <a:prstGeom prst="rect">
            <a:avLst/>
          </a:prstGeom>
        </p:spPr>
        <p:txBody>
          <a:bodyPr wrap="squar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（一）坚持中国特色社会主义政治发展道路</a:t>
            </a:r>
            <a:endParaRPr lang="en-US" altLang="zh-CN" sz="2600" b="1" dirty="0">
              <a:solidFill>
                <a:srgbClr val="0070C0"/>
              </a:solidFill>
              <a:latin typeface="微软雅黑" panose="020B0503020204020204" pitchFamily="34" charset="-122"/>
              <a:ea typeface="微软雅黑" panose="020B0503020204020204" pitchFamily="34" charset="-122"/>
            </a:endParaRPr>
          </a:p>
        </p:txBody>
      </p:sp>
      <p:sp>
        <p:nvSpPr>
          <p:cNvPr id="3" name="直角三角形 2"/>
          <p:cNvSpPr/>
          <p:nvPr/>
        </p:nvSpPr>
        <p:spPr>
          <a:xfrm rot="10800000" flipH="1">
            <a:off x="2063750" y="1797050"/>
            <a:ext cx="1511935" cy="105600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直角三角形 3"/>
          <p:cNvSpPr/>
          <p:nvPr/>
        </p:nvSpPr>
        <p:spPr>
          <a:xfrm rot="16200000">
            <a:off x="9060180" y="2289175"/>
            <a:ext cx="1056005" cy="122428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135505" y="1892935"/>
            <a:ext cx="7992745" cy="144018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6" name="文本框 11"/>
          <p:cNvSpPr txBox="1"/>
          <p:nvPr/>
        </p:nvSpPr>
        <p:spPr>
          <a:xfrm>
            <a:off x="2135505" y="1892935"/>
            <a:ext cx="7933055" cy="1242695"/>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en-US" sz="2000" b="1" dirty="0">
                <a:latin typeface="楷体" panose="02010609060101010101" pitchFamily="49" charset="-122"/>
                <a:ea typeface="楷体" panose="02010609060101010101" pitchFamily="49" charset="-122"/>
              </a:rPr>
              <a:t>走什么样的政治发展道路，是由这个国家的具体国情和历史文化条件决定的，必须与这个国家的国情和性质相适应。在新征程上，必须坚定不移走中国特色社会主义政治发展道路</a:t>
            </a:r>
            <a:r>
              <a:rPr lang="zh-CN" altLang="zh-CN" sz="2000" b="1" dirty="0">
                <a:latin typeface="楷体" panose="02010609060101010101" pitchFamily="49" charset="-122"/>
                <a:ea typeface="楷体" panose="02010609060101010101" pitchFamily="49" charset="-122"/>
              </a:rPr>
              <a:t>。</a:t>
            </a:r>
          </a:p>
        </p:txBody>
      </p:sp>
      <p:pic>
        <p:nvPicPr>
          <p:cNvPr id="8"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100830"/>
            <a:ext cx="9136380" cy="27844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9" name="TextBox 8"/>
          <p:cNvSpPr txBox="1"/>
          <p:nvPr/>
        </p:nvSpPr>
        <p:spPr>
          <a:xfrm>
            <a:off x="3215640" y="3813175"/>
            <a:ext cx="6624955" cy="1228725"/>
          </a:xfrm>
          <a:prstGeom prst="rect">
            <a:avLst/>
          </a:prstGeom>
          <a:noFill/>
        </p:spPr>
        <p:txBody>
          <a:bodyPr wrap="square" lIns="98466" tIns="49233" rIns="98466" bIns="49233" rtlCol="0">
            <a:spAutoFit/>
          </a:bodyPr>
          <a:lstStyle/>
          <a:p>
            <a:pPr>
              <a:lnSpc>
                <a:spcPct val="150000"/>
              </a:lnSpc>
            </a:pP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中国特色社会主义政治发展道路是什么</a:t>
            </a:r>
            <a:endParaRPr lang="en-US" altLang="zh-CN" sz="2600" b="1" dirty="0">
              <a:latin typeface="微软雅黑" panose="020B0503020204020204" pitchFamily="34" charset="-122"/>
              <a:ea typeface="微软雅黑" panose="020B0503020204020204" pitchFamily="34" charset="-122"/>
            </a:endParaRPr>
          </a:p>
          <a:p>
            <a:pPr>
              <a:lnSpc>
                <a:spcPct val="150000"/>
              </a:lnSpc>
            </a:pPr>
            <a:r>
              <a:rPr lang="en-US" altLang="zh-CN" sz="2600" b="1" dirty="0">
                <a:latin typeface="微软雅黑" panose="020B0503020204020204" pitchFamily="34" charset="-122"/>
                <a:ea typeface="微软雅黑" panose="020B0503020204020204" pitchFamily="34" charset="-122"/>
              </a:rPr>
              <a:t>2.</a:t>
            </a:r>
            <a:r>
              <a:rPr lang="zh-CN" altLang="en-US" sz="2600" b="1" dirty="0">
                <a:latin typeface="微软雅黑" panose="020B0503020204020204" pitchFamily="34" charset="-122"/>
                <a:ea typeface="微软雅黑" panose="020B0503020204020204" pitchFamily="34" charset="-122"/>
              </a:rPr>
              <a:t>怎样坚持中国特色社会主义政治发展道路</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200948986"/>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9"/>
                                        </p:tgtEl>
                                        <p:attrNameLst>
                                          <p:attrName>style.visibility</p:attrName>
                                        </p:attrNameLst>
                                      </p:cBhvr>
                                      <p:to>
                                        <p:strVal val="visible"/>
                                      </p:to>
                                    </p:set>
                                    <p:anim calcmode="discrete" valueType="clr">
                                      <p:cBhvr override="childStyle">
                                        <p:cTn id="14"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
                                        </p:tgtEl>
                                        <p:attrNameLst>
                                          <p:attrName>fillcolor</p:attrName>
                                        </p:attrNameLst>
                                      </p:cBhvr>
                                      <p:tavLst>
                                        <p:tav tm="0">
                                          <p:val>
                                            <p:clrVal>
                                              <a:schemeClr val="accent2"/>
                                            </p:clrVal>
                                          </p:val>
                                        </p:tav>
                                        <p:tav tm="50000">
                                          <p:val>
                                            <p:clrVal>
                                              <a:schemeClr val="hlink"/>
                                            </p:clrVal>
                                          </p:val>
                                        </p:tav>
                                      </p:tavLst>
                                    </p:anim>
                                    <p:set>
                                      <p:cBhvr>
                                        <p:cTn id="16"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0659"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 name="圆角矩形 6"/>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人民代表大会制度</a:t>
            </a:r>
          </a:p>
        </p:txBody>
      </p:sp>
      <p:sp>
        <p:nvSpPr>
          <p:cNvPr id="70662" name="文本框 1"/>
          <p:cNvSpPr txBox="1">
            <a:spLocks noChangeArrowheads="1"/>
          </p:cNvSpPr>
          <p:nvPr/>
        </p:nvSpPr>
        <p:spPr bwMode="auto">
          <a:xfrm>
            <a:off x="2279650" y="2095500"/>
            <a:ext cx="4537075" cy="186372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全国人民代表大会和地方各级人民代表大会都是由民主选举产生，对人民负责，受人民监督。</a:t>
            </a:r>
            <a:endParaRPr lang="en-US" altLang="zh-CN" sz="1800" b="0" dirty="0">
              <a:solidFill>
                <a:srgbClr val="000000"/>
              </a:solidFill>
              <a:sym typeface="黑体" pitchFamily="2" charset="-122"/>
            </a:endParaRPr>
          </a:p>
          <a:p>
            <a:pPr>
              <a:lnSpc>
                <a:spcPct val="120000"/>
              </a:lnSpc>
              <a:spcBef>
                <a:spcPts val="1200"/>
              </a:spcBef>
            </a:pPr>
            <a:r>
              <a:rPr lang="en-US" altLang="zh-CN" sz="1800" b="0" dirty="0">
                <a:solidFill>
                  <a:srgbClr val="000000"/>
                </a:solidFill>
                <a:sym typeface="黑体" pitchFamily="2" charset="-122"/>
              </a:rPr>
              <a:t>    </a:t>
            </a:r>
            <a:r>
              <a:rPr lang="zh-CN" altLang="en-US" sz="1800" b="0" dirty="0">
                <a:solidFill>
                  <a:srgbClr val="000000"/>
                </a:solidFill>
                <a:sym typeface="黑体" pitchFamily="2" charset="-122"/>
              </a:rPr>
              <a:t>西方议会为各党派所控制，为党派利益服务。</a:t>
            </a:r>
          </a:p>
        </p:txBody>
      </p:sp>
      <p:pic>
        <p:nvPicPr>
          <p:cNvPr id="3" name="图片 2"/>
          <p:cNvPicPr>
            <a:picLocks noChangeAspect="1"/>
          </p:cNvPicPr>
          <p:nvPr/>
        </p:nvPicPr>
        <p:blipFill>
          <a:blip r:embed="rId3"/>
          <a:stretch>
            <a:fillRect/>
          </a:stretch>
        </p:blipFill>
        <p:spPr>
          <a:xfrm>
            <a:off x="2542540" y="3903980"/>
            <a:ext cx="4036695" cy="2211070"/>
          </a:xfrm>
          <a:prstGeom prst="roundRect">
            <a:avLst>
              <a:gd name="adj" fmla="val 8594"/>
            </a:avLst>
          </a:prstGeom>
          <a:solidFill>
            <a:srgbClr val="FFFFFF">
              <a:shade val="85000"/>
            </a:srgbClr>
          </a:solidFill>
          <a:ln>
            <a:noFill/>
          </a:ln>
          <a:effectLst/>
        </p:spPr>
      </p:pic>
      <p:sp>
        <p:nvSpPr>
          <p:cNvPr id="70664" name="文本框 3"/>
          <p:cNvSpPr txBox="1">
            <a:spLocks noChangeArrowheads="1"/>
          </p:cNvSpPr>
          <p:nvPr/>
        </p:nvSpPr>
        <p:spPr bwMode="auto">
          <a:xfrm>
            <a:off x="3135630" y="6144895"/>
            <a:ext cx="2825750" cy="3365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600" b="0" dirty="0">
                <a:solidFill>
                  <a:srgbClr val="993300"/>
                </a:solidFill>
                <a:latin typeface="Times New Roman" pitchFamily="18" charset="0"/>
                <a:sym typeface="黑体" pitchFamily="2" charset="-122"/>
              </a:rPr>
              <a:t>奥巴马签署医疗保险改革法案</a:t>
            </a:r>
          </a:p>
        </p:txBody>
      </p:sp>
      <p:sp>
        <p:nvSpPr>
          <p:cNvPr id="70665" name="文本框 4"/>
          <p:cNvSpPr>
            <a:spLocks noChangeArrowheads="1"/>
          </p:cNvSpPr>
          <p:nvPr/>
        </p:nvSpPr>
        <p:spPr bwMode="auto">
          <a:xfrm>
            <a:off x="6891655" y="2095500"/>
            <a:ext cx="2978150" cy="3916680"/>
          </a:xfrm>
          <a:prstGeom prst="roundRect">
            <a:avLst>
              <a:gd name="adj" fmla="val 16667"/>
            </a:avLst>
          </a:prstGeom>
          <a:solidFill>
            <a:srgbClr val="FBE5D6"/>
          </a:solidFill>
          <a:ln w="15240">
            <a:solidFill>
              <a:srgbClr val="990000"/>
            </a:solidFill>
            <a:prstDash val="sysDot"/>
            <a:round/>
            <a:headEnd/>
            <a:tailEnd/>
          </a:ln>
        </p:spPr>
        <p:txBody>
          <a:bodyPr lIns="38100" tIns="63500" rIns="38100" bIns="63500">
            <a:spAutoFit/>
          </a:bodyPr>
          <a:lstStyle/>
          <a:p>
            <a:pPr>
              <a:lnSpc>
                <a:spcPts val="2500"/>
              </a:lnSpc>
              <a:spcBef>
                <a:spcPts val="800"/>
              </a:spcBef>
            </a:pPr>
            <a:r>
              <a:rPr lang="en-US" altLang="zh-CN" dirty="0">
                <a:sym typeface="黑体" pitchFamily="2" charset="-122"/>
              </a:rPr>
              <a:t>   2010</a:t>
            </a:r>
            <a:r>
              <a:rPr lang="zh-CN" altLang="en-US" dirty="0">
                <a:sym typeface="黑体" pitchFamily="2" charset="-122"/>
              </a:rPr>
              <a:t>年</a:t>
            </a:r>
            <a:r>
              <a:rPr lang="en-US" altLang="zh-CN" dirty="0">
                <a:sym typeface="黑体" pitchFamily="2" charset="-122"/>
              </a:rPr>
              <a:t>3</a:t>
            </a:r>
            <a:r>
              <a:rPr lang="zh-CN" altLang="en-US" dirty="0">
                <a:sym typeface="黑体" pitchFamily="2" charset="-122"/>
              </a:rPr>
              <a:t>月</a:t>
            </a:r>
            <a:r>
              <a:rPr lang="en-US" altLang="zh-CN" dirty="0">
                <a:sym typeface="黑体" pitchFamily="2" charset="-122"/>
              </a:rPr>
              <a:t>21</a:t>
            </a:r>
            <a:r>
              <a:rPr lang="zh-CN" altLang="en-US" dirty="0">
                <a:sym typeface="黑体" pitchFamily="2" charset="-122"/>
              </a:rPr>
              <a:t>日，美国众议院通过了医疗保险法案。投票结果泾渭分明，</a:t>
            </a:r>
            <a:r>
              <a:rPr lang="en-US" altLang="zh-CN" dirty="0">
                <a:solidFill>
                  <a:srgbClr val="FF0000"/>
                </a:solidFill>
                <a:sym typeface="黑体" pitchFamily="2" charset="-122"/>
              </a:rPr>
              <a:t>178</a:t>
            </a:r>
            <a:r>
              <a:rPr lang="zh-CN" altLang="en-US" dirty="0">
                <a:solidFill>
                  <a:srgbClr val="FF0000"/>
                </a:solidFill>
                <a:sym typeface="黑体" pitchFamily="2" charset="-122"/>
              </a:rPr>
              <a:t>名共和党议员集体投反对</a:t>
            </a:r>
            <a:r>
              <a:rPr lang="zh-CN" altLang="en-US" dirty="0">
                <a:sym typeface="黑体" pitchFamily="2" charset="-122"/>
              </a:rPr>
              <a:t>。</a:t>
            </a:r>
            <a:r>
              <a:rPr lang="en-US" altLang="zh-CN" dirty="0">
                <a:sym typeface="黑体" pitchFamily="2" charset="-122"/>
              </a:rPr>
              <a:t>3</a:t>
            </a:r>
            <a:r>
              <a:rPr lang="zh-CN" altLang="en-US" dirty="0">
                <a:sym typeface="黑体" pitchFamily="2" charset="-122"/>
              </a:rPr>
              <a:t>月</a:t>
            </a:r>
            <a:r>
              <a:rPr lang="en-US" altLang="zh-CN" dirty="0">
                <a:sym typeface="黑体" pitchFamily="2" charset="-122"/>
              </a:rPr>
              <a:t>23</a:t>
            </a:r>
            <a:r>
              <a:rPr lang="zh-CN" altLang="en-US" dirty="0">
                <a:sym typeface="黑体" pitchFamily="2" charset="-122"/>
              </a:rPr>
              <a:t>日上午</a:t>
            </a:r>
            <a:r>
              <a:rPr lang="en-US" altLang="zh-CN" dirty="0">
                <a:sym typeface="黑体" pitchFamily="2" charset="-122"/>
              </a:rPr>
              <a:t>11</a:t>
            </a:r>
            <a:r>
              <a:rPr lang="zh-CN" altLang="en-US" dirty="0">
                <a:sym typeface="黑体" pitchFamily="2" charset="-122"/>
              </a:rPr>
              <a:t>时，奥巴马签署生效。</a:t>
            </a:r>
            <a:r>
              <a:rPr lang="en-US" altLang="zh-CN" dirty="0">
                <a:sym typeface="黑体" pitchFamily="2" charset="-122"/>
              </a:rPr>
              <a:t>7</a:t>
            </a:r>
            <a:r>
              <a:rPr lang="zh-CN" altLang="en-US" dirty="0">
                <a:sym typeface="黑体" pitchFamily="2" charset="-122"/>
              </a:rPr>
              <a:t>分钟之后，来自</a:t>
            </a:r>
            <a:r>
              <a:rPr lang="en-US" altLang="zh-CN" dirty="0">
                <a:sym typeface="黑体" pitchFamily="2" charset="-122"/>
              </a:rPr>
              <a:t>13</a:t>
            </a:r>
            <a:r>
              <a:rPr lang="zh-CN" altLang="en-US" dirty="0">
                <a:sym typeface="黑体" pitchFamily="2" charset="-122"/>
              </a:rPr>
              <a:t>州的检察长同时向法院提出诉讼，指医保法案违反联邦宪法。</a:t>
            </a:r>
            <a:r>
              <a:rPr lang="zh-CN" altLang="en-US" dirty="0">
                <a:solidFill>
                  <a:srgbClr val="FF0000"/>
                </a:solidFill>
                <a:sym typeface="黑体" pitchFamily="2" charset="-122"/>
              </a:rPr>
              <a:t>参与诉讼的</a:t>
            </a:r>
            <a:r>
              <a:rPr lang="en-US" altLang="zh-CN" dirty="0">
                <a:solidFill>
                  <a:srgbClr val="FF0000"/>
                </a:solidFill>
                <a:sym typeface="黑体" pitchFamily="2" charset="-122"/>
              </a:rPr>
              <a:t>13</a:t>
            </a:r>
            <a:r>
              <a:rPr lang="zh-CN" altLang="en-US" dirty="0">
                <a:solidFill>
                  <a:srgbClr val="FF0000"/>
                </a:solidFill>
                <a:sym typeface="黑体" pitchFamily="2" charset="-122"/>
              </a:rPr>
              <a:t>检察长中有</a:t>
            </a:r>
            <a:r>
              <a:rPr lang="en-US" altLang="zh-CN" dirty="0">
                <a:solidFill>
                  <a:srgbClr val="FF0000"/>
                </a:solidFill>
                <a:sym typeface="黑体" pitchFamily="2" charset="-122"/>
              </a:rPr>
              <a:t>12</a:t>
            </a:r>
            <a:r>
              <a:rPr lang="zh-CN" altLang="en-US" dirty="0">
                <a:solidFill>
                  <a:srgbClr val="FF0000"/>
                </a:solidFill>
                <a:sym typeface="黑体" pitchFamily="2" charset="-122"/>
              </a:rPr>
              <a:t>个是共和党。</a:t>
            </a:r>
          </a:p>
        </p:txBody>
      </p:sp>
    </p:spTree>
    <p:extLst>
      <p:ext uri="{BB962C8B-B14F-4D97-AF65-F5344CB8AC3E}">
        <p14:creationId xmlns="" xmlns:p14="http://schemas.microsoft.com/office/powerpoint/2010/main" val="1377777949"/>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p14="http://schemas.microsoft.com/office/powerpoint/2010/main" xmlns:a16="http://schemas.microsoft.com/office/drawing/2014/main" id="{E518F706-8E5D-42FF-B4A2-29D8B76A64CF}"/>
              </a:ext>
            </a:extLst>
          </p:cNvPr>
          <p:cNvSpPr>
            <a:spLocks noGrp="1"/>
          </p:cNvSpPr>
          <p:nvPr>
            <p:ph idx="1"/>
          </p:nvPr>
        </p:nvSpPr>
        <p:spPr>
          <a:xfrm>
            <a:off x="838200" y="396240"/>
            <a:ext cx="10515600" cy="5781040"/>
          </a:xfrm>
        </p:spPr>
        <p:txBody>
          <a:bodyPr>
            <a:normAutofit/>
          </a:bodyPr>
          <a:lstStyle/>
          <a:p>
            <a:r>
              <a:rPr lang="zh-CN" altLang="en-US" dirty="0"/>
              <a:t>民主党偏左，左翼；共和党则是右翼。</a:t>
            </a:r>
            <a:endParaRPr lang="en-US" altLang="zh-CN" dirty="0"/>
          </a:p>
          <a:p>
            <a:r>
              <a:rPr lang="zh-CN" altLang="en-US" dirty="0"/>
              <a:t>民主党强调大政府，共和党强调小政府。</a:t>
            </a:r>
            <a:endParaRPr lang="en-US" altLang="zh-CN" dirty="0"/>
          </a:p>
          <a:p>
            <a:r>
              <a:rPr lang="zh-CN" altLang="en-US" dirty="0"/>
              <a:t>民主党希望增加个人所得税税率，增加工人工资；共和党则希望减税，减少工人工资。</a:t>
            </a:r>
            <a:endParaRPr lang="en-US" altLang="zh-CN" dirty="0"/>
          </a:p>
          <a:p>
            <a:r>
              <a:rPr lang="zh-CN" altLang="en-US" dirty="0"/>
              <a:t>民主党的选民多为中产阶级及以下，所以比较关心中产阶级生活，共和党则富人支持的多，也就比较关心富人。</a:t>
            </a:r>
            <a:endParaRPr lang="en-US" altLang="zh-CN" dirty="0"/>
          </a:p>
          <a:p>
            <a:r>
              <a:rPr lang="zh-CN" altLang="en-US" dirty="0"/>
              <a:t>奥巴马想给富人加税已解决政府财政赤字过大的问题，但是共和党强烈反对，说奥巴马在搞阶级斗争，支持奥巴马的巴菲特是社会主义者，最后也没加成。</a:t>
            </a:r>
            <a:br>
              <a:rPr lang="zh-CN" altLang="en-US" dirty="0"/>
            </a:br>
            <a:r>
              <a:rPr lang="zh-CN" altLang="en-US" dirty="0"/>
              <a:t>支持共和党的财团为石油公司和武器商，所以大小布什在位的时候发动伊拉克战争，这样才能让他们赚钱，可是倒霉的是美国老百姓，所以就选了一个民主党的奥巴马，竞选承诺有一条就是撤兵。 </a:t>
            </a:r>
          </a:p>
        </p:txBody>
      </p:sp>
    </p:spTree>
    <p:extLst>
      <p:ext uri="{BB962C8B-B14F-4D97-AF65-F5344CB8AC3E}">
        <p14:creationId xmlns="" xmlns:p14="http://schemas.microsoft.com/office/powerpoint/2010/main" val="24355078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2707"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2"/>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2709" name="文本框 1"/>
          <p:cNvSpPr txBox="1">
            <a:spLocks noChangeArrowheads="1"/>
          </p:cNvSpPr>
          <p:nvPr/>
        </p:nvSpPr>
        <p:spPr bwMode="auto">
          <a:xfrm>
            <a:off x="2457450" y="2095500"/>
            <a:ext cx="7277100" cy="119951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人大代表来自各地区、各民族、各方面，工人、农民、知识分子、解放军和妇女、归国华侨等都有适当比例的代表，具有广泛的代表性。  </a:t>
            </a:r>
            <a:endParaRPr lang="en-US" altLang="zh-CN" sz="1800" b="0" dirty="0">
              <a:solidFill>
                <a:srgbClr val="000000"/>
              </a:solidFill>
              <a:sym typeface="黑体" pitchFamily="2" charset="-122"/>
            </a:endParaRPr>
          </a:p>
          <a:p>
            <a:pPr>
              <a:lnSpc>
                <a:spcPct val="120000"/>
              </a:lnSpc>
              <a:spcBef>
                <a:spcPts val="1200"/>
              </a:spcBef>
            </a:pPr>
            <a:r>
              <a:rPr lang="en-US" altLang="zh-CN" sz="1800" b="0" dirty="0">
                <a:solidFill>
                  <a:srgbClr val="000000"/>
                </a:solidFill>
                <a:sym typeface="黑体" pitchFamily="2" charset="-122"/>
              </a:rPr>
              <a:t>    </a:t>
            </a:r>
            <a:r>
              <a:rPr lang="zh-CN" altLang="en-US" sz="1800" b="0" dirty="0">
                <a:solidFill>
                  <a:srgbClr val="000000"/>
                </a:solidFill>
                <a:sym typeface="黑体" pitchFamily="2" charset="-122"/>
              </a:rPr>
              <a:t>西方国家的议员，大多是不同资产阶级政党和财团利益的代表。</a:t>
            </a:r>
          </a:p>
        </p:txBody>
      </p:sp>
      <p:graphicFrame>
        <p:nvGraphicFramePr>
          <p:cNvPr id="72710" name="对象 2"/>
          <p:cNvGraphicFramePr>
            <a:graphicFrameLocks noChangeAspect="1"/>
          </p:cNvGraphicFramePr>
          <p:nvPr>
            <p:extLst>
              <p:ext uri="{D42A27DB-BD31-4B8C-83A1-F6EECF244321}">
                <p14:modId xmlns="" xmlns:p14="http://schemas.microsoft.com/office/powerpoint/2010/main" val="3530393681"/>
              </p:ext>
            </p:extLst>
          </p:nvPr>
        </p:nvGraphicFramePr>
        <p:xfrm>
          <a:off x="1883984" y="3387962"/>
          <a:ext cx="5086351" cy="3198813"/>
        </p:xfrm>
        <a:graphic>
          <a:graphicData uri="http://schemas.openxmlformats.org/presentationml/2006/ole">
            <p:oleObj spid="_x0000_s1092" name="图表" r:id="rId4" imgW="9658428" imgH="6072447" progId="">
              <p:embed followColorScheme="full"/>
            </p:oleObj>
          </a:graphicData>
        </a:graphic>
      </p:graphicFrame>
      <p:sp>
        <p:nvSpPr>
          <p:cNvPr id="72711" name="文本框 3"/>
          <p:cNvSpPr txBox="1">
            <a:spLocks noChangeArrowheads="1"/>
          </p:cNvSpPr>
          <p:nvPr/>
        </p:nvSpPr>
        <p:spPr bwMode="auto">
          <a:xfrm>
            <a:off x="2389505" y="5422900"/>
            <a:ext cx="2825750" cy="3365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600" b="0">
                <a:solidFill>
                  <a:srgbClr val="993300"/>
                </a:solidFill>
                <a:latin typeface="Times New Roman" pitchFamily="18" charset="0"/>
                <a:sym typeface="黑体" pitchFamily="2" charset="-122"/>
              </a:rPr>
              <a:t>在第十一届全国人大代表构成</a:t>
            </a:r>
          </a:p>
        </p:txBody>
      </p:sp>
      <p:sp>
        <p:nvSpPr>
          <p:cNvPr id="72712" name="文本框 4"/>
          <p:cNvSpPr>
            <a:spLocks noChangeArrowheads="1"/>
          </p:cNvSpPr>
          <p:nvPr/>
        </p:nvSpPr>
        <p:spPr bwMode="auto">
          <a:xfrm>
            <a:off x="6445250" y="3313430"/>
            <a:ext cx="3200400" cy="2957195"/>
          </a:xfrm>
          <a:prstGeom prst="roundRect">
            <a:avLst>
              <a:gd name="adj" fmla="val 16667"/>
            </a:avLst>
          </a:prstGeom>
          <a:solidFill>
            <a:srgbClr val="FBE5D6"/>
          </a:solidFill>
          <a:ln w="15240">
            <a:solidFill>
              <a:srgbClr val="990000"/>
            </a:solidFill>
            <a:prstDash val="sysDot"/>
            <a:round/>
            <a:headEnd/>
            <a:tailEnd/>
          </a:ln>
        </p:spPr>
        <p:txBody>
          <a:bodyPr lIns="38100" tIns="63500" rIns="38100" bIns="63500">
            <a:spAutoFit/>
          </a:bodyPr>
          <a:lstStyle/>
          <a:p>
            <a:pPr>
              <a:lnSpc>
                <a:spcPts val="2500"/>
              </a:lnSpc>
              <a:spcBef>
                <a:spcPts val="800"/>
              </a:spcBef>
            </a:pPr>
            <a:r>
              <a:rPr lang="zh-CN" altLang="en-US">
                <a:sym typeface="黑体" pitchFamily="2" charset="-122"/>
              </a:rPr>
              <a:t>　　美国的少数民族占总人口的</a:t>
            </a:r>
            <a:r>
              <a:rPr lang="en-US" altLang="zh-CN">
                <a:sym typeface="黑体" pitchFamily="2" charset="-122"/>
              </a:rPr>
              <a:t>35</a:t>
            </a:r>
            <a:r>
              <a:rPr lang="zh-CN" altLang="en-US">
                <a:sym typeface="黑体" pitchFamily="2" charset="-122"/>
              </a:rPr>
              <a:t>％，但当选议员的比例很少，美参议院直到</a:t>
            </a:r>
            <a:r>
              <a:rPr lang="en-US" altLang="zh-CN">
                <a:sym typeface="黑体" pitchFamily="2" charset="-122"/>
              </a:rPr>
              <a:t>1994</a:t>
            </a:r>
            <a:r>
              <a:rPr lang="zh-CN" altLang="en-US">
                <a:sym typeface="黑体" pitchFamily="2" charset="-122"/>
              </a:rPr>
              <a:t>年才有</a:t>
            </a:r>
            <a:r>
              <a:rPr lang="en-US" altLang="zh-CN">
                <a:sym typeface="黑体" pitchFamily="2" charset="-122"/>
              </a:rPr>
              <a:t>1</a:t>
            </a:r>
            <a:r>
              <a:rPr lang="zh-CN" altLang="en-US">
                <a:sym typeface="黑体" pitchFamily="2" charset="-122"/>
              </a:rPr>
              <a:t>名黑人当选参议员。在两院议员构成中，律师占了很大比重，在众议院占</a:t>
            </a:r>
            <a:r>
              <a:rPr lang="en-US" altLang="zh-CN">
                <a:sym typeface="黑体" pitchFamily="2" charset="-122"/>
              </a:rPr>
              <a:t>43</a:t>
            </a:r>
            <a:r>
              <a:rPr lang="zh-CN" altLang="en-US">
                <a:sym typeface="黑体" pitchFamily="2" charset="-122"/>
              </a:rPr>
              <a:t>％左右，而在参议院达到</a:t>
            </a:r>
            <a:r>
              <a:rPr lang="en-US" altLang="zh-CN">
                <a:sym typeface="黑体" pitchFamily="2" charset="-122"/>
              </a:rPr>
              <a:t>60</a:t>
            </a:r>
            <a:r>
              <a:rPr lang="zh-CN" altLang="en-US">
                <a:sym typeface="黑体" pitchFamily="2" charset="-122"/>
              </a:rPr>
              <a:t>％。</a:t>
            </a:r>
          </a:p>
        </p:txBody>
      </p:sp>
      <p:sp>
        <p:nvSpPr>
          <p:cNvPr id="11" name="圆角矩形 10"/>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人民代表大会制度</a:t>
            </a:r>
          </a:p>
        </p:txBody>
      </p:sp>
    </p:spTree>
    <p:extLst>
      <p:ext uri="{BB962C8B-B14F-4D97-AF65-F5344CB8AC3E}">
        <p14:creationId xmlns="" xmlns:p14="http://schemas.microsoft.com/office/powerpoint/2010/main" val="1304493661"/>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F891828D-1781-440C-95EC-B765B28C7FC9}"/>
              </a:ext>
            </a:extLst>
          </p:cNvPr>
          <p:cNvSpPr>
            <a:spLocks noGrp="1"/>
          </p:cNvSpPr>
          <p:nvPr>
            <p:ph type="title"/>
          </p:nvPr>
        </p:nvSpPr>
        <p:spPr>
          <a:xfrm>
            <a:off x="838200" y="365125"/>
            <a:ext cx="10516235" cy="1326515"/>
          </a:xfrm>
        </p:spPr>
        <p:txBody>
          <a:bodyPr/>
          <a:lstStyle/>
          <a:p>
            <a:r>
              <a:rPr lang="zh-CN" altLang="en-US" dirty="0">
                <a:solidFill>
                  <a:srgbClr val="191919"/>
                </a:solidFill>
                <a:latin typeface="PingFang SC"/>
              </a:rPr>
              <a:t>以十二届全国人大代表的构成为例：</a:t>
            </a:r>
            <a:endParaRPr lang="zh-CN" altLang="en-US" dirty="0"/>
          </a:p>
        </p:txBody>
      </p:sp>
      <p:sp>
        <p:nvSpPr>
          <p:cNvPr id="3" name="内容占位符 2">
            <a:extLst>
              <a:ext uri="{FF2B5EF4-FFF2-40B4-BE49-F238E27FC236}">
                <a16:creationId xmlns="" xmlns:p14="http://schemas.microsoft.com/office/powerpoint/2010/main" xmlns:a16="http://schemas.microsoft.com/office/drawing/2014/main" id="{0DD0E3C9-D0EA-4263-87AD-714255E9F27B}"/>
              </a:ext>
            </a:extLst>
          </p:cNvPr>
          <p:cNvSpPr>
            <a:spLocks noGrp="1"/>
          </p:cNvSpPr>
          <p:nvPr>
            <p:ph idx="1"/>
          </p:nvPr>
        </p:nvSpPr>
        <p:spPr>
          <a:xfrm>
            <a:off x="838200" y="1825625"/>
            <a:ext cx="10515600" cy="4667250"/>
          </a:xfrm>
        </p:spPr>
        <p:txBody>
          <a:bodyPr>
            <a:normAutofit/>
          </a:bodyPr>
          <a:lstStyle/>
          <a:p>
            <a:r>
              <a:rPr lang="zh-CN" altLang="en-US" dirty="0">
                <a:solidFill>
                  <a:srgbClr val="191919"/>
                </a:solidFill>
                <a:latin typeface="PingFang SC"/>
              </a:rPr>
              <a:t>来自一线的</a:t>
            </a:r>
            <a:r>
              <a:rPr lang="zh-CN" altLang="en-US" b="1" dirty="0">
                <a:solidFill>
                  <a:srgbClr val="FF0000"/>
                </a:solidFill>
                <a:latin typeface="PingFang SC"/>
              </a:rPr>
              <a:t>工人、农民</a:t>
            </a:r>
            <a:r>
              <a:rPr lang="zh-CN" altLang="en-US" dirty="0">
                <a:solidFill>
                  <a:srgbClr val="191919"/>
                </a:solidFill>
                <a:latin typeface="PingFang SC"/>
              </a:rPr>
              <a:t>代表占代表总数的</a:t>
            </a:r>
            <a:r>
              <a:rPr lang="en-US" altLang="zh-CN" b="1" dirty="0">
                <a:solidFill>
                  <a:srgbClr val="FF0000"/>
                </a:solidFill>
                <a:latin typeface="PingFang SC"/>
              </a:rPr>
              <a:t>13.42%</a:t>
            </a:r>
            <a:r>
              <a:rPr lang="zh-CN" altLang="en-US" dirty="0">
                <a:solidFill>
                  <a:srgbClr val="191919"/>
                </a:solidFill>
                <a:latin typeface="PingFang SC"/>
              </a:rPr>
              <a:t>；</a:t>
            </a:r>
            <a:endParaRPr lang="en-US" altLang="zh-CN" dirty="0">
              <a:solidFill>
                <a:srgbClr val="191919"/>
              </a:solidFill>
              <a:latin typeface="PingFang SC"/>
            </a:endParaRPr>
          </a:p>
          <a:p>
            <a:r>
              <a:rPr lang="zh-CN" altLang="en-US" b="1" dirty="0">
                <a:solidFill>
                  <a:srgbClr val="FF0000"/>
                </a:solidFill>
                <a:latin typeface="PingFang SC"/>
              </a:rPr>
              <a:t>专业技术人员</a:t>
            </a:r>
            <a:r>
              <a:rPr lang="zh-CN" altLang="en-US" dirty="0">
                <a:solidFill>
                  <a:srgbClr val="191919"/>
                </a:solidFill>
                <a:latin typeface="PingFang SC"/>
              </a:rPr>
              <a:t>代表占代表总数的</a:t>
            </a:r>
            <a:r>
              <a:rPr lang="en-US" altLang="zh-CN" b="1" dirty="0">
                <a:solidFill>
                  <a:srgbClr val="FF0000"/>
                </a:solidFill>
                <a:latin typeface="PingFang SC"/>
              </a:rPr>
              <a:t>20.42%</a:t>
            </a:r>
            <a:r>
              <a:rPr lang="zh-CN" altLang="en-US" dirty="0">
                <a:solidFill>
                  <a:srgbClr val="191919"/>
                </a:solidFill>
                <a:latin typeface="PingFang SC"/>
              </a:rPr>
              <a:t>；</a:t>
            </a:r>
            <a:endParaRPr lang="en-US" altLang="zh-CN" dirty="0">
              <a:solidFill>
                <a:srgbClr val="191919"/>
              </a:solidFill>
              <a:latin typeface="PingFang SC"/>
            </a:endParaRPr>
          </a:p>
          <a:p>
            <a:r>
              <a:rPr lang="zh-CN" altLang="en-US" b="1" dirty="0">
                <a:solidFill>
                  <a:srgbClr val="FF0000"/>
                </a:solidFill>
                <a:latin typeface="PingFang SC"/>
              </a:rPr>
              <a:t>党政领导干部</a:t>
            </a:r>
            <a:r>
              <a:rPr lang="zh-CN" altLang="en-US" dirty="0">
                <a:solidFill>
                  <a:srgbClr val="191919"/>
                </a:solidFill>
                <a:latin typeface="PingFang SC"/>
              </a:rPr>
              <a:t>代表占代表总数的</a:t>
            </a:r>
            <a:r>
              <a:rPr lang="en-US" altLang="zh-CN" b="1" dirty="0">
                <a:solidFill>
                  <a:srgbClr val="FF0000"/>
                </a:solidFill>
                <a:latin typeface="PingFang SC"/>
              </a:rPr>
              <a:t>34.88%</a:t>
            </a:r>
            <a:r>
              <a:rPr lang="zh-CN" altLang="en-US" dirty="0">
                <a:solidFill>
                  <a:srgbClr val="191919"/>
                </a:solidFill>
                <a:latin typeface="PingFang SC"/>
              </a:rPr>
              <a:t>；</a:t>
            </a:r>
            <a:endParaRPr lang="en-US" altLang="zh-CN" dirty="0">
              <a:solidFill>
                <a:srgbClr val="191919"/>
              </a:solidFill>
              <a:latin typeface="PingFang SC"/>
            </a:endParaRPr>
          </a:p>
          <a:p>
            <a:r>
              <a:rPr lang="zh-CN" altLang="en-US" b="1" dirty="0">
                <a:solidFill>
                  <a:srgbClr val="FF0000"/>
                </a:solidFill>
                <a:latin typeface="PingFang SC"/>
              </a:rPr>
              <a:t>中国人民解放军（官兵）</a:t>
            </a:r>
            <a:r>
              <a:rPr lang="zh-CN" altLang="en-US" dirty="0">
                <a:solidFill>
                  <a:srgbClr val="191919"/>
                </a:solidFill>
                <a:latin typeface="PingFang SC"/>
              </a:rPr>
              <a:t>代表占代表总数的</a:t>
            </a:r>
            <a:r>
              <a:rPr lang="en-US" altLang="zh-CN" b="1" dirty="0">
                <a:solidFill>
                  <a:srgbClr val="FF0000"/>
                </a:solidFill>
                <a:latin typeface="PingFang SC"/>
              </a:rPr>
              <a:t>9.3%</a:t>
            </a:r>
            <a:r>
              <a:rPr lang="zh-CN" altLang="en-US" dirty="0">
                <a:solidFill>
                  <a:srgbClr val="191919"/>
                </a:solidFill>
                <a:latin typeface="PingFang SC"/>
              </a:rPr>
              <a:t>；</a:t>
            </a:r>
            <a:endParaRPr lang="en-US" altLang="zh-CN" dirty="0">
              <a:solidFill>
                <a:srgbClr val="191919"/>
              </a:solidFill>
              <a:latin typeface="PingFang SC"/>
            </a:endParaRPr>
          </a:p>
          <a:p>
            <a:r>
              <a:rPr lang="zh-CN" altLang="en-US" b="1" dirty="0">
                <a:solidFill>
                  <a:srgbClr val="FF0000"/>
                </a:solidFill>
                <a:latin typeface="PingFang SC"/>
              </a:rPr>
              <a:t>港澳台</a:t>
            </a:r>
            <a:r>
              <a:rPr lang="zh-CN" altLang="en-US" dirty="0">
                <a:solidFill>
                  <a:srgbClr val="191919"/>
                </a:solidFill>
                <a:latin typeface="PingFang SC"/>
              </a:rPr>
              <a:t>代表占代表总数的</a:t>
            </a:r>
            <a:r>
              <a:rPr lang="en-US" altLang="zh-CN" b="1" dirty="0">
                <a:solidFill>
                  <a:srgbClr val="FF0000"/>
                </a:solidFill>
                <a:latin typeface="PingFang SC"/>
              </a:rPr>
              <a:t>2.1%</a:t>
            </a:r>
            <a:r>
              <a:rPr lang="zh-CN" altLang="en-US" dirty="0">
                <a:solidFill>
                  <a:srgbClr val="191919"/>
                </a:solidFill>
                <a:latin typeface="PingFang SC"/>
              </a:rPr>
              <a:t>；</a:t>
            </a:r>
            <a:endParaRPr lang="en-US" altLang="zh-CN" dirty="0">
              <a:solidFill>
                <a:srgbClr val="191919"/>
              </a:solidFill>
              <a:latin typeface="PingFang SC"/>
            </a:endParaRPr>
          </a:p>
          <a:p>
            <a:r>
              <a:rPr lang="zh-CN" altLang="en-US" b="1" dirty="0">
                <a:solidFill>
                  <a:srgbClr val="FF0000"/>
                </a:solidFill>
                <a:latin typeface="PingFang SC"/>
              </a:rPr>
              <a:t>各民主党派、无党派、宗教和文艺团体</a:t>
            </a:r>
            <a:r>
              <a:rPr lang="zh-CN" altLang="en-US" dirty="0">
                <a:solidFill>
                  <a:srgbClr val="191919"/>
                </a:solidFill>
                <a:latin typeface="PingFang SC"/>
              </a:rPr>
              <a:t>代表等占代表总数的</a:t>
            </a:r>
            <a:r>
              <a:rPr lang="en-US" altLang="zh-CN" b="1" dirty="0">
                <a:solidFill>
                  <a:srgbClr val="FF0000"/>
                </a:solidFill>
                <a:latin typeface="PingFang SC"/>
              </a:rPr>
              <a:t>20.22</a:t>
            </a:r>
            <a:r>
              <a:rPr lang="zh-CN" altLang="en-US" b="1" dirty="0">
                <a:solidFill>
                  <a:srgbClr val="FF0000"/>
                </a:solidFill>
                <a:latin typeface="PingFang SC"/>
              </a:rPr>
              <a:t>％</a:t>
            </a:r>
            <a:r>
              <a:rPr lang="zh-CN" altLang="en-US" dirty="0">
                <a:solidFill>
                  <a:srgbClr val="191919"/>
                </a:solidFill>
                <a:latin typeface="PingFang SC"/>
              </a:rPr>
              <a:t>。</a:t>
            </a:r>
            <a:endParaRPr lang="en-US" altLang="zh-CN" dirty="0">
              <a:solidFill>
                <a:srgbClr val="191919"/>
              </a:solidFill>
              <a:latin typeface="PingFang SC"/>
            </a:endParaRPr>
          </a:p>
          <a:p>
            <a:r>
              <a:rPr lang="zh-CN" altLang="en-US" dirty="0">
                <a:solidFill>
                  <a:srgbClr val="191919"/>
                </a:solidFill>
                <a:latin typeface="PingFang SC"/>
              </a:rPr>
              <a:t>在上述代表中，</a:t>
            </a:r>
            <a:r>
              <a:rPr lang="zh-CN" altLang="en-US" b="1" dirty="0">
                <a:solidFill>
                  <a:srgbClr val="FF0000"/>
                </a:solidFill>
                <a:latin typeface="PingFang SC"/>
              </a:rPr>
              <a:t>妇女</a:t>
            </a:r>
            <a:r>
              <a:rPr lang="zh-CN" altLang="en-US" dirty="0">
                <a:solidFill>
                  <a:srgbClr val="191919"/>
                </a:solidFill>
                <a:latin typeface="PingFang SC"/>
              </a:rPr>
              <a:t>代表占代表总数的</a:t>
            </a:r>
            <a:r>
              <a:rPr lang="en-US" altLang="zh-CN" b="1" dirty="0">
                <a:solidFill>
                  <a:srgbClr val="FF0000"/>
                </a:solidFill>
                <a:latin typeface="PingFang SC"/>
              </a:rPr>
              <a:t>23.4%</a:t>
            </a:r>
            <a:r>
              <a:rPr lang="zh-CN" altLang="en-US" dirty="0">
                <a:solidFill>
                  <a:srgbClr val="191919"/>
                </a:solidFill>
                <a:latin typeface="PingFang SC"/>
              </a:rPr>
              <a:t>，</a:t>
            </a:r>
            <a:r>
              <a:rPr lang="zh-CN" altLang="en-US" b="1" dirty="0">
                <a:solidFill>
                  <a:srgbClr val="FF0000"/>
                </a:solidFill>
                <a:latin typeface="PingFang SC"/>
              </a:rPr>
              <a:t>少数民族</a:t>
            </a:r>
            <a:r>
              <a:rPr lang="zh-CN" altLang="en-US" dirty="0">
                <a:solidFill>
                  <a:srgbClr val="191919"/>
                </a:solidFill>
                <a:latin typeface="PingFang SC"/>
              </a:rPr>
              <a:t>代表占代表总数的</a:t>
            </a:r>
            <a:r>
              <a:rPr lang="en-US" altLang="zh-CN" b="1" dirty="0">
                <a:solidFill>
                  <a:srgbClr val="FF0000"/>
                </a:solidFill>
                <a:latin typeface="PingFang SC"/>
              </a:rPr>
              <a:t>13.69%</a:t>
            </a:r>
            <a:r>
              <a:rPr lang="zh-CN" altLang="en-US" dirty="0">
                <a:solidFill>
                  <a:srgbClr val="191919"/>
                </a:solidFill>
                <a:latin typeface="PingFang SC"/>
              </a:rPr>
              <a:t>。</a:t>
            </a:r>
            <a:endParaRPr lang="zh-CN" altLang="en-US" dirty="0"/>
          </a:p>
          <a:p>
            <a:pPr marL="0" indent="0">
              <a:buNone/>
            </a:pPr>
            <a:endParaRPr lang="zh-CN" altLang="en-US" dirty="0"/>
          </a:p>
        </p:txBody>
      </p:sp>
    </p:spTree>
    <p:extLst>
      <p:ext uri="{BB962C8B-B14F-4D97-AF65-F5344CB8AC3E}">
        <p14:creationId xmlns="" xmlns:p14="http://schemas.microsoft.com/office/powerpoint/2010/main" val="41312552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9436C397-EC89-47E9-AE80-F20A94BF1768}"/>
              </a:ext>
            </a:extLst>
          </p:cNvPr>
          <p:cNvSpPr>
            <a:spLocks noGrp="1"/>
          </p:cNvSpPr>
          <p:nvPr>
            <p:ph type="title"/>
          </p:nvPr>
        </p:nvSpPr>
        <p:spPr>
          <a:xfrm>
            <a:off x="838200" y="365125"/>
            <a:ext cx="10516235" cy="1326515"/>
          </a:xfrm>
        </p:spPr>
        <p:txBody>
          <a:bodyPr/>
          <a:lstStyle/>
          <a:p>
            <a:endParaRPr lang="zh-CN" altLang="en-US"/>
          </a:p>
        </p:txBody>
      </p:sp>
      <p:pic>
        <p:nvPicPr>
          <p:cNvPr id="5" name="内容占位符 4">
            <a:extLst>
              <a:ext uri="{FF2B5EF4-FFF2-40B4-BE49-F238E27FC236}">
                <a16:creationId xmlns="" xmlns:p14="http://schemas.microsoft.com/office/powerpoint/2010/main" xmlns:a16="http://schemas.microsoft.com/office/drawing/2014/main" id="{64C2A742-EF90-4087-A259-03F6035606FA}"/>
              </a:ext>
            </a:extLst>
          </p:cNvPr>
          <p:cNvPicPr>
            <a:picLocks noGrp="1" noChangeAspect="1"/>
          </p:cNvPicPr>
          <p:nvPr>
            <p:ph idx="1"/>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0" y="-33655"/>
            <a:ext cx="5715000" cy="3143250"/>
          </a:xfrm>
        </p:spPr>
      </p:pic>
      <p:pic>
        <p:nvPicPr>
          <p:cNvPr id="7" name="图片 6">
            <a:extLst>
              <a:ext uri="{FF2B5EF4-FFF2-40B4-BE49-F238E27FC236}">
                <a16:creationId xmlns="" xmlns:p14="http://schemas.microsoft.com/office/powerpoint/2010/main" xmlns:a16="http://schemas.microsoft.com/office/drawing/2014/main" id="{6717115F-6B1A-49B7-9181-56AA434C6F05}"/>
              </a:ext>
            </a:extLst>
          </p:cNvPr>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tretch>
            <a:fillRect/>
          </a:stretch>
        </p:blipFill>
        <p:spPr>
          <a:xfrm>
            <a:off x="3238500" y="1857375"/>
            <a:ext cx="5715000" cy="3143250"/>
          </a:xfrm>
          <a:prstGeom prst="rect">
            <a:avLst/>
          </a:prstGeom>
        </p:spPr>
      </p:pic>
      <p:pic>
        <p:nvPicPr>
          <p:cNvPr id="9" name="图片 8">
            <a:extLst>
              <a:ext uri="{FF2B5EF4-FFF2-40B4-BE49-F238E27FC236}">
                <a16:creationId xmlns="" xmlns:p14="http://schemas.microsoft.com/office/powerpoint/2010/main" xmlns:a16="http://schemas.microsoft.com/office/drawing/2014/main" id="{9B2ED8D1-CD1E-4597-B6BA-A720A330EB7B}"/>
              </a:ext>
            </a:extLst>
          </p:cNvPr>
          <p:cNvPicPr>
            <a:picLocks noChangeAspect="1"/>
          </p:cNvPicPr>
          <p:nvPr/>
        </p:nvPicPr>
        <p:blipFill>
          <a:blip r:embed="rId4">
            <a:extLst>
              <a:ext uri="{28A0092B-C50C-407E-A947-70E740481C1C}">
                <a14:useLocalDpi xmlns="" xmlns:p14="http://schemas.microsoft.com/office/powerpoint/2010/main" xmlns:a14="http://schemas.microsoft.com/office/drawing/2010/main" val="0"/>
              </a:ext>
            </a:extLst>
          </a:blip>
          <a:stretch>
            <a:fillRect/>
          </a:stretch>
        </p:blipFill>
        <p:spPr>
          <a:xfrm>
            <a:off x="6409690" y="3714750"/>
            <a:ext cx="5715000" cy="3143250"/>
          </a:xfrm>
          <a:prstGeom prst="rect">
            <a:avLst/>
          </a:prstGeom>
        </p:spPr>
      </p:pic>
    </p:spTree>
    <p:extLst>
      <p:ext uri="{BB962C8B-B14F-4D97-AF65-F5344CB8AC3E}">
        <p14:creationId xmlns="" xmlns:p14="http://schemas.microsoft.com/office/powerpoint/2010/main" val="29611707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a:hlinkClick r:id="rId2"/>
            <a:extLst>
              <a:ext uri="{FF2B5EF4-FFF2-40B4-BE49-F238E27FC236}">
                <a16:creationId xmlns="" xmlns:p14="http://schemas.microsoft.com/office/powerpoint/2010/main" xmlns:a16="http://schemas.microsoft.com/office/drawing/2014/main" id="{4937AE3A-3D10-4C77-AFF1-05B24E4ED962}"/>
              </a:ext>
            </a:extLst>
          </p:cNvPr>
          <p:cNvPicPr>
            <a:picLocks noChangeAspect="1" noChangeArrowheads="1"/>
          </p:cNvPicPr>
          <p:nvPr/>
        </p:nvPicPr>
        <p:blipFill>
          <a:blip r:embed="rId3"/>
          <a:srcRect/>
          <a:stretch>
            <a:fillRect/>
          </a:stretch>
        </p:blipFill>
        <p:spPr bwMode="auto">
          <a:xfrm>
            <a:off x="2133600" y="381000"/>
            <a:ext cx="8077200" cy="5669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4033086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4755"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7" name="圆角矩形 16"/>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人民代表大会制度</a:t>
            </a:r>
          </a:p>
        </p:txBody>
      </p:sp>
      <p:sp>
        <p:nvSpPr>
          <p:cNvPr id="74758" name="文本框 12"/>
          <p:cNvSpPr txBox="1">
            <a:spLocks noChangeArrowheads="1"/>
          </p:cNvSpPr>
          <p:nvPr/>
        </p:nvSpPr>
        <p:spPr bwMode="auto">
          <a:xfrm>
            <a:off x="2457450" y="2095500"/>
            <a:ext cx="7526655" cy="27628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a:t>
            </a:r>
            <a:r>
              <a:rPr lang="zh-CN" altLang="en-US" sz="2800" b="0" dirty="0">
                <a:solidFill>
                  <a:srgbClr val="000000"/>
                </a:solidFill>
                <a:sym typeface="黑体" pitchFamily="2" charset="-122"/>
              </a:rPr>
              <a:t>人民代表大会制度具有保障公民权利、维护社会秩序和集中力量促进发展的双重功能。     </a:t>
            </a:r>
            <a:endParaRPr lang="en-US" altLang="zh-CN" sz="2800" b="0" dirty="0">
              <a:solidFill>
                <a:srgbClr val="000000"/>
              </a:solidFill>
              <a:sym typeface="黑体" pitchFamily="2" charset="-122"/>
            </a:endParaRPr>
          </a:p>
          <a:p>
            <a:pPr>
              <a:lnSpc>
                <a:spcPct val="120000"/>
              </a:lnSpc>
              <a:spcBef>
                <a:spcPts val="1200"/>
              </a:spcBef>
            </a:pPr>
            <a:r>
              <a:rPr lang="en-US" altLang="zh-CN" sz="2800" b="0" dirty="0">
                <a:solidFill>
                  <a:srgbClr val="000000"/>
                </a:solidFill>
                <a:sym typeface="黑体" pitchFamily="2" charset="-122"/>
              </a:rPr>
              <a:t>   </a:t>
            </a:r>
            <a:r>
              <a:rPr lang="zh-CN" altLang="en-US" sz="2800" b="0" dirty="0">
                <a:solidFill>
                  <a:srgbClr val="000000"/>
                </a:solidFill>
                <a:sym typeface="黑体" pitchFamily="2" charset="-122"/>
              </a:rPr>
              <a:t>“三权分立”使立法、行政、司法机关之间、政党之间互相牵制甚至拆台，造成议而不决、决而不行，国家治理效率低下</a:t>
            </a:r>
            <a:r>
              <a:rPr lang="zh-CN" altLang="en-US" sz="1800" b="0" dirty="0">
                <a:solidFill>
                  <a:srgbClr val="000000"/>
                </a:solidFill>
                <a:sym typeface="黑体" pitchFamily="2" charset="-122"/>
              </a:rPr>
              <a:t>。　</a:t>
            </a:r>
          </a:p>
        </p:txBody>
      </p:sp>
    </p:spTree>
    <p:extLst>
      <p:ext uri="{BB962C8B-B14F-4D97-AF65-F5344CB8AC3E}">
        <p14:creationId xmlns="" xmlns:p14="http://schemas.microsoft.com/office/powerpoint/2010/main" val="367921977"/>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1683"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1685" name="文本框 1"/>
          <p:cNvSpPr txBox="1">
            <a:spLocks noChangeArrowheads="1"/>
          </p:cNvSpPr>
          <p:nvPr/>
        </p:nvSpPr>
        <p:spPr bwMode="auto">
          <a:xfrm>
            <a:off x="2457450" y="2095500"/>
            <a:ext cx="7383780" cy="119951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人民代表大会统一行使国家权力，行政、审判、检察机关由人大产生，对人大负责，受人大监督；</a:t>
            </a:r>
            <a:endParaRPr lang="en-US" altLang="zh-CN" sz="1800" b="0" dirty="0">
              <a:solidFill>
                <a:srgbClr val="000000"/>
              </a:solidFill>
              <a:sym typeface="黑体" pitchFamily="2" charset="-122"/>
            </a:endParaRPr>
          </a:p>
          <a:p>
            <a:pPr>
              <a:lnSpc>
                <a:spcPct val="120000"/>
              </a:lnSpc>
              <a:spcBef>
                <a:spcPts val="1200"/>
              </a:spcBef>
            </a:pPr>
            <a:r>
              <a:rPr lang="en-US" altLang="zh-CN" sz="1800" b="0" dirty="0">
                <a:solidFill>
                  <a:srgbClr val="000000"/>
                </a:solidFill>
                <a:sym typeface="黑体" pitchFamily="2" charset="-122"/>
              </a:rPr>
              <a:t>    </a:t>
            </a:r>
            <a:r>
              <a:rPr lang="zh-CN" altLang="en-US" sz="1800" b="0" dirty="0">
                <a:solidFill>
                  <a:srgbClr val="000000"/>
                </a:solidFill>
                <a:sym typeface="黑体" pitchFamily="2" charset="-122"/>
              </a:rPr>
              <a:t>西方国家的立法、行政、司法“三权分立”，相互制衡。</a:t>
            </a:r>
          </a:p>
        </p:txBody>
      </p:sp>
      <p:pic>
        <p:nvPicPr>
          <p:cNvPr id="71686" name="图片 4"/>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3295650" y="3573780"/>
            <a:ext cx="5600700" cy="23145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8" name="圆角矩形 7"/>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人民代表大会制度</a:t>
            </a:r>
          </a:p>
        </p:txBody>
      </p:sp>
    </p:spTree>
    <p:extLst>
      <p:ext uri="{BB962C8B-B14F-4D97-AF65-F5344CB8AC3E}">
        <p14:creationId xmlns="" xmlns:p14="http://schemas.microsoft.com/office/powerpoint/2010/main" val="1898108773"/>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bwMode="auto">
          <a:xfrm>
            <a:off x="5812155" y="3376930"/>
            <a:ext cx="1152525" cy="523875"/>
          </a:xfrm>
          <a:prstGeom prst="ellipse">
            <a:avLst/>
          </a:prstGeom>
          <a:solidFill>
            <a:srgbClr val="FFCC99"/>
          </a:solidFill>
          <a:ln>
            <a:noFill/>
          </a:ln>
          <a:effectLst/>
          <a:extLst/>
        </p:spPr>
        <p:txBody>
          <a:bodyPr>
            <a:spAutoFit/>
          </a:bodyPr>
          <a:lstStyle/>
          <a:p>
            <a:pPr>
              <a:spcBef>
                <a:spcPct val="50000"/>
              </a:spcBef>
              <a:defRPr/>
            </a:pPr>
            <a:endParaRPr lang="zh-CN" altLang="en-US">
              <a:effectLst>
                <a:outerShdw blurRad="38100" dist="38100" dir="2700000" algn="tl">
                  <a:srgbClr val="000000"/>
                </a:outerShdw>
              </a:effectLst>
            </a:endParaRPr>
          </a:p>
        </p:txBody>
      </p:sp>
      <p:sp>
        <p:nvSpPr>
          <p:cNvPr id="73731"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3732"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3734" name="文本框 1"/>
          <p:cNvSpPr txBox="1">
            <a:spLocks noChangeArrowheads="1"/>
          </p:cNvSpPr>
          <p:nvPr/>
        </p:nvSpPr>
        <p:spPr bwMode="auto">
          <a:xfrm>
            <a:off x="2457450" y="2095500"/>
            <a:ext cx="7277100" cy="7131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我国以生产资料公有制为基础，广大人民的根本利益是一致的，不存在根本利益不同的集团，没有“三权分立”赖以存在的社会基础。</a:t>
            </a:r>
          </a:p>
        </p:txBody>
      </p:sp>
      <p:pic>
        <p:nvPicPr>
          <p:cNvPr id="73735" name="图片 7"/>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4295775" y="3400425"/>
            <a:ext cx="4184650" cy="287528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73736" name="文本框 9"/>
          <p:cNvSpPr txBox="1">
            <a:spLocks noChangeArrowheads="1"/>
          </p:cNvSpPr>
          <p:nvPr/>
        </p:nvSpPr>
        <p:spPr bwMode="auto">
          <a:xfrm>
            <a:off x="5838825" y="3492500"/>
            <a:ext cx="1098550" cy="6413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a:r>
              <a:rPr lang="zh-CN" altLang="en-US" sz="1800" b="0">
                <a:solidFill>
                  <a:schemeClr val="tx1"/>
                </a:solidFill>
              </a:rPr>
              <a:t>美国</a:t>
            </a:r>
            <a:endParaRPr lang="en-US" altLang="zh-CN" sz="1800" b="0">
              <a:solidFill>
                <a:schemeClr val="tx1"/>
              </a:solidFill>
            </a:endParaRPr>
          </a:p>
          <a:p>
            <a:pPr algn="ctr"/>
            <a:r>
              <a:rPr lang="zh-CN" altLang="en-US" sz="1800" b="0">
                <a:solidFill>
                  <a:schemeClr val="tx1"/>
                </a:solidFill>
              </a:rPr>
              <a:t>三权分立</a:t>
            </a:r>
          </a:p>
        </p:txBody>
      </p:sp>
      <p:sp>
        <p:nvSpPr>
          <p:cNvPr id="73737" name="文本框 10"/>
          <p:cNvSpPr txBox="1">
            <a:spLocks noChangeArrowheads="1"/>
          </p:cNvSpPr>
          <p:nvPr/>
        </p:nvSpPr>
        <p:spPr bwMode="auto">
          <a:xfrm>
            <a:off x="4208780" y="4297680"/>
            <a:ext cx="650875" cy="375920"/>
          </a:xfrm>
          <a:prstGeom prst="rect">
            <a:avLst/>
          </a:prstGeom>
          <a:solidFill>
            <a:schemeClr val="bg1"/>
          </a:solidFill>
          <a:ln w="9525">
            <a:solidFill>
              <a:srgbClr val="B66507"/>
            </a:solidFill>
            <a:miter lim="800000"/>
            <a:headEnd/>
            <a:tailEnd/>
          </a:ln>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800" b="0">
                <a:solidFill>
                  <a:schemeClr val="tx1"/>
                </a:solidFill>
              </a:rPr>
              <a:t>立法</a:t>
            </a:r>
          </a:p>
        </p:txBody>
      </p:sp>
      <p:sp>
        <p:nvSpPr>
          <p:cNvPr id="73738" name="文本框 13"/>
          <p:cNvSpPr txBox="1">
            <a:spLocks noChangeArrowheads="1"/>
          </p:cNvSpPr>
          <p:nvPr/>
        </p:nvSpPr>
        <p:spPr bwMode="auto">
          <a:xfrm>
            <a:off x="7921625" y="4297680"/>
            <a:ext cx="650875" cy="375920"/>
          </a:xfrm>
          <a:prstGeom prst="rect">
            <a:avLst/>
          </a:prstGeom>
          <a:solidFill>
            <a:schemeClr val="bg1"/>
          </a:solidFill>
          <a:ln w="9525">
            <a:solidFill>
              <a:srgbClr val="B66507"/>
            </a:solidFill>
            <a:miter lim="800000"/>
            <a:headEnd/>
            <a:tailEnd/>
          </a:ln>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800" b="0">
                <a:solidFill>
                  <a:schemeClr val="tx1"/>
                </a:solidFill>
              </a:rPr>
              <a:t>司法</a:t>
            </a:r>
          </a:p>
        </p:txBody>
      </p:sp>
      <p:sp>
        <p:nvSpPr>
          <p:cNvPr id="73739" name="文本框 14"/>
          <p:cNvSpPr txBox="1">
            <a:spLocks noChangeArrowheads="1"/>
          </p:cNvSpPr>
          <p:nvPr/>
        </p:nvSpPr>
        <p:spPr bwMode="auto">
          <a:xfrm>
            <a:off x="6096000" y="5661025"/>
            <a:ext cx="650875" cy="376555"/>
          </a:xfrm>
          <a:prstGeom prst="rect">
            <a:avLst/>
          </a:prstGeom>
          <a:solidFill>
            <a:schemeClr val="bg1"/>
          </a:solidFill>
          <a:ln w="9525">
            <a:solidFill>
              <a:srgbClr val="B66507"/>
            </a:solidFill>
            <a:miter lim="800000"/>
            <a:headEnd/>
            <a:tailEnd/>
          </a:ln>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800" b="0">
                <a:solidFill>
                  <a:schemeClr val="tx1"/>
                </a:solidFill>
              </a:rPr>
              <a:t>行政</a:t>
            </a:r>
          </a:p>
        </p:txBody>
      </p:sp>
      <p:sp>
        <p:nvSpPr>
          <p:cNvPr id="17" name="圆角矩形 16"/>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人民代表大会制度</a:t>
            </a:r>
          </a:p>
        </p:txBody>
      </p:sp>
    </p:spTree>
    <p:extLst>
      <p:ext uri="{BB962C8B-B14F-4D97-AF65-F5344CB8AC3E}">
        <p14:creationId xmlns="" xmlns:p14="http://schemas.microsoft.com/office/powerpoint/2010/main" val="3609780185"/>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p14="http://schemas.microsoft.com/office/powerpoint/2010/main" xmlns:a16="http://schemas.microsoft.com/office/drawing/2014/main" id="{66AFE447-4210-4779-A237-7E18091951B5}"/>
              </a:ext>
            </a:extLst>
          </p:cNvPr>
          <p:cNvSpPr>
            <a:spLocks noGrp="1"/>
          </p:cNvSpPr>
          <p:nvPr>
            <p:ph type="title"/>
          </p:nvPr>
        </p:nvSpPr>
        <p:spPr>
          <a:xfrm>
            <a:off x="838200" y="365125"/>
            <a:ext cx="10516235" cy="1326515"/>
          </a:xfrm>
        </p:spPr>
        <p:txBody>
          <a:bodyPr/>
          <a:lstStyle/>
          <a:p>
            <a:endParaRPr lang="zh-CN" altLang="en-US"/>
          </a:p>
        </p:txBody>
      </p:sp>
      <p:pic>
        <p:nvPicPr>
          <p:cNvPr id="5" name="内容占位符 4">
            <a:extLst>
              <a:ext uri="{FF2B5EF4-FFF2-40B4-BE49-F238E27FC236}">
                <a16:creationId xmlns="" xmlns:p14="http://schemas.microsoft.com/office/powerpoint/2010/main" xmlns:a16="http://schemas.microsoft.com/office/drawing/2014/main" id="{3007ACF5-0AC3-436E-91BA-946A140E5840}"/>
              </a:ext>
            </a:extLst>
          </p:cNvPr>
          <p:cNvPicPr>
            <a:picLocks noGrp="1" noChangeAspect="1"/>
          </p:cNvPicPr>
          <p:nvPr>
            <p:ph idx="1"/>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1585595" y="347980"/>
            <a:ext cx="8061960" cy="6530340"/>
          </a:xfrm>
        </p:spPr>
      </p:pic>
    </p:spTree>
    <p:extLst>
      <p:ext uri="{BB962C8B-B14F-4D97-AF65-F5344CB8AC3E}">
        <p14:creationId xmlns="" xmlns:p14="http://schemas.microsoft.com/office/powerpoint/2010/main" val="11962884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11</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grpSp>
        <p:nvGrpSpPr>
          <p:cNvPr id="2" name="组 6"/>
          <p:cNvGrpSpPr/>
          <p:nvPr/>
        </p:nvGrpSpPr>
        <p:grpSpPr>
          <a:xfrm>
            <a:off x="3049905" y="2462530"/>
            <a:ext cx="7136765" cy="2887345"/>
            <a:chOff x="3049905" y="2462530"/>
            <a:chExt cx="7136765" cy="2887345"/>
          </a:xfrm>
        </p:grpSpPr>
        <p:pic>
          <p:nvPicPr>
            <p:cNvPr id="11" name="图片 10"/>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a:off x="8522335" y="3500120"/>
              <a:ext cx="1664970" cy="1849755"/>
            </a:xfrm>
            <a:prstGeom prst="rect">
              <a:avLst/>
            </a:prstGeom>
          </p:spPr>
        </p:pic>
        <p:grpSp>
          <p:nvGrpSpPr>
            <p:cNvPr id="4" name="组合 13"/>
            <p:cNvGrpSpPr/>
            <p:nvPr/>
          </p:nvGrpSpPr>
          <p:grpSpPr>
            <a:xfrm>
              <a:off x="4439285" y="2462530"/>
              <a:ext cx="3860800" cy="2816225"/>
              <a:chOff x="4439285" y="2462530"/>
              <a:chExt cx="3860800" cy="2816225"/>
            </a:xfrm>
          </p:grpSpPr>
          <p:grpSp>
            <p:nvGrpSpPr>
              <p:cNvPr id="5" name="组合 14"/>
              <p:cNvGrpSpPr/>
              <p:nvPr/>
            </p:nvGrpSpPr>
            <p:grpSpPr>
              <a:xfrm rot="20400000">
                <a:off x="4478655" y="2597785"/>
                <a:ext cx="1649730" cy="2680335"/>
                <a:chOff x="4478655" y="2597785"/>
                <a:chExt cx="1649730" cy="2680335"/>
              </a:xfrm>
            </p:grpSpPr>
            <p:sp>
              <p:nvSpPr>
                <p:cNvPr id="33" name="任意多边形 44"/>
                <p:cNvSpPr/>
                <p:nvPr/>
              </p:nvSpPr>
              <p:spPr>
                <a:xfrm>
                  <a:off x="4488180" y="2651760"/>
                  <a:ext cx="1335405" cy="2679700"/>
                </a:xfrm>
                <a:custGeom>
                  <a:avLst/>
                  <a:gdLst>
                    <a:gd name="connsiteX0" fmla="*/ 1276839 w 1276839"/>
                    <a:gd name="connsiteY0" fmla="*/ 0 h 2561746"/>
                    <a:gd name="connsiteX1" fmla="*/ 1276839 w 1276839"/>
                    <a:gd name="connsiteY1" fmla="*/ 787 h 2561746"/>
                    <a:gd name="connsiteX2" fmla="*/ 1250935 w 1276839"/>
                    <a:gd name="connsiteY2" fmla="*/ 6374 h 2561746"/>
                    <a:gd name="connsiteX3" fmla="*/ 981666 w 1276839"/>
                    <a:gd name="connsiteY3" fmla="*/ 1280873 h 2561746"/>
                    <a:gd name="connsiteX4" fmla="*/ 1250935 w 1276839"/>
                    <a:gd name="connsiteY4" fmla="*/ 2555372 h 2561746"/>
                    <a:gd name="connsiteX5" fmla="*/ 1276839 w 1276839"/>
                    <a:gd name="connsiteY5" fmla="*/ 2560959 h 2561746"/>
                    <a:gd name="connsiteX6" fmla="*/ 1276839 w 1276839"/>
                    <a:gd name="connsiteY6" fmla="*/ 2561746 h 2561746"/>
                    <a:gd name="connsiteX7" fmla="*/ 1150564 w 1276839"/>
                    <a:gd name="connsiteY7" fmla="*/ 2555372 h 2561746"/>
                    <a:gd name="connsiteX8" fmla="*/ 0 w 1276839"/>
                    <a:gd name="connsiteY8" fmla="*/ 1280873 h 2561746"/>
                    <a:gd name="connsiteX9" fmla="*/ 1150564 w 1276839"/>
                    <a:gd name="connsiteY9" fmla="*/ 6374 h 25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6839" h="2561746">
                      <a:moveTo>
                        <a:pt x="1276839" y="0"/>
                      </a:moveTo>
                      <a:lnTo>
                        <a:pt x="1276839" y="787"/>
                      </a:lnTo>
                      <a:lnTo>
                        <a:pt x="1250935" y="6374"/>
                      </a:lnTo>
                      <a:cubicBezTo>
                        <a:pt x="1099690" y="71980"/>
                        <a:pt x="981666" y="617555"/>
                        <a:pt x="981666" y="1280873"/>
                      </a:cubicBezTo>
                      <a:cubicBezTo>
                        <a:pt x="981666" y="1944191"/>
                        <a:pt x="1099690" y="2489766"/>
                        <a:pt x="1250935" y="2555372"/>
                      </a:cubicBezTo>
                      <a:lnTo>
                        <a:pt x="1276839" y="2560959"/>
                      </a:lnTo>
                      <a:lnTo>
                        <a:pt x="1276839" y="2561746"/>
                      </a:lnTo>
                      <a:lnTo>
                        <a:pt x="1150564" y="2555372"/>
                      </a:lnTo>
                      <a:cubicBezTo>
                        <a:pt x="504310" y="2489766"/>
                        <a:pt x="0" y="1944191"/>
                        <a:pt x="0" y="1280873"/>
                      </a:cubicBezTo>
                      <a:cubicBezTo>
                        <a:pt x="0" y="617555"/>
                        <a:pt x="504310" y="71980"/>
                        <a:pt x="1150564" y="6374"/>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469890" y="2423160"/>
                  <a:ext cx="627380" cy="2680335"/>
                </a:xfrm>
                <a:prstGeom prst="ellipse">
                  <a:avLst/>
                </a:prstGeom>
                <a:gradFill>
                  <a:gsLst>
                    <a:gs pos="100000">
                      <a:srgbClr val="BE1007"/>
                    </a:gs>
                    <a:gs pos="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45"/>
              <p:cNvGrpSpPr/>
              <p:nvPr/>
            </p:nvGrpSpPr>
            <p:grpSpPr>
              <a:xfrm rot="1200000" flipH="1">
                <a:off x="6650355" y="2597785"/>
                <a:ext cx="1649730" cy="2680335"/>
                <a:chOff x="6650355" y="2597785"/>
                <a:chExt cx="1649730" cy="2680335"/>
              </a:xfrm>
            </p:grpSpPr>
            <p:sp>
              <p:nvSpPr>
                <p:cNvPr id="31" name="任意多边形 46"/>
                <p:cNvSpPr/>
                <p:nvPr/>
              </p:nvSpPr>
              <p:spPr>
                <a:xfrm>
                  <a:off x="6954520" y="2651760"/>
                  <a:ext cx="1336040" cy="2679065"/>
                </a:xfrm>
                <a:custGeom>
                  <a:avLst/>
                  <a:gdLst>
                    <a:gd name="connsiteX0" fmla="*/ 1276839 w 1276839"/>
                    <a:gd name="connsiteY0" fmla="*/ 0 h 2561746"/>
                    <a:gd name="connsiteX1" fmla="*/ 1276839 w 1276839"/>
                    <a:gd name="connsiteY1" fmla="*/ 787 h 2561746"/>
                    <a:gd name="connsiteX2" fmla="*/ 1250935 w 1276839"/>
                    <a:gd name="connsiteY2" fmla="*/ 6374 h 2561746"/>
                    <a:gd name="connsiteX3" fmla="*/ 981666 w 1276839"/>
                    <a:gd name="connsiteY3" fmla="*/ 1280873 h 2561746"/>
                    <a:gd name="connsiteX4" fmla="*/ 1250935 w 1276839"/>
                    <a:gd name="connsiteY4" fmla="*/ 2555372 h 2561746"/>
                    <a:gd name="connsiteX5" fmla="*/ 1276839 w 1276839"/>
                    <a:gd name="connsiteY5" fmla="*/ 2560959 h 2561746"/>
                    <a:gd name="connsiteX6" fmla="*/ 1276839 w 1276839"/>
                    <a:gd name="connsiteY6" fmla="*/ 2561746 h 2561746"/>
                    <a:gd name="connsiteX7" fmla="*/ 1150564 w 1276839"/>
                    <a:gd name="connsiteY7" fmla="*/ 2555372 h 2561746"/>
                    <a:gd name="connsiteX8" fmla="*/ 0 w 1276839"/>
                    <a:gd name="connsiteY8" fmla="*/ 1280873 h 2561746"/>
                    <a:gd name="connsiteX9" fmla="*/ 1150564 w 1276839"/>
                    <a:gd name="connsiteY9" fmla="*/ 6374 h 25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6839" h="2561746">
                      <a:moveTo>
                        <a:pt x="1276839" y="0"/>
                      </a:moveTo>
                      <a:lnTo>
                        <a:pt x="1276839" y="787"/>
                      </a:lnTo>
                      <a:lnTo>
                        <a:pt x="1250935" y="6374"/>
                      </a:lnTo>
                      <a:cubicBezTo>
                        <a:pt x="1099690" y="71980"/>
                        <a:pt x="981666" y="617555"/>
                        <a:pt x="981666" y="1280873"/>
                      </a:cubicBezTo>
                      <a:cubicBezTo>
                        <a:pt x="981666" y="1944191"/>
                        <a:pt x="1099690" y="2489766"/>
                        <a:pt x="1250935" y="2555372"/>
                      </a:cubicBezTo>
                      <a:lnTo>
                        <a:pt x="1276839" y="2560959"/>
                      </a:lnTo>
                      <a:lnTo>
                        <a:pt x="1276839" y="2561746"/>
                      </a:lnTo>
                      <a:lnTo>
                        <a:pt x="1150564" y="2555372"/>
                      </a:lnTo>
                      <a:cubicBezTo>
                        <a:pt x="504310" y="2489766"/>
                        <a:pt x="0" y="1944191"/>
                        <a:pt x="0" y="1280873"/>
                      </a:cubicBezTo>
                      <a:cubicBezTo>
                        <a:pt x="0" y="617555"/>
                        <a:pt x="504310" y="71980"/>
                        <a:pt x="1150564" y="6374"/>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680835" y="2423160"/>
                  <a:ext cx="627380" cy="2679700"/>
                </a:xfrm>
                <a:prstGeom prst="ellipse">
                  <a:avLst/>
                </a:prstGeom>
                <a:gradFill>
                  <a:gsLst>
                    <a:gs pos="100000">
                      <a:srgbClr val="BE1007"/>
                    </a:gs>
                    <a:gs pos="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32"/>
              <p:cNvGrpSpPr/>
              <p:nvPr/>
            </p:nvGrpSpPr>
            <p:grpSpPr>
              <a:xfrm>
                <a:off x="4439285" y="2503805"/>
                <a:ext cx="1139190" cy="1836420"/>
                <a:chOff x="4439285" y="2503805"/>
                <a:chExt cx="1139190" cy="1836420"/>
              </a:xfrm>
            </p:grpSpPr>
            <p:sp>
              <p:nvSpPr>
                <p:cNvPr id="29" name="任意多边形 57"/>
                <p:cNvSpPr/>
                <p:nvPr/>
              </p:nvSpPr>
              <p:spPr>
                <a:xfrm>
                  <a:off x="4439285" y="2503805"/>
                  <a:ext cx="1139190" cy="1836420"/>
                </a:xfrm>
                <a:custGeom>
                  <a:avLst/>
                  <a:gdLst>
                    <a:gd name="connsiteX0" fmla="*/ 839334 w 1088965"/>
                    <a:gd name="connsiteY0" fmla="*/ 0 h 1755179"/>
                    <a:gd name="connsiteX1" fmla="*/ 839604 w 1088965"/>
                    <a:gd name="connsiteY1" fmla="*/ 739 h 1755179"/>
                    <a:gd name="connsiteX2" fmla="*/ 817173 w 1088965"/>
                    <a:gd name="connsiteY2" fmla="*/ 14849 h 1755179"/>
                    <a:gd name="connsiteX3" fmla="*/ 1000047 w 1088965"/>
                    <a:gd name="connsiteY3" fmla="*/ 1304582 h 1755179"/>
                    <a:gd name="connsiteX4" fmla="*/ 1088036 w 1088965"/>
                    <a:gd name="connsiteY4" fmla="*/ 1530639 h 1755179"/>
                    <a:gd name="connsiteX5" fmla="*/ 1088965 w 1088965"/>
                    <a:gd name="connsiteY5" fmla="*/ 1532737 h 1755179"/>
                    <a:gd name="connsiteX6" fmla="*/ 1049195 w 1088965"/>
                    <a:gd name="connsiteY6" fmla="*/ 1565550 h 1755179"/>
                    <a:gd name="connsiteX7" fmla="*/ 428391 w 1088965"/>
                    <a:gd name="connsiteY7" fmla="*/ 1755179 h 1755179"/>
                    <a:gd name="connsiteX8" fmla="*/ 204618 w 1088965"/>
                    <a:gd name="connsiteY8" fmla="*/ 1732621 h 1755179"/>
                    <a:gd name="connsiteX9" fmla="*/ 105548 w 1088965"/>
                    <a:gd name="connsiteY9" fmla="*/ 1707148 h 1755179"/>
                    <a:gd name="connsiteX10" fmla="*/ 77582 w 1088965"/>
                    <a:gd name="connsiteY10" fmla="*/ 1640332 h 1755179"/>
                    <a:gd name="connsiteX11" fmla="*/ 722855 w 1088965"/>
                    <a:gd name="connsiteY11" fmla="*/ 49178 h 175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8965" h="1755179">
                      <a:moveTo>
                        <a:pt x="839334" y="0"/>
                      </a:moveTo>
                      <a:lnTo>
                        <a:pt x="839604" y="739"/>
                      </a:lnTo>
                      <a:lnTo>
                        <a:pt x="817173" y="14849"/>
                      </a:lnTo>
                      <a:cubicBezTo>
                        <a:pt x="697487" y="128227"/>
                        <a:pt x="773179" y="681267"/>
                        <a:pt x="1000047" y="1304582"/>
                      </a:cubicBezTo>
                      <a:cubicBezTo>
                        <a:pt x="1028405" y="1382497"/>
                        <a:pt x="1057868" y="1458051"/>
                        <a:pt x="1088036" y="1530639"/>
                      </a:cubicBezTo>
                      <a:lnTo>
                        <a:pt x="1088965" y="1532737"/>
                      </a:lnTo>
                      <a:lnTo>
                        <a:pt x="1049195" y="1565550"/>
                      </a:lnTo>
                      <a:cubicBezTo>
                        <a:pt x="871983" y="1685272"/>
                        <a:pt x="658351" y="1755179"/>
                        <a:pt x="428391" y="1755179"/>
                      </a:cubicBezTo>
                      <a:cubicBezTo>
                        <a:pt x="351738" y="1755179"/>
                        <a:pt x="276899" y="1747412"/>
                        <a:pt x="204618" y="1732621"/>
                      </a:cubicBezTo>
                      <a:lnTo>
                        <a:pt x="105548" y="1707148"/>
                      </a:lnTo>
                      <a:lnTo>
                        <a:pt x="77582" y="1640332"/>
                      </a:lnTo>
                      <a:cubicBezTo>
                        <a:pt x="-149286" y="1017016"/>
                        <a:pt x="138013" y="331859"/>
                        <a:pt x="722855" y="49178"/>
                      </a:cubicBezTo>
                      <a:close/>
                    </a:path>
                  </a:pathLst>
                </a:custGeom>
                <a:gradFill>
                  <a:gsLst>
                    <a:gs pos="33000">
                      <a:schemeClr val="bg1">
                        <a:alpha val="0"/>
                      </a:schemeClr>
                    </a:gs>
                    <a:gs pos="100000">
                      <a:schemeClr val="bg1">
                        <a:alpha val="1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61"/>
                <p:cNvSpPr/>
                <p:nvPr/>
              </p:nvSpPr>
              <p:spPr>
                <a:xfrm>
                  <a:off x="4555490" y="4123690"/>
                  <a:ext cx="1008380" cy="214630"/>
                </a:xfrm>
                <a:custGeom>
                  <a:avLst/>
                  <a:gdLst>
                    <a:gd name="connsiteX0" fmla="*/ 963669 w 963669"/>
                    <a:gd name="connsiteY0" fmla="*/ 0 h 205398"/>
                    <a:gd name="connsiteX1" fmla="*/ 944557 w 963669"/>
                    <a:gd name="connsiteY1" fmla="*/ 15769 h 205398"/>
                    <a:gd name="connsiteX2" fmla="*/ 323753 w 963669"/>
                    <a:gd name="connsiteY2" fmla="*/ 205398 h 205398"/>
                    <a:gd name="connsiteX3" fmla="*/ 99980 w 963669"/>
                    <a:gd name="connsiteY3" fmla="*/ 182840 h 205398"/>
                    <a:gd name="connsiteX4" fmla="*/ 910 w 963669"/>
                    <a:gd name="connsiteY4" fmla="*/ 157367 h 205398"/>
                    <a:gd name="connsiteX5" fmla="*/ 0 w 963669"/>
                    <a:gd name="connsiteY5" fmla="*/ 155193 h 205398"/>
                    <a:gd name="connsiteX6" fmla="*/ 21231 w 963669"/>
                    <a:gd name="connsiteY6" fmla="*/ 160014 h 205398"/>
                    <a:gd name="connsiteX7" fmla="*/ 274616 w 963669"/>
                    <a:gd name="connsiteY7" fmla="*/ 182572 h 205398"/>
                    <a:gd name="connsiteX8" fmla="*/ 819698 w 963669"/>
                    <a:gd name="connsiteY8" fmla="*/ 73080 h 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669" h="205398">
                      <a:moveTo>
                        <a:pt x="963669" y="0"/>
                      </a:moveTo>
                      <a:lnTo>
                        <a:pt x="944557" y="15769"/>
                      </a:lnTo>
                      <a:cubicBezTo>
                        <a:pt x="767345" y="135491"/>
                        <a:pt x="553713" y="205398"/>
                        <a:pt x="323753" y="205398"/>
                      </a:cubicBezTo>
                      <a:cubicBezTo>
                        <a:pt x="247100" y="205398"/>
                        <a:pt x="172261" y="197631"/>
                        <a:pt x="99980" y="182840"/>
                      </a:cubicBezTo>
                      <a:lnTo>
                        <a:pt x="910" y="157367"/>
                      </a:lnTo>
                      <a:lnTo>
                        <a:pt x="0" y="155193"/>
                      </a:lnTo>
                      <a:lnTo>
                        <a:pt x="21231" y="160014"/>
                      </a:lnTo>
                      <a:cubicBezTo>
                        <a:pt x="103077" y="174805"/>
                        <a:pt x="187819" y="182572"/>
                        <a:pt x="274616" y="182572"/>
                      </a:cubicBezTo>
                      <a:cubicBezTo>
                        <a:pt x="469910" y="182572"/>
                        <a:pt x="654803" y="143249"/>
                        <a:pt x="819698" y="7308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任意多边形 64"/>
              <p:cNvSpPr/>
              <p:nvPr/>
            </p:nvSpPr>
            <p:spPr>
              <a:xfrm rot="18414002" flipH="1">
                <a:off x="7228840" y="3280410"/>
                <a:ext cx="1008380" cy="214630"/>
              </a:xfrm>
              <a:custGeom>
                <a:avLst/>
                <a:gdLst>
                  <a:gd name="connsiteX0" fmla="*/ 963669 w 963669"/>
                  <a:gd name="connsiteY0" fmla="*/ 0 h 205398"/>
                  <a:gd name="connsiteX1" fmla="*/ 944557 w 963669"/>
                  <a:gd name="connsiteY1" fmla="*/ 15769 h 205398"/>
                  <a:gd name="connsiteX2" fmla="*/ 323753 w 963669"/>
                  <a:gd name="connsiteY2" fmla="*/ 205398 h 205398"/>
                  <a:gd name="connsiteX3" fmla="*/ 99980 w 963669"/>
                  <a:gd name="connsiteY3" fmla="*/ 182840 h 205398"/>
                  <a:gd name="connsiteX4" fmla="*/ 910 w 963669"/>
                  <a:gd name="connsiteY4" fmla="*/ 157367 h 205398"/>
                  <a:gd name="connsiteX5" fmla="*/ 0 w 963669"/>
                  <a:gd name="connsiteY5" fmla="*/ 155193 h 205398"/>
                  <a:gd name="connsiteX6" fmla="*/ 21231 w 963669"/>
                  <a:gd name="connsiteY6" fmla="*/ 160014 h 205398"/>
                  <a:gd name="connsiteX7" fmla="*/ 274616 w 963669"/>
                  <a:gd name="connsiteY7" fmla="*/ 182572 h 205398"/>
                  <a:gd name="connsiteX8" fmla="*/ 819698 w 963669"/>
                  <a:gd name="connsiteY8" fmla="*/ 73080 h 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669" h="205398">
                    <a:moveTo>
                      <a:pt x="963669" y="0"/>
                    </a:moveTo>
                    <a:lnTo>
                      <a:pt x="944557" y="15769"/>
                    </a:lnTo>
                    <a:cubicBezTo>
                      <a:pt x="767345" y="135491"/>
                      <a:pt x="553713" y="205398"/>
                      <a:pt x="323753" y="205398"/>
                    </a:cubicBezTo>
                    <a:cubicBezTo>
                      <a:pt x="247100" y="205398"/>
                      <a:pt x="172261" y="197631"/>
                      <a:pt x="99980" y="182840"/>
                    </a:cubicBezTo>
                    <a:lnTo>
                      <a:pt x="910" y="157367"/>
                    </a:lnTo>
                    <a:lnTo>
                      <a:pt x="0" y="155193"/>
                    </a:lnTo>
                    <a:lnTo>
                      <a:pt x="21231" y="160014"/>
                    </a:lnTo>
                    <a:cubicBezTo>
                      <a:pt x="103077" y="174805"/>
                      <a:pt x="187819" y="182572"/>
                      <a:pt x="274616" y="182572"/>
                    </a:cubicBezTo>
                    <a:cubicBezTo>
                      <a:pt x="469910" y="182572"/>
                      <a:pt x="654803" y="143249"/>
                      <a:pt x="819698" y="7308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20400000">
                <a:off x="5476875" y="2462530"/>
                <a:ext cx="596900" cy="2601595"/>
              </a:xfrm>
              <a:prstGeom prst="ellipse">
                <a:avLst/>
              </a:prstGeom>
              <a:gradFill>
                <a:gsLst>
                  <a:gs pos="21000">
                    <a:schemeClr val="tx1">
                      <a:alpha val="59000"/>
                    </a:schemeClr>
                  </a:gs>
                  <a:gs pos="100000">
                    <a:schemeClr val="tx1">
                      <a:lumMod val="50000"/>
                      <a:lumOff val="50000"/>
                      <a:alpha val="50000"/>
                    </a:scheme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200000" flipH="1">
                <a:off x="6703695" y="2462530"/>
                <a:ext cx="596900" cy="2601595"/>
              </a:xfrm>
              <a:prstGeom prst="ellipse">
                <a:avLst/>
              </a:prstGeom>
              <a:gradFill>
                <a:gsLst>
                  <a:gs pos="100000">
                    <a:schemeClr val="tx1">
                      <a:alpha val="57000"/>
                    </a:schemeClr>
                  </a:gs>
                  <a:gs pos="20000">
                    <a:schemeClr val="tx1">
                      <a:lumMod val="50000"/>
                      <a:lumOff val="50000"/>
                      <a:alpha val="53000"/>
                    </a:schemeClr>
                  </a:gs>
                </a:gsLst>
                <a:lin ang="108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2"/>
              <p:cNvGrpSpPr/>
              <p:nvPr/>
            </p:nvGrpSpPr>
            <p:grpSpPr>
              <a:xfrm>
                <a:off x="5635625" y="2836545"/>
                <a:ext cx="1469390" cy="1469390"/>
                <a:chOff x="5635625" y="2836545"/>
                <a:chExt cx="1469390" cy="1469390"/>
              </a:xfrm>
            </p:grpSpPr>
            <p:sp>
              <p:nvSpPr>
                <p:cNvPr id="25" name="椭圆 24"/>
                <p:cNvSpPr/>
                <p:nvPr/>
              </p:nvSpPr>
              <p:spPr>
                <a:xfrm>
                  <a:off x="5635625" y="2836545"/>
                  <a:ext cx="1469390" cy="1469390"/>
                </a:xfrm>
                <a:prstGeom prst="ellipse">
                  <a:avLst/>
                </a:prstGeom>
                <a:gradFill>
                  <a:gsLst>
                    <a:gs pos="100000">
                      <a:schemeClr val="tx1">
                        <a:lumMod val="95000"/>
                        <a:lumOff val="5000"/>
                      </a:schemeClr>
                    </a:gs>
                    <a:gs pos="0">
                      <a:schemeClr val="tx1">
                        <a:lumMod val="50000"/>
                        <a:lumOff val="5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712460" y="3065145"/>
                  <a:ext cx="1321435" cy="1240790"/>
                </a:xfrm>
                <a:prstGeom prst="ellipse">
                  <a:avLst/>
                </a:prstGeom>
                <a:gradFill>
                  <a:gsLst>
                    <a:gs pos="100000">
                      <a:schemeClr val="bg1">
                        <a:alpha val="62000"/>
                      </a:schemeClr>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itchFamily="34" charset="-122"/>
                      <a:ea typeface="微软雅黑" pitchFamily="34" charset="-122"/>
                    </a:rPr>
                    <a:t>民主</a:t>
                  </a:r>
                </a:p>
              </p:txBody>
            </p:sp>
            <p:sp>
              <p:nvSpPr>
                <p:cNvPr id="27" name="椭圆 26"/>
                <p:cNvSpPr/>
                <p:nvPr/>
              </p:nvSpPr>
              <p:spPr>
                <a:xfrm>
                  <a:off x="5838190" y="2861310"/>
                  <a:ext cx="1102995" cy="780415"/>
                </a:xfrm>
                <a:prstGeom prst="ellipse">
                  <a:avLst/>
                </a:prstGeom>
                <a:gradFill>
                  <a:gsLst>
                    <a:gs pos="0">
                      <a:schemeClr val="bg1">
                        <a:alpha val="49000"/>
                      </a:schemeClr>
                    </a:gs>
                    <a:gs pos="100000">
                      <a:schemeClr val="bg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062980" y="3065145"/>
                  <a:ext cx="166370" cy="183515"/>
                </a:xfrm>
                <a:prstGeom prst="ellipse">
                  <a:avLst/>
                </a:prstGeom>
                <a:gradFill>
                  <a:gsLst>
                    <a:gs pos="0">
                      <a:schemeClr val="bg1"/>
                    </a:gs>
                    <a:gs pos="100000">
                      <a:schemeClr val="bg1">
                        <a:alpha val="61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3" name="图片 12"/>
            <p:cNvPicPr>
              <a:picLocks noChangeAspect="1"/>
            </p:cNvPicPr>
            <p:nvPr/>
          </p:nvPicPr>
          <p:blipFill>
            <a:blip r:embed="rId3" cstate="print">
              <a:extLst>
                <a:ext uri="{28A0092B-C50C-407E-A947-70E740481C1C}">
                  <a14:useLocalDpi xmlns="" xmlns:p14="http://schemas.microsoft.com/office/powerpoint/2010/main" xmlns:a14="http://schemas.microsoft.com/office/drawing/2010/main" val="0"/>
                </a:ext>
              </a:extLst>
            </a:blip>
            <a:stretch>
              <a:fillRect/>
            </a:stretch>
          </p:blipFill>
          <p:spPr>
            <a:xfrm>
              <a:off x="3049905" y="3557270"/>
              <a:ext cx="1484630" cy="1649730"/>
            </a:xfrm>
            <a:prstGeom prst="rect">
              <a:avLst/>
            </a:prstGeom>
          </p:spPr>
        </p:pic>
      </p:grpSp>
    </p:spTree>
    <p:extLst>
      <p:ext uri="{BB962C8B-B14F-4D97-AF65-F5344CB8AC3E}">
        <p14:creationId xmlns="" xmlns:p14="http://schemas.microsoft.com/office/powerpoint/2010/main" val="1678291580"/>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616325" cy="48133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07260" y="2180590"/>
            <a:ext cx="3456305" cy="4161790"/>
          </a:xfrm>
          <a:prstGeom prst="rect">
            <a:avLst/>
          </a:prstGeom>
        </p:spPr>
        <p:txBody>
          <a:bodyPr wrap="square" lIns="98466" tIns="49233" rIns="98466" bIns="49233">
            <a:spAutoFit/>
          </a:bodyPr>
          <a:lstStyle/>
          <a:p>
            <a:pPr>
              <a:lnSpc>
                <a:spcPct val="150000"/>
              </a:lnSpc>
            </a:pPr>
            <a:r>
              <a:rPr lang="en-US" altLang="zh-CN" sz="2200" b="1" dirty="0">
                <a:solidFill>
                  <a:srgbClr val="0000FF"/>
                </a:solidFill>
                <a:latin typeface="黑体" panose="02010609060101010101" pitchFamily="49" charset="-122"/>
                <a:ea typeface="黑体" panose="02010609060101010101" pitchFamily="49" charset="-122"/>
              </a:rPr>
              <a:t>1.3</a:t>
            </a:r>
            <a:r>
              <a:rPr lang="zh-CN" altLang="en-US" sz="2200" b="1" dirty="0">
                <a:solidFill>
                  <a:srgbClr val="0000FF"/>
                </a:solidFill>
                <a:latin typeface="黑体" panose="02010609060101010101" pitchFamily="49" charset="-122"/>
                <a:ea typeface="黑体" panose="02010609060101010101" pitchFamily="49" charset="-122"/>
              </a:rPr>
              <a:t>人民代表大会制度如何通过法律保障人民当家作主？</a:t>
            </a:r>
            <a:endParaRPr lang="en-US" altLang="zh-CN" sz="2200" b="1" dirty="0">
              <a:solidFill>
                <a:schemeClr val="accent6">
                  <a:lumMod val="50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全国人大监督宪法实施，维护宪法权威</a:t>
            </a:r>
            <a:endParaRPr lang="en-US" altLang="zh-CN" sz="2200" b="1" dirty="0">
              <a:solidFill>
                <a:srgbClr val="E6001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提高立法质量，体现宪法精神、反映人民意志、得到人民拥护</a:t>
            </a:r>
            <a:endParaRPr lang="en-US" altLang="zh-CN" sz="2200" b="1" dirty="0">
              <a:solidFill>
                <a:srgbClr val="E60010"/>
              </a:solidFill>
              <a:latin typeface="楷体" panose="02010609060101010101" pitchFamily="49" charset="-122"/>
              <a:ea typeface="楷体" panose="02010609060101010101" pitchFamily="49" charset="-122"/>
            </a:endParaRPr>
          </a:p>
        </p:txBody>
      </p:sp>
      <p:sp>
        <p:nvSpPr>
          <p:cNvPr id="4"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 name="TextBox 5">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坚持人民代表大会制度</a:t>
            </a:r>
          </a:p>
        </p:txBody>
      </p:sp>
      <p:pic>
        <p:nvPicPr>
          <p:cNvPr id="55298" name="Picture 2"/>
          <p:cNvPicPr>
            <a:picLocks noChangeAspect="1" noChangeArrowheads="1"/>
          </p:cNvPicPr>
          <p:nvPr/>
        </p:nvPicPr>
        <p:blipFill>
          <a:blip r:embed="rId2" cstate="print"/>
          <a:srcRect/>
          <a:stretch>
            <a:fillRect/>
          </a:stretch>
        </p:blipFill>
        <p:spPr bwMode="auto">
          <a:xfrm>
            <a:off x="7031990" y="2372995"/>
            <a:ext cx="2281555" cy="4023995"/>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354918535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579"/>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2299"/>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3"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3">
                                            <p:txEl>
                                              <p:pRg st="2" end="2"/>
                                            </p:txEl>
                                          </p:spTgt>
                                        </p:tgtEl>
                                        <p:attrNameLst>
                                          <p:attrName>fill.type</p:attrName>
                                        </p:attrNameLst>
                                      </p:cBhvr>
                                      <p:to>
                                        <p:strVal val="solid"/>
                                      </p:to>
                                    </p:set>
                                  </p:childTnLst>
                                </p:cTn>
                              </p:par>
                            </p:childTnLst>
                          </p:cTn>
                        </p:par>
                        <p:par>
                          <p:cTn id="26" fill="hold">
                            <p:stCondLst>
                              <p:cond delay="3419"/>
                            </p:stCondLst>
                            <p:childTnLst>
                              <p:par>
                                <p:cTn id="27" presetID="12" presetClass="entr" presetSubtype="4" fill="hold" nodeType="afterEffect">
                                  <p:stCondLst>
                                    <p:cond delay="0"/>
                                  </p:stCondLst>
                                  <p:childTnLst>
                                    <p:set>
                                      <p:cBhvr>
                                        <p:cTn id="28" dur="1" fill="hold">
                                          <p:stCondLst>
                                            <p:cond delay="0"/>
                                          </p:stCondLst>
                                        </p:cTn>
                                        <p:tgtEl>
                                          <p:spTgt spid="55298"/>
                                        </p:tgtEl>
                                        <p:attrNameLst>
                                          <p:attrName>style.visibility</p:attrName>
                                        </p:attrNameLst>
                                      </p:cBhvr>
                                      <p:to>
                                        <p:strVal val="visible"/>
                                      </p:to>
                                    </p:set>
                                    <p:animEffect transition="in" filter="stripes(upRight))">
                                      <p:cBhvr>
                                        <p:cTn id="29" dur="500"/>
                                        <p:tgtEl>
                                          <p:spTgt spid="55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 xmlns:p14="http://schemas.microsoft.com/office/powerpoint/2010/main" xmlns:a16="http://schemas.microsoft.com/office/drawing/2014/main" id="{6CF5FACC-8E6D-49C7-BA11-A1033F2A39E1}"/>
              </a:ext>
            </a:extLst>
          </p:cNvPr>
          <p:cNvSpPr>
            <a:spLocks noGrp="1" noChangeArrowheads="1"/>
          </p:cNvSpPr>
          <p:nvPr>
            <p:ph type="title" idx="4294967295"/>
          </p:nvPr>
        </p:nvSpPr>
        <p:spPr>
          <a:xfrm>
            <a:off x="1752600" y="0"/>
            <a:ext cx="8613775" cy="1431925"/>
          </a:xfrm>
        </p:spPr>
        <p:txBody>
          <a:bodyPr/>
          <a:lstStyle/>
          <a:p>
            <a:r>
              <a:rPr lang="zh-CN" altLang="en-US" sz="3600" b="1" dirty="0">
                <a:solidFill>
                  <a:srgbClr val="FF0000"/>
                </a:solidFill>
                <a:latin typeface="黑体" panose="02010609060101010101" pitchFamily="49" charset="-122"/>
              </a:rPr>
              <a:t>完善</a:t>
            </a:r>
            <a:r>
              <a:rPr lang="zh-CN" altLang="en-US" sz="3600" b="1" dirty="0">
                <a:solidFill>
                  <a:srgbClr val="FF0000"/>
                </a:solidFill>
              </a:rPr>
              <a:t>人民代表大会制度</a:t>
            </a:r>
            <a:r>
              <a:rPr lang="zh-CN" altLang="en-US" sz="3600" b="1" dirty="0">
                <a:solidFill>
                  <a:srgbClr val="FF0000"/>
                </a:solidFill>
                <a:latin typeface="黑体" panose="02010609060101010101" pitchFamily="49" charset="-122"/>
              </a:rPr>
              <a:t>措施 </a:t>
            </a:r>
            <a:endParaRPr lang="zh-CN" altLang="en-US" sz="3600" b="1" dirty="0">
              <a:solidFill>
                <a:srgbClr val="FF0000"/>
              </a:solidFill>
            </a:endParaRPr>
          </a:p>
        </p:txBody>
      </p:sp>
      <p:sp>
        <p:nvSpPr>
          <p:cNvPr id="262147" name="Rectangle 3">
            <a:extLst>
              <a:ext uri="{FF2B5EF4-FFF2-40B4-BE49-F238E27FC236}">
                <a16:creationId xmlns="" xmlns:p14="http://schemas.microsoft.com/office/powerpoint/2010/main" xmlns:a16="http://schemas.microsoft.com/office/drawing/2014/main" id="{BAD18B84-A650-4FE9-B55F-DD031B126103}"/>
              </a:ext>
            </a:extLst>
          </p:cNvPr>
          <p:cNvSpPr>
            <a:spLocks noGrp="1" noChangeArrowheads="1"/>
          </p:cNvSpPr>
          <p:nvPr>
            <p:ph type="body" idx="4294967295"/>
          </p:nvPr>
        </p:nvSpPr>
        <p:spPr>
          <a:xfrm>
            <a:off x="1524000" y="1524000"/>
            <a:ext cx="9144000" cy="5029200"/>
          </a:xfrm>
          <a:solidFill>
            <a:schemeClr val="bg1"/>
          </a:solidFill>
        </p:spPr>
        <p:txBody>
          <a:bodyPr/>
          <a:lstStyle/>
          <a:p>
            <a:pPr>
              <a:buFontTx/>
              <a:buNone/>
            </a:pPr>
            <a:endParaRPr lang="en-US" altLang="zh-CN" dirty="0">
              <a:latin typeface="黑体" panose="02010609060101010101" pitchFamily="49" charset="-122"/>
            </a:endParaRPr>
          </a:p>
          <a:p>
            <a:pPr>
              <a:buFontTx/>
              <a:buNone/>
            </a:pPr>
            <a:r>
              <a:rPr lang="zh-CN" altLang="en-US" dirty="0">
                <a:latin typeface="黑体" panose="02010609060101010101" pitchFamily="49" charset="-122"/>
              </a:rPr>
              <a:t>第一，支持人民代表大会</a:t>
            </a:r>
            <a:r>
              <a:rPr lang="zh-CN" altLang="en-US" dirty="0">
                <a:solidFill>
                  <a:srgbClr val="FF0000"/>
                </a:solidFill>
                <a:latin typeface="黑体" panose="02010609060101010101" pitchFamily="49" charset="-122"/>
              </a:rPr>
              <a:t>依法履行职能</a:t>
            </a:r>
            <a:r>
              <a:rPr lang="zh-CN" altLang="en-US" dirty="0">
                <a:latin typeface="黑体" panose="02010609060101010101" pitchFamily="49" charset="-122"/>
              </a:rPr>
              <a:t>，善于使党的主张通过国家程序成为国家意志；</a:t>
            </a:r>
          </a:p>
          <a:p>
            <a:pPr>
              <a:buFontTx/>
              <a:buNone/>
            </a:pPr>
            <a:r>
              <a:rPr lang="zh-CN" altLang="en-US" dirty="0">
                <a:latin typeface="黑体" panose="02010609060101010101" pitchFamily="49" charset="-122"/>
              </a:rPr>
              <a:t>第二，保证人大代表依法行使职权，密切人大代表同人民的联系，逐步实行</a:t>
            </a:r>
            <a:r>
              <a:rPr lang="zh-CN" altLang="en-US" dirty="0">
                <a:solidFill>
                  <a:srgbClr val="FF0000"/>
                </a:solidFill>
                <a:latin typeface="黑体" panose="02010609060101010101" pitchFamily="49" charset="-122"/>
              </a:rPr>
              <a:t>城乡按相同人口比例</a:t>
            </a:r>
            <a:r>
              <a:rPr lang="zh-CN" altLang="en-US" dirty="0">
                <a:latin typeface="黑体" panose="02010609060101010101" pitchFamily="49" charset="-122"/>
              </a:rPr>
              <a:t>选举人大代表；</a:t>
            </a:r>
          </a:p>
          <a:p>
            <a:pPr>
              <a:buFontTx/>
              <a:buNone/>
            </a:pPr>
            <a:r>
              <a:rPr lang="zh-CN" altLang="en-US" dirty="0">
                <a:latin typeface="黑体" panose="02010609060101010101" pitchFamily="49" charset="-122"/>
              </a:rPr>
              <a:t>第三，优化代表的组成，严格按照当选人民代表的规定条件遴选代表； </a:t>
            </a:r>
          </a:p>
          <a:p>
            <a:pPr>
              <a:buFontTx/>
              <a:buNone/>
            </a:pPr>
            <a:r>
              <a:rPr lang="zh-CN" altLang="en-US" dirty="0">
                <a:latin typeface="黑体" panose="02010609060101010101" pitchFamily="49" charset="-122"/>
              </a:rPr>
              <a:t>第四，要科学地处理好党的领导与人民代表大会的关系； </a:t>
            </a:r>
          </a:p>
          <a:p>
            <a:pPr>
              <a:buFontTx/>
              <a:buNone/>
            </a:pPr>
            <a:r>
              <a:rPr lang="zh-CN" altLang="en-US" dirty="0">
                <a:latin typeface="黑体" panose="02010609060101010101" pitchFamily="49" charset="-122"/>
              </a:rPr>
              <a:t>第五，加强人大常委会制度建设，优化组成人员知识结构和年龄结构。 </a:t>
            </a:r>
          </a:p>
        </p:txBody>
      </p:sp>
    </p:spTree>
    <p:extLst>
      <p:ext uri="{BB962C8B-B14F-4D97-AF65-F5344CB8AC3E}">
        <p14:creationId xmlns="" xmlns:p14="http://schemas.microsoft.com/office/powerpoint/2010/main" val="39835044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 xmlns:p14="http://schemas.microsoft.com/office/powerpoint/2010/main" xmlns:a16="http://schemas.microsoft.com/office/drawing/2014/main" id="{1CAA4F9D-8696-42AE-88F2-DFA1C931CD70}"/>
              </a:ext>
            </a:extLst>
          </p:cNvPr>
          <p:cNvSpPr>
            <a:spLocks noGrp="1" noChangeArrowheads="1"/>
          </p:cNvSpPr>
          <p:nvPr>
            <p:ph type="body" idx="4294967295"/>
          </p:nvPr>
        </p:nvSpPr>
        <p:spPr>
          <a:xfrm>
            <a:off x="1524000" y="533400"/>
            <a:ext cx="9144000" cy="5486400"/>
          </a:xfrm>
          <a:solidFill>
            <a:schemeClr val="bg1"/>
          </a:solidFill>
        </p:spPr>
        <p:txBody>
          <a:bodyPr/>
          <a:lstStyle/>
          <a:p>
            <a:pPr algn="ctr">
              <a:buFontTx/>
              <a:buNone/>
            </a:pPr>
            <a:r>
              <a:rPr lang="zh-CN" altLang="en-US"/>
              <a:t>权力结构：</a:t>
            </a:r>
            <a:r>
              <a:rPr lang="zh-CN" altLang="en-US" sz="2400"/>
              <a:t>立法权、行政权和司法权的关系。具体表现：</a:t>
            </a:r>
          </a:p>
          <a:p>
            <a:pPr>
              <a:buFontTx/>
              <a:buNone/>
            </a:pPr>
            <a:endParaRPr lang="zh-CN" altLang="en-US"/>
          </a:p>
          <a:p>
            <a:pPr>
              <a:buFontTx/>
              <a:buNone/>
            </a:pPr>
            <a:r>
              <a:rPr lang="zh-CN" altLang="en-US"/>
              <a:t>（</a:t>
            </a:r>
            <a:r>
              <a:rPr lang="en-US" altLang="zh-CN"/>
              <a:t>1</a:t>
            </a:r>
            <a:r>
              <a:rPr lang="zh-CN" altLang="en-US"/>
              <a:t>）行政权高于立法权、司法权</a:t>
            </a:r>
          </a:p>
          <a:p>
            <a:pPr algn="ctr">
              <a:buFontTx/>
              <a:buNone/>
            </a:pPr>
            <a:r>
              <a:rPr lang="zh-CN" altLang="en-US" sz="2400" b="1">
                <a:solidFill>
                  <a:srgbClr val="008000"/>
                </a:solidFill>
                <a:ea typeface="华文行楷" panose="02010800040101010101" pitchFamily="2" charset="-122"/>
              </a:rPr>
              <a:t>专制独裁</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君主专制</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奴隶社会、封建社会专政和法西斯专政</a:t>
            </a:r>
          </a:p>
          <a:p>
            <a:pPr>
              <a:buFontTx/>
              <a:buNone/>
            </a:pPr>
            <a:r>
              <a:rPr lang="zh-CN" altLang="en-US"/>
              <a:t>（</a:t>
            </a:r>
            <a:r>
              <a:rPr lang="en-US" altLang="zh-CN"/>
              <a:t>2</a:t>
            </a:r>
            <a:r>
              <a:rPr lang="zh-CN" altLang="en-US"/>
              <a:t>）三权分立</a:t>
            </a:r>
            <a:r>
              <a:rPr lang="en-US" altLang="zh-CN"/>
              <a:t>—</a:t>
            </a:r>
            <a:r>
              <a:rPr lang="zh-CN" altLang="en-US"/>
              <a:t>总统制、议会制</a:t>
            </a:r>
          </a:p>
          <a:p>
            <a:pPr algn="ctr">
              <a:buFontTx/>
              <a:buNone/>
            </a:pPr>
            <a:r>
              <a:rPr lang="zh-CN" altLang="en-US" sz="2400" b="1">
                <a:solidFill>
                  <a:srgbClr val="008000"/>
                </a:solidFill>
                <a:ea typeface="华文行楷" panose="02010800040101010101" pitchFamily="2" charset="-122"/>
              </a:rPr>
              <a:t>以美国总统制为例</a:t>
            </a:r>
          </a:p>
          <a:p>
            <a:pPr algn="ctr">
              <a:buFontTx/>
              <a:buNone/>
            </a:pPr>
            <a:r>
              <a:rPr lang="zh-CN" altLang="en-US" sz="2400" b="1">
                <a:solidFill>
                  <a:srgbClr val="008000"/>
                </a:solidFill>
                <a:ea typeface="华文行楷" panose="02010800040101010101" pitchFamily="2" charset="-122"/>
              </a:rPr>
              <a:t>议会</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立法权，总统享有否决权；</a:t>
            </a:r>
          </a:p>
          <a:p>
            <a:pPr algn="ctr">
              <a:buFontTx/>
              <a:buNone/>
            </a:pPr>
            <a:r>
              <a:rPr lang="zh-CN" altLang="en-US" sz="2400" b="1">
                <a:solidFill>
                  <a:srgbClr val="008000"/>
                </a:solidFill>
                <a:ea typeface="华文行楷" panose="02010800040101010101" pitchFamily="2" charset="-122"/>
              </a:rPr>
              <a:t>总统</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行政权，议会行使监督权，并有权弹劾总统；</a:t>
            </a:r>
          </a:p>
          <a:p>
            <a:pPr algn="ctr">
              <a:buFontTx/>
              <a:buNone/>
            </a:pPr>
            <a:r>
              <a:rPr lang="zh-CN" altLang="en-US" sz="2400" b="1">
                <a:solidFill>
                  <a:srgbClr val="008000"/>
                </a:solidFill>
                <a:ea typeface="华文行楷" panose="02010800040101010101" pitchFamily="2" charset="-122"/>
              </a:rPr>
              <a:t>最高法院</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司法审查权，法官是总统经参议院同意任命的。</a:t>
            </a:r>
          </a:p>
          <a:p>
            <a:pPr>
              <a:buFontTx/>
              <a:buNone/>
            </a:pPr>
            <a:r>
              <a:rPr lang="zh-CN" altLang="en-US"/>
              <a:t>（</a:t>
            </a:r>
            <a:r>
              <a:rPr lang="en-US" altLang="zh-CN"/>
              <a:t>3</a:t>
            </a:r>
            <a:r>
              <a:rPr lang="zh-CN" altLang="en-US"/>
              <a:t>）立法权高于行政权、司法权</a:t>
            </a:r>
          </a:p>
          <a:p>
            <a:pPr algn="ctr">
              <a:buFontTx/>
              <a:buNone/>
            </a:pPr>
            <a:r>
              <a:rPr lang="zh-CN" altLang="en-US" sz="2400" b="1">
                <a:solidFill>
                  <a:srgbClr val="008000"/>
                </a:solidFill>
                <a:ea typeface="华文行楷" panose="02010800040101010101" pitchFamily="2" charset="-122"/>
              </a:rPr>
              <a:t>议行合一（民主集中制）</a:t>
            </a:r>
            <a:r>
              <a:rPr lang="en-US" altLang="zh-CN" sz="2400" b="1">
                <a:solidFill>
                  <a:srgbClr val="008000"/>
                </a:solidFill>
                <a:ea typeface="华文行楷" panose="02010800040101010101" pitchFamily="2" charset="-122"/>
              </a:rPr>
              <a:t>—</a:t>
            </a:r>
            <a:r>
              <a:rPr lang="zh-CN" altLang="en-US" sz="2400" b="1">
                <a:solidFill>
                  <a:srgbClr val="008000"/>
                </a:solidFill>
                <a:ea typeface="华文行楷" panose="02010800040101010101" pitchFamily="2" charset="-122"/>
              </a:rPr>
              <a:t>人民代表大会制度</a:t>
            </a:r>
          </a:p>
          <a:p>
            <a:endParaRPr lang="zh-CN" altLang="en-US" sz="2400" b="1">
              <a:solidFill>
                <a:srgbClr val="008000"/>
              </a:solidFill>
              <a:ea typeface="华文行楷" panose="02010800040101010101" pitchFamily="2" charset="-122"/>
            </a:endParaRPr>
          </a:p>
        </p:txBody>
      </p:sp>
    </p:spTree>
    <p:extLst>
      <p:ext uri="{BB962C8B-B14F-4D97-AF65-F5344CB8AC3E}">
        <p14:creationId xmlns="" xmlns:p14="http://schemas.microsoft.com/office/powerpoint/2010/main" val="19253616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a:extLst>
              <a:ext uri="{FF2B5EF4-FFF2-40B4-BE49-F238E27FC236}">
                <a16:creationId xmlns="" xmlns:p14="http://schemas.microsoft.com/office/powerpoint/2010/main" xmlns:a16="http://schemas.microsoft.com/office/drawing/2014/main" id="{CA2F60C8-3FCE-4BF3-AC39-EC137D497C71}"/>
              </a:ext>
            </a:extLst>
          </p:cNvPr>
          <p:cNvSpPr>
            <a:spLocks noChangeArrowheads="1"/>
          </p:cNvSpPr>
          <p:nvPr/>
        </p:nvSpPr>
        <p:spPr bwMode="auto">
          <a:xfrm>
            <a:off x="1828800" y="621030"/>
            <a:ext cx="5334000" cy="478917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20000"/>
              </a:spcBef>
              <a:buFontTx/>
              <a:buChar char="•"/>
            </a:pPr>
            <a:r>
              <a:rPr kumimoji="1" lang="zh-CN" altLang="en-US" sz="2400" b="1">
                <a:latin typeface="华文新魏" panose="02010800040101010101" pitchFamily="2" charset="-122"/>
                <a:ea typeface="华文新魏" panose="02010800040101010101" pitchFamily="2" charset="-122"/>
              </a:rPr>
              <a:t>阅读材料：</a:t>
            </a:r>
            <a:endParaRPr kumimoji="1" lang="zh-CN" altLang="en-US" sz="2400" b="1">
              <a:latin typeface="华文新魏" panose="02010800040101010101" pitchFamily="2" charset="-122"/>
              <a:ea typeface="华文新魏" panose="02010800040101010101" pitchFamily="2" charset="-122"/>
              <a:cs typeface="Times New Roman" panose="02020603050405020304" pitchFamily="18" charset="0"/>
            </a:endParaRPr>
          </a:p>
          <a:p>
            <a:pPr algn="just" eaLnBrk="1" hangingPunct="1">
              <a:spcBef>
                <a:spcPct val="20000"/>
              </a:spcBef>
            </a:pPr>
            <a:r>
              <a:rPr kumimoji="1" lang="zh-CN" altLang="en-US" sz="2400" b="1">
                <a:latin typeface="华文新魏" panose="02010800040101010101" pitchFamily="2" charset="-122"/>
                <a:ea typeface="华文新魏" panose="02010800040101010101" pitchFamily="2" charset="-122"/>
              </a:rPr>
              <a:t>            当立法权和行政权集中在一个人或同一个机关之手，自由便不复存在了</a:t>
            </a:r>
            <a:r>
              <a:rPr kumimoji="1" lang="en-US" altLang="zh-CN" sz="2400" b="1">
                <a:latin typeface="Times New Roman" panose="02020603050405020304" pitchFamily="18" charset="0"/>
                <a:ea typeface="华文新魏" panose="02010800040101010101" pitchFamily="2" charset="-122"/>
              </a:rPr>
              <a:t>……</a:t>
            </a:r>
            <a:r>
              <a:rPr kumimoji="1" lang="zh-CN" altLang="en-US" sz="2400" b="1">
                <a:latin typeface="华文新魏" panose="02010800040101010101" pitchFamily="2" charset="-122"/>
                <a:ea typeface="华文新魏" panose="02010800040101010101" pitchFamily="2" charset="-122"/>
              </a:rPr>
              <a:t>如果司法权不同立法权和行政权分立，自由也就不存在了。如果司法权同立法权合二为一，法官就是立法者、将会对公民的生命和自由施行专断的权力。如果司法权同行政权合二为一，法官便握有压迫者的力量。如果同一个人或同一个机关行使这三种权力</a:t>
            </a:r>
            <a:r>
              <a:rPr kumimoji="1" lang="en-US" altLang="zh-CN" sz="2400" b="1">
                <a:latin typeface="Times New Roman" panose="02020603050405020304" pitchFamily="18" charset="0"/>
                <a:ea typeface="华文新魏" panose="02010800040101010101" pitchFamily="2" charset="-122"/>
              </a:rPr>
              <a:t>……</a:t>
            </a:r>
            <a:r>
              <a:rPr kumimoji="1" lang="zh-CN" altLang="en-US" sz="2400" b="1">
                <a:latin typeface="华文新魏" panose="02010800040101010101" pitchFamily="2" charset="-122"/>
                <a:ea typeface="华文新魏" panose="02010800040101010101" pitchFamily="2" charset="-122"/>
              </a:rPr>
              <a:t>则一切便都完了。</a:t>
            </a:r>
          </a:p>
          <a:p>
            <a:pPr algn="r" eaLnBrk="1" hangingPunct="1">
              <a:spcBef>
                <a:spcPct val="20000"/>
              </a:spcBef>
            </a:pPr>
            <a:r>
              <a:rPr kumimoji="1" lang="en-US" altLang="zh-CN" sz="2400" b="1">
                <a:latin typeface="Times New Roman" panose="02020603050405020304" pitchFamily="18" charset="0"/>
                <a:ea typeface="华文新魏" panose="02010800040101010101" pitchFamily="2" charset="-122"/>
              </a:rPr>
              <a:t>——</a:t>
            </a:r>
            <a:r>
              <a:rPr kumimoji="1" lang="en-US" altLang="zh-CN" sz="2400" b="1">
                <a:latin typeface="华文新魏" panose="02010800040101010101" pitchFamily="2" charset="-122"/>
                <a:ea typeface="华文新魏" panose="02010800040101010101" pitchFamily="2" charset="-122"/>
              </a:rPr>
              <a:t>[</a:t>
            </a:r>
            <a:r>
              <a:rPr kumimoji="1" lang="zh-CN" altLang="en-US" sz="2400" b="1">
                <a:latin typeface="华文新魏" panose="02010800040101010101" pitchFamily="2" charset="-122"/>
                <a:ea typeface="华文新魏" panose="02010800040101010101" pitchFamily="2" charset="-122"/>
              </a:rPr>
              <a:t>法</a:t>
            </a:r>
            <a:r>
              <a:rPr kumimoji="1" lang="en-US" altLang="zh-CN" sz="2400" b="1">
                <a:latin typeface="华文新魏" panose="02010800040101010101" pitchFamily="2" charset="-122"/>
                <a:ea typeface="华文新魏" panose="02010800040101010101" pitchFamily="2" charset="-122"/>
              </a:rPr>
              <a:t>]</a:t>
            </a:r>
            <a:r>
              <a:rPr kumimoji="1" lang="zh-CN" altLang="en-US" sz="2400" b="1">
                <a:latin typeface="华文新魏" panose="02010800040101010101" pitchFamily="2" charset="-122"/>
                <a:ea typeface="华文新魏" panose="02010800040101010101" pitchFamily="2" charset="-122"/>
              </a:rPr>
              <a:t>孟德斯鸠</a:t>
            </a:r>
            <a:r>
              <a:rPr kumimoji="1" lang="en-US" altLang="zh-CN" sz="2400" b="1">
                <a:latin typeface="华文新魏" panose="02010800040101010101" pitchFamily="2" charset="-122"/>
                <a:ea typeface="华文新魏" panose="02010800040101010101" pitchFamily="2" charset="-122"/>
              </a:rPr>
              <a:t>《</a:t>
            </a:r>
            <a:r>
              <a:rPr kumimoji="1" lang="zh-CN" altLang="en-US" sz="2400" b="1">
                <a:latin typeface="华文新魏" panose="02010800040101010101" pitchFamily="2" charset="-122"/>
                <a:ea typeface="华文新魏" panose="02010800040101010101" pitchFamily="2" charset="-122"/>
              </a:rPr>
              <a:t>论法的精神</a:t>
            </a:r>
            <a:r>
              <a:rPr kumimoji="1" lang="en-US" altLang="zh-CN" sz="2400" b="1">
                <a:latin typeface="华文新魏" panose="02010800040101010101" pitchFamily="2" charset="-122"/>
                <a:ea typeface="华文新魏" panose="02010800040101010101" pitchFamily="2" charset="-122"/>
              </a:rPr>
              <a:t>》</a:t>
            </a:r>
          </a:p>
        </p:txBody>
      </p:sp>
      <p:pic>
        <p:nvPicPr>
          <p:cNvPr id="347139" name="Picture 3">
            <a:extLst>
              <a:ext uri="{FF2B5EF4-FFF2-40B4-BE49-F238E27FC236}">
                <a16:creationId xmlns="" xmlns:p14="http://schemas.microsoft.com/office/powerpoint/2010/main" xmlns:a16="http://schemas.microsoft.com/office/drawing/2014/main" id="{54D35B3E-09DA-438A-8549-B41E4ACD572F}"/>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r="1772"/>
          <a:stretch>
            <a:fillRect/>
          </a:stretch>
        </p:blipFill>
        <p:spPr bwMode="auto">
          <a:xfrm>
            <a:off x="7467600" y="1066800"/>
            <a:ext cx="2971800" cy="37338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62948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 xmlns:p14="http://schemas.microsoft.com/office/powerpoint/2010/main" xmlns:a16="http://schemas.microsoft.com/office/drawing/2014/main" id="{AB927FEA-0EBC-46B3-B7DC-76EE99E47754}"/>
              </a:ext>
            </a:extLst>
          </p:cNvPr>
          <p:cNvSpPr>
            <a:spLocks noGrp="1" noChangeArrowheads="1"/>
          </p:cNvSpPr>
          <p:nvPr>
            <p:ph type="title" idx="4294967295"/>
          </p:nvPr>
        </p:nvSpPr>
        <p:spPr>
          <a:xfrm>
            <a:off x="838200" y="365125"/>
            <a:ext cx="10516235" cy="1326515"/>
          </a:xfrm>
        </p:spPr>
        <p:txBody>
          <a:bodyPr/>
          <a:lstStyle/>
          <a:p>
            <a:r>
              <a:rPr lang="zh-CN" altLang="en-US"/>
              <a:t>三权分立</a:t>
            </a:r>
          </a:p>
        </p:txBody>
      </p:sp>
      <p:sp>
        <p:nvSpPr>
          <p:cNvPr id="349187" name="Rectangle 3">
            <a:extLst>
              <a:ext uri="{FF2B5EF4-FFF2-40B4-BE49-F238E27FC236}">
                <a16:creationId xmlns="" xmlns:p14="http://schemas.microsoft.com/office/powerpoint/2010/main" xmlns:a16="http://schemas.microsoft.com/office/drawing/2014/main" id="{72252638-993F-497E-9B92-5E29632A049D}"/>
              </a:ext>
            </a:extLst>
          </p:cNvPr>
          <p:cNvSpPr>
            <a:spLocks noGrp="1" noChangeArrowheads="1"/>
          </p:cNvSpPr>
          <p:nvPr>
            <p:ph type="body" idx="4294967295"/>
          </p:nvPr>
        </p:nvSpPr>
        <p:spPr>
          <a:xfrm>
            <a:off x="1981200" y="1600200"/>
            <a:ext cx="8229600" cy="4526280"/>
          </a:xfrm>
        </p:spPr>
        <p:txBody>
          <a:bodyPr/>
          <a:lstStyle/>
          <a:p>
            <a:endParaRPr lang="zh-CN" altLang="en-US"/>
          </a:p>
          <a:p>
            <a:pPr eaLnBrk="1" hangingPunct="1">
              <a:spcBef>
                <a:spcPct val="50000"/>
              </a:spcBef>
              <a:buClr>
                <a:schemeClr val="folHlink"/>
              </a:buClr>
              <a:buSzPct val="60000"/>
              <a:buFont typeface="Wingdings" panose="05000000000000000000" pitchFamily="2" charset="2"/>
              <a:buNone/>
            </a:pPr>
            <a:r>
              <a:rPr kumimoji="1" lang="zh-CN" altLang="en-US" b="1"/>
              <a:t>所谓的“三权分立”，就是把国家的</a:t>
            </a:r>
            <a:r>
              <a:rPr kumimoji="1" lang="zh-CN" altLang="en-US" b="1">
                <a:solidFill>
                  <a:srgbClr val="FF0000"/>
                </a:solidFill>
              </a:rPr>
              <a:t>立法、司法和行政</a:t>
            </a:r>
            <a:r>
              <a:rPr kumimoji="1" lang="zh-CN" altLang="en-US" b="1"/>
              <a:t>权力分别由</a:t>
            </a:r>
            <a:r>
              <a:rPr kumimoji="1" lang="zh-CN" altLang="en-US" b="1">
                <a:solidFill>
                  <a:srgbClr val="FF0000"/>
                </a:solidFill>
              </a:rPr>
              <a:t>议会、法院和政府</a:t>
            </a:r>
            <a:r>
              <a:rPr kumimoji="1" lang="zh-CN" altLang="en-US" b="1"/>
              <a:t>独立行使，同时又相互制约，维持权利均衡。</a:t>
            </a:r>
            <a:endParaRPr lang="zh-CN" altLang="en-US"/>
          </a:p>
          <a:p>
            <a:r>
              <a:rPr kumimoji="1" lang="zh-CN" altLang="en-US" b="1"/>
              <a:t>它是资产阶级国家政治制度和政权结构的基本原则和组织形式。</a:t>
            </a:r>
          </a:p>
        </p:txBody>
      </p:sp>
    </p:spTree>
    <p:extLst>
      <p:ext uri="{BB962C8B-B14F-4D97-AF65-F5344CB8AC3E}">
        <p14:creationId xmlns="" xmlns:p14="http://schemas.microsoft.com/office/powerpoint/2010/main" val="34344026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 xmlns:p14="http://schemas.microsoft.com/office/powerpoint/2010/main" xmlns:a16="http://schemas.microsoft.com/office/drawing/2014/main" id="{D7F8C26A-8A67-4B59-B3AA-7549313823BC}"/>
              </a:ext>
            </a:extLst>
          </p:cNvPr>
          <p:cNvSpPr>
            <a:spLocks noGrp="1" noChangeArrowheads="1"/>
          </p:cNvSpPr>
          <p:nvPr>
            <p:ph type="title" idx="4294967295"/>
          </p:nvPr>
        </p:nvSpPr>
        <p:spPr>
          <a:xfrm>
            <a:off x="1981200" y="274955"/>
            <a:ext cx="8229600" cy="1143000"/>
          </a:xfrm>
        </p:spPr>
        <p:txBody>
          <a:bodyPr/>
          <a:lstStyle/>
          <a:p>
            <a:r>
              <a:rPr lang="zh-CN" altLang="en-US" sz="4000"/>
              <a:t>我国不能照搬西方的“三权分立”制度</a:t>
            </a:r>
          </a:p>
        </p:txBody>
      </p:sp>
      <p:sp>
        <p:nvSpPr>
          <p:cNvPr id="350211" name="Rectangle 3">
            <a:extLst>
              <a:ext uri="{FF2B5EF4-FFF2-40B4-BE49-F238E27FC236}">
                <a16:creationId xmlns="" xmlns:p14="http://schemas.microsoft.com/office/powerpoint/2010/main" xmlns:a16="http://schemas.microsoft.com/office/drawing/2014/main" id="{8F9D9037-7902-43CD-A068-D3FEED1E4E64}"/>
              </a:ext>
            </a:extLst>
          </p:cNvPr>
          <p:cNvSpPr>
            <a:spLocks noGrp="1" noChangeArrowheads="1"/>
          </p:cNvSpPr>
          <p:nvPr>
            <p:ph type="body" idx="4294967295"/>
          </p:nvPr>
        </p:nvSpPr>
        <p:spPr>
          <a:xfrm>
            <a:off x="1828800" y="1600200"/>
            <a:ext cx="8839200" cy="4526280"/>
          </a:xfrm>
        </p:spPr>
        <p:txBody>
          <a:bodyPr/>
          <a:lstStyle/>
          <a:p>
            <a:pPr algn="ctr">
              <a:buFontTx/>
              <a:buNone/>
            </a:pPr>
            <a:r>
              <a:rPr lang="zh-CN" altLang="en-US" dirty="0">
                <a:solidFill>
                  <a:srgbClr val="FF0000"/>
                </a:solidFill>
              </a:rPr>
              <a:t>“三权分立”制度不适合我国国情</a:t>
            </a:r>
            <a:endParaRPr lang="en-US" altLang="zh-CN" dirty="0">
              <a:solidFill>
                <a:srgbClr val="FF0000"/>
              </a:solidFill>
            </a:endParaRPr>
          </a:p>
          <a:p>
            <a:pPr algn="ctr">
              <a:buFontTx/>
              <a:buNone/>
            </a:pPr>
            <a:endParaRPr lang="zh-CN" altLang="en-US" dirty="0">
              <a:solidFill>
                <a:srgbClr val="FF0000"/>
              </a:solidFill>
            </a:endParaRPr>
          </a:p>
          <a:p>
            <a:pPr>
              <a:buFontTx/>
              <a:buNone/>
            </a:pPr>
            <a:r>
              <a:rPr lang="zh-CN" altLang="en-US" dirty="0"/>
              <a:t>第一，我国不存在“三权分立”制度的经济基础；</a:t>
            </a:r>
          </a:p>
          <a:p>
            <a:pPr>
              <a:buFontTx/>
              <a:buNone/>
            </a:pPr>
            <a:r>
              <a:rPr lang="zh-CN" altLang="en-US" dirty="0"/>
              <a:t>第二，我国不存在“三权分立”制度的历史前提；</a:t>
            </a:r>
          </a:p>
          <a:p>
            <a:pPr>
              <a:buFontTx/>
              <a:buNone/>
            </a:pPr>
            <a:r>
              <a:rPr lang="zh-CN" altLang="en-US" dirty="0"/>
              <a:t>第三，我国实行的建立在民主集中制原则基础上的人民代表大会制度，一方面体现了广泛的人民民主，另一方面保证了人民意志的统一和国家权力的统一，能够保证决策的效率。</a:t>
            </a:r>
          </a:p>
          <a:p>
            <a:endParaRPr lang="zh-CN" altLang="en-US" dirty="0"/>
          </a:p>
        </p:txBody>
      </p:sp>
    </p:spTree>
    <p:extLst>
      <p:ext uri="{BB962C8B-B14F-4D97-AF65-F5344CB8AC3E}">
        <p14:creationId xmlns="" xmlns:p14="http://schemas.microsoft.com/office/powerpoint/2010/main" val="10184873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616325" cy="48133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07260" y="1988820"/>
            <a:ext cx="3456305" cy="4669790"/>
          </a:xfrm>
          <a:prstGeom prst="rect">
            <a:avLst/>
          </a:prstGeom>
        </p:spPr>
        <p:txBody>
          <a:bodyPr wrap="square" lIns="98466" tIns="49233" rIns="98466" bIns="49233">
            <a:spAutoFit/>
          </a:bodyPr>
          <a:lstStyle/>
          <a:p>
            <a:pPr>
              <a:lnSpc>
                <a:spcPct val="150000"/>
              </a:lnSpc>
            </a:pPr>
            <a:r>
              <a:rPr lang="en-US" altLang="zh-CN" sz="2200" b="1" dirty="0">
                <a:solidFill>
                  <a:srgbClr val="0000FF"/>
                </a:solidFill>
                <a:latin typeface="黑体" panose="02010609060101010101" pitchFamily="49" charset="-122"/>
                <a:ea typeface="黑体" panose="02010609060101010101" pitchFamily="49" charset="-122"/>
              </a:rPr>
              <a:t>2.1</a:t>
            </a:r>
            <a:r>
              <a:rPr lang="zh-CN" altLang="en-US" sz="2200" b="1" dirty="0">
                <a:solidFill>
                  <a:srgbClr val="0000FF"/>
                </a:solidFill>
                <a:latin typeface="黑体" panose="02010609060101010101" pitchFamily="49" charset="-122"/>
                <a:ea typeface="黑体" panose="02010609060101010101" pitchFamily="49" charset="-122"/>
              </a:rPr>
              <a:t>协商民主的内容与形式</a:t>
            </a:r>
            <a:endParaRPr lang="en-US" altLang="zh-CN" sz="2200" b="1" dirty="0">
              <a:solidFill>
                <a:schemeClr val="accent6">
                  <a:lumMod val="50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人民民主的真谛就是</a:t>
            </a:r>
            <a:r>
              <a:rPr lang="zh-CN" altLang="en-US" sz="2200" b="1" dirty="0">
                <a:solidFill>
                  <a:srgbClr val="FF0000"/>
                </a:solidFill>
                <a:latin typeface="楷体" panose="02010609060101010101" pitchFamily="49" charset="-122"/>
                <a:ea typeface="楷体" panose="02010609060101010101" pitchFamily="49" charset="-122"/>
              </a:rPr>
              <a:t>有事好商量</a:t>
            </a:r>
            <a:r>
              <a:rPr lang="zh-CN" altLang="en-US" sz="2200" b="1" dirty="0">
                <a:latin typeface="楷体" panose="02010609060101010101" pitchFamily="49" charset="-122"/>
                <a:ea typeface="楷体" panose="02010609060101010101" pitchFamily="49" charset="-122"/>
              </a:rPr>
              <a:t>，通过协商找到最大公约数，形成最大共识。</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包括政党协商、人大协商、政府协商、政协协商、团体协商、基层协商、社会组织协商。</a:t>
            </a:r>
            <a:endParaRPr lang="en-US" altLang="zh-CN" sz="2200" b="1" dirty="0">
              <a:latin typeface="楷体" panose="02010609060101010101" pitchFamily="49" charset="-122"/>
              <a:ea typeface="楷体" panose="02010609060101010101" pitchFamily="49" charset="-122"/>
            </a:endParaRPr>
          </a:p>
        </p:txBody>
      </p:sp>
      <p:sp>
        <p:nvSpPr>
          <p:cNvPr id="4"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 name="TextBox 5">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发挥社会主义协商民主</a:t>
            </a:r>
          </a:p>
        </p:txBody>
      </p:sp>
      <p:sp>
        <p:nvSpPr>
          <p:cNvPr id="54274"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8" name="图片 7"/>
          <p:cNvPicPr>
            <a:picLocks noChangeAspect="1"/>
          </p:cNvPicPr>
          <p:nvPr/>
        </p:nvPicPr>
        <p:blipFill>
          <a:blip r:embed="rId2" cstate="print"/>
          <a:stretch>
            <a:fillRect/>
          </a:stretch>
        </p:blipFill>
        <p:spPr>
          <a:xfrm>
            <a:off x="5880100" y="2660650"/>
            <a:ext cx="4536440" cy="3648710"/>
          </a:xfrm>
          <a:prstGeom prst="rect">
            <a:avLst/>
          </a:prstGeom>
          <a:ln>
            <a:noFill/>
          </a:ln>
          <a:effectLst>
            <a:softEdge rad="112500"/>
          </a:effectLst>
        </p:spPr>
      </p:pic>
    </p:spTree>
    <p:extLst>
      <p:ext uri="{BB962C8B-B14F-4D97-AF65-F5344CB8AC3E}">
        <p14:creationId xmlns="" xmlns:p14="http://schemas.microsoft.com/office/powerpoint/2010/main" val="384833002"/>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06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246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3"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3">
                                            <p:txEl>
                                              <p:pRg st="2" end="2"/>
                                            </p:txEl>
                                          </p:spTgt>
                                        </p:tgtEl>
                                        <p:attrNameLst>
                                          <p:attrName>fill.type</p:attrName>
                                        </p:attrNameLst>
                                      </p:cBhvr>
                                      <p:to>
                                        <p:strVal val="solid"/>
                                      </p:to>
                                    </p:set>
                                  </p:childTnLst>
                                </p:cTn>
                              </p:par>
                            </p:childTnLst>
                          </p:cTn>
                        </p:par>
                        <p:par>
                          <p:cTn id="26" fill="hold">
                            <p:stCondLst>
                              <p:cond delay="4060"/>
                            </p:stCondLst>
                            <p:childTnLst>
                              <p:par>
                                <p:cTn id="27" presetID="4" presetClass="entr" presetSubtype="1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ox(i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383AA52F-288E-40F8-A910-7027A2D7FBAA}"/>
              </a:ext>
            </a:extLst>
          </p:cNvPr>
          <p:cNvSpPr/>
          <p:nvPr/>
        </p:nvSpPr>
        <p:spPr>
          <a:xfrm>
            <a:off x="1216660" y="1250950"/>
            <a:ext cx="10494645" cy="4832350"/>
          </a:xfrm>
          <a:prstGeom prst="rect">
            <a:avLst/>
          </a:prstGeom>
        </p:spPr>
        <p:txBody>
          <a:bodyPr wrap="square">
            <a:spAutoFit/>
          </a:bodyPr>
          <a:lstStyle/>
          <a:p>
            <a:r>
              <a:rPr lang="zh-CN" altLang="zh-CN" sz="2800" kern="0" dirty="0">
                <a:solidFill>
                  <a:srgbClr val="000000"/>
                </a:solidFill>
                <a:cs typeface="Times New Roman" panose="02020603050405020304" pitchFamily="18" charset="0"/>
              </a:rPr>
              <a:t>发挥社会主义协商民主的重要作用。</a:t>
            </a:r>
            <a:endParaRPr lang="en-US" altLang="zh-CN" sz="2800" kern="0" dirty="0">
              <a:solidFill>
                <a:srgbClr val="000000"/>
              </a:solidFill>
              <a:cs typeface="Times New Roman" panose="02020603050405020304" pitchFamily="18" charset="0"/>
            </a:endParaRPr>
          </a:p>
          <a:p>
            <a:r>
              <a:rPr lang="zh-CN" altLang="zh-CN" sz="2800" kern="0" dirty="0">
                <a:solidFill>
                  <a:srgbClr val="000000"/>
                </a:solidFill>
                <a:cs typeface="Times New Roman" panose="02020603050405020304" pitchFamily="18" charset="0"/>
              </a:rPr>
              <a:t>实行人民民主，保证人民当家作主，要求治国理政大政方针在人民内部各方面进行广泛商量。</a:t>
            </a:r>
            <a:endParaRPr lang="en-US" altLang="zh-CN" sz="2800" kern="0" dirty="0">
              <a:solidFill>
                <a:srgbClr val="000000"/>
              </a:solidFill>
              <a:cs typeface="Times New Roman" panose="02020603050405020304" pitchFamily="18" charset="0"/>
            </a:endParaRPr>
          </a:p>
          <a:p>
            <a:r>
              <a:rPr lang="zh-CN" altLang="en-US" sz="2800" kern="0" dirty="0">
                <a:solidFill>
                  <a:srgbClr val="FF0000"/>
                </a:solidFill>
                <a:cs typeface="Times New Roman" panose="02020603050405020304" pitchFamily="18" charset="0"/>
              </a:rPr>
              <a:t>内涵</a:t>
            </a:r>
            <a:r>
              <a:rPr lang="zh-CN" altLang="en-US" sz="2800" kern="0" dirty="0">
                <a:solidFill>
                  <a:srgbClr val="000000"/>
                </a:solidFill>
                <a:cs typeface="Times New Roman" panose="02020603050405020304" pitchFamily="18" charset="0"/>
              </a:rPr>
              <a:t>：</a:t>
            </a:r>
            <a:r>
              <a:rPr lang="zh-CN" altLang="zh-CN" sz="2800" kern="0" dirty="0">
                <a:solidFill>
                  <a:srgbClr val="000000"/>
                </a:solidFill>
                <a:cs typeface="Times New Roman" panose="02020603050405020304" pitchFamily="18" charset="0"/>
              </a:rPr>
              <a:t>协商民主是在中国共产党领导下，人民内部各方面围绕改革发展稳定重大问题和涉及群众利益的实际问题，在决策之前和决策实施中，</a:t>
            </a:r>
            <a:r>
              <a:rPr lang="zh-CN" altLang="zh-CN" sz="2800" kern="0" dirty="0">
                <a:solidFill>
                  <a:srgbClr val="FF0000"/>
                </a:solidFill>
                <a:cs typeface="Times New Roman" panose="02020603050405020304" pitchFamily="18" charset="0"/>
              </a:rPr>
              <a:t>开展广泛协商</a:t>
            </a:r>
            <a:r>
              <a:rPr lang="zh-CN" altLang="en-US" sz="2800" kern="0" dirty="0">
                <a:solidFill>
                  <a:srgbClr val="FF0000"/>
                </a:solidFill>
                <a:cs typeface="Times New Roman" panose="02020603050405020304" pitchFamily="18" charset="0"/>
              </a:rPr>
              <a:t>，</a:t>
            </a:r>
            <a:r>
              <a:rPr lang="zh-CN" altLang="zh-CN" sz="2800" kern="0" dirty="0">
                <a:solidFill>
                  <a:srgbClr val="FF0000"/>
                </a:solidFill>
                <a:cs typeface="Times New Roman" panose="02020603050405020304" pitchFamily="18" charset="0"/>
              </a:rPr>
              <a:t>努力形成共识</a:t>
            </a:r>
            <a:r>
              <a:rPr lang="zh-CN" altLang="zh-CN" sz="2800" kern="0" dirty="0">
                <a:solidFill>
                  <a:srgbClr val="000000"/>
                </a:solidFill>
                <a:cs typeface="Times New Roman" panose="02020603050405020304" pitchFamily="18" charset="0"/>
              </a:rPr>
              <a:t>的重要民主形式。</a:t>
            </a:r>
            <a:endParaRPr lang="en-US" altLang="zh-CN" sz="2800" kern="0" dirty="0">
              <a:solidFill>
                <a:srgbClr val="000000"/>
              </a:solidFill>
              <a:cs typeface="Times New Roman" panose="02020603050405020304" pitchFamily="18" charset="0"/>
            </a:endParaRPr>
          </a:p>
          <a:p>
            <a:r>
              <a:rPr lang="zh-CN" altLang="zh-CN" sz="2800" kern="0" dirty="0">
                <a:solidFill>
                  <a:srgbClr val="000000"/>
                </a:solidFill>
                <a:cs typeface="Times New Roman" panose="02020603050405020304" pitchFamily="18" charset="0"/>
              </a:rPr>
              <a:t>协商民主是中国社会主义民主政治的特有形式和独特优势，是实现党的领导的重要方式，丰富了民主的形式，拓展了民主的渠道，丰富了民主的内涵。</a:t>
            </a:r>
            <a:endParaRPr lang="en-US" altLang="zh-CN" sz="2800" kern="0" dirty="0">
              <a:solidFill>
                <a:srgbClr val="000000"/>
              </a:solidFill>
              <a:cs typeface="Times New Roman" panose="02020603050405020304" pitchFamily="18" charset="0"/>
            </a:endParaRPr>
          </a:p>
          <a:p>
            <a:r>
              <a:rPr lang="zh-CN" altLang="zh-CN" sz="2800" kern="0" dirty="0">
                <a:solidFill>
                  <a:srgbClr val="000000"/>
                </a:solidFill>
                <a:cs typeface="Times New Roman" panose="02020603050405020304" pitchFamily="18" charset="0"/>
              </a:rPr>
              <a:t>加强协商民主制度建设，形成完整的</a:t>
            </a:r>
            <a:r>
              <a:rPr lang="zh-CN" altLang="zh-CN" sz="2800" kern="0" dirty="0">
                <a:solidFill>
                  <a:srgbClr val="FF0000"/>
                </a:solidFill>
                <a:cs typeface="Times New Roman" panose="02020603050405020304" pitchFamily="18" charset="0"/>
              </a:rPr>
              <a:t>制度程序</a:t>
            </a:r>
            <a:r>
              <a:rPr lang="zh-CN" altLang="zh-CN" sz="2800" kern="0" dirty="0">
                <a:solidFill>
                  <a:srgbClr val="000000"/>
                </a:solidFill>
                <a:cs typeface="Times New Roman" panose="02020603050405020304" pitchFamily="18" charset="0"/>
              </a:rPr>
              <a:t>和</a:t>
            </a:r>
            <a:r>
              <a:rPr lang="zh-CN" altLang="zh-CN" sz="2800" kern="0" dirty="0">
                <a:solidFill>
                  <a:srgbClr val="FF0000"/>
                </a:solidFill>
                <a:cs typeface="Times New Roman" panose="02020603050405020304" pitchFamily="18" charset="0"/>
              </a:rPr>
              <a:t>参与实践</a:t>
            </a:r>
            <a:r>
              <a:rPr lang="zh-CN" altLang="zh-CN" sz="2800" kern="0" dirty="0">
                <a:solidFill>
                  <a:srgbClr val="000000"/>
                </a:solidFill>
                <a:cs typeface="Times New Roman" panose="02020603050405020304" pitchFamily="18" charset="0"/>
              </a:rPr>
              <a:t>，保证人民在日常政治生活中有广泛持续深入参与的权利。</a:t>
            </a:r>
            <a:endParaRPr lang="zh-CN" altLang="en-US" sz="2800" dirty="0"/>
          </a:p>
        </p:txBody>
      </p:sp>
    </p:spTree>
    <p:extLst>
      <p:ext uri="{BB962C8B-B14F-4D97-AF65-F5344CB8AC3E}">
        <p14:creationId xmlns="" xmlns:p14="http://schemas.microsoft.com/office/powerpoint/2010/main" val="1434620490"/>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968DB979-BFA4-4A66-967D-AD85664320B7}"/>
              </a:ext>
            </a:extLst>
          </p:cNvPr>
          <p:cNvGrpSpPr>
            <a:grpSpLocks/>
          </p:cNvGrpSpPr>
          <p:nvPr/>
        </p:nvGrpSpPr>
        <p:grpSpPr bwMode="auto">
          <a:xfrm>
            <a:off x="1238250" y="756285"/>
            <a:ext cx="9756775" cy="6285230"/>
            <a:chOff x="1238250" y="756285"/>
            <a:chExt cx="9756775" cy="6285230"/>
          </a:xfrm>
        </p:grpSpPr>
        <p:sp>
          <p:nvSpPr>
            <p:cNvPr id="48142" name="Rectangle 3">
              <a:extLst>
                <a:ext uri="{FF2B5EF4-FFF2-40B4-BE49-F238E27FC236}">
                  <a16:creationId xmlns="" xmlns:p14="http://schemas.microsoft.com/office/powerpoint/2010/main" xmlns:a16="http://schemas.microsoft.com/office/drawing/2014/main" id="{68D3B542-95CB-40B3-AF07-C960A0A7A944}"/>
                </a:ext>
              </a:extLst>
            </p:cNvPr>
            <p:cNvSpPr>
              <a:spLocks noChangeArrowheads="1"/>
            </p:cNvSpPr>
            <p:nvPr/>
          </p:nvSpPr>
          <p:spPr bwMode="auto">
            <a:xfrm>
              <a:off x="1676400" y="1227455"/>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143" name="Text Box 4">
              <a:extLst>
                <a:ext uri="{FF2B5EF4-FFF2-40B4-BE49-F238E27FC236}">
                  <a16:creationId xmlns="" xmlns:p14="http://schemas.microsoft.com/office/powerpoint/2010/main" xmlns:a16="http://schemas.microsoft.com/office/drawing/2014/main" id="{F7A972B0-162E-4470-ACB3-54587F760959}"/>
                </a:ext>
              </a:extLst>
            </p:cNvPr>
            <p:cNvSpPr txBox="1">
              <a:spLocks noChangeArrowheads="1"/>
            </p:cNvSpPr>
            <p:nvPr/>
          </p:nvSpPr>
          <p:spPr bwMode="auto">
            <a:xfrm>
              <a:off x="10201275" y="75628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8144" name="Text Box 5">
              <a:extLst>
                <a:ext uri="{FF2B5EF4-FFF2-40B4-BE49-F238E27FC236}">
                  <a16:creationId xmlns="" xmlns:p14="http://schemas.microsoft.com/office/powerpoint/2010/main" xmlns:a16="http://schemas.microsoft.com/office/drawing/2014/main" id="{8193D0E2-40DF-44DD-89F5-3FFBAD254D8C}"/>
                </a:ext>
              </a:extLst>
            </p:cNvPr>
            <p:cNvSpPr txBox="1">
              <a:spLocks noChangeArrowheads="1"/>
            </p:cNvSpPr>
            <p:nvPr/>
          </p:nvSpPr>
          <p:spPr bwMode="auto">
            <a:xfrm>
              <a:off x="1238250" y="77025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8145" name="Text Box 6">
              <a:extLst>
                <a:ext uri="{FF2B5EF4-FFF2-40B4-BE49-F238E27FC236}">
                  <a16:creationId xmlns="" xmlns:p14="http://schemas.microsoft.com/office/powerpoint/2010/main" xmlns:a16="http://schemas.microsoft.com/office/drawing/2014/main" id="{6410293D-ECBC-46F4-850F-DD63BA969EA1}"/>
                </a:ext>
              </a:extLst>
            </p:cNvPr>
            <p:cNvSpPr txBox="1">
              <a:spLocks noChangeArrowheads="1"/>
            </p:cNvSpPr>
            <p:nvPr/>
          </p:nvSpPr>
          <p:spPr bwMode="auto">
            <a:xfrm flipH="1" flipV="1">
              <a:off x="1252855" y="627126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8146" name="Text Box 7">
              <a:extLst>
                <a:ext uri="{FF2B5EF4-FFF2-40B4-BE49-F238E27FC236}">
                  <a16:creationId xmlns="" xmlns:p14="http://schemas.microsoft.com/office/powerpoint/2010/main" xmlns:a16="http://schemas.microsoft.com/office/drawing/2014/main" id="{2CA78BD6-5975-4C1C-95C3-F0007AC5ED7C}"/>
                </a:ext>
              </a:extLst>
            </p:cNvPr>
            <p:cNvSpPr txBox="1">
              <a:spLocks noChangeArrowheads="1"/>
            </p:cNvSpPr>
            <p:nvPr/>
          </p:nvSpPr>
          <p:spPr bwMode="auto">
            <a:xfrm rot="5400000">
              <a:off x="10347325" y="622998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48131" name="Group 17">
            <a:extLst>
              <a:ext uri="{FF2B5EF4-FFF2-40B4-BE49-F238E27FC236}">
                <a16:creationId xmlns="" xmlns:p14="http://schemas.microsoft.com/office/powerpoint/2010/main" xmlns:a16="http://schemas.microsoft.com/office/drawing/2014/main" id="{08EC5CDD-895C-47E9-852C-56E9E1E3DB96}"/>
              </a:ext>
            </a:extLst>
          </p:cNvPr>
          <p:cNvGrpSpPr>
            <a:grpSpLocks/>
          </p:cNvGrpSpPr>
          <p:nvPr/>
        </p:nvGrpSpPr>
        <p:grpSpPr bwMode="auto">
          <a:xfrm>
            <a:off x="1524000" y="0"/>
            <a:ext cx="8763000" cy="1143000"/>
            <a:chOff x="1524000" y="0"/>
            <a:chExt cx="8763000" cy="1143000"/>
          </a:xfrm>
        </p:grpSpPr>
        <p:sp>
          <p:nvSpPr>
            <p:cNvPr id="58378" name="AutoShape 10">
              <a:extLst>
                <a:ext uri="{FF2B5EF4-FFF2-40B4-BE49-F238E27FC236}">
                  <a16:creationId xmlns="" xmlns:p14="http://schemas.microsoft.com/office/powerpoint/2010/main" xmlns:a16="http://schemas.microsoft.com/office/drawing/2014/main" id="{D58A9437-0357-447A-B95C-594EB255E84B}"/>
                </a:ext>
              </a:extLst>
            </p:cNvPr>
            <p:cNvSpPr>
              <a:spLocks noChangeArrowheads="1"/>
            </p:cNvSpPr>
            <p:nvPr/>
          </p:nvSpPr>
          <p:spPr bwMode="auto">
            <a:xfrm>
              <a:off x="2286000" y="4362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48140" name="Picture 11">
              <a:extLst>
                <a:ext uri="{FF2B5EF4-FFF2-40B4-BE49-F238E27FC236}">
                  <a16:creationId xmlns="" xmlns:p14="http://schemas.microsoft.com/office/powerpoint/2010/main" xmlns:a16="http://schemas.microsoft.com/office/drawing/2014/main" id="{456EF6AF-C531-4CC5-A3F4-2EC16C59A370}"/>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48141" name="Text Box 12">
              <a:extLst>
                <a:ext uri="{FF2B5EF4-FFF2-40B4-BE49-F238E27FC236}">
                  <a16:creationId xmlns="" xmlns:p14="http://schemas.microsoft.com/office/powerpoint/2010/main" xmlns:a16="http://schemas.microsoft.com/office/drawing/2014/main" id="{B4DB1EF0-1B20-4A0E-8422-CC8A444BF216}"/>
                </a:ext>
              </a:extLst>
            </p:cNvPr>
            <p:cNvSpPr txBox="1">
              <a:spLocks noChangeArrowheads="1"/>
            </p:cNvSpPr>
            <p:nvPr/>
          </p:nvSpPr>
          <p:spPr bwMode="auto">
            <a:xfrm>
              <a:off x="2590800" y="5473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中国共产党领导的多党合作和政治协商制度</a:t>
              </a:r>
            </a:p>
          </p:txBody>
        </p:sp>
      </p:grpSp>
      <p:sp>
        <p:nvSpPr>
          <p:cNvPr id="58381" name="Rectangle 13">
            <a:extLst>
              <a:ext uri="{FF2B5EF4-FFF2-40B4-BE49-F238E27FC236}">
                <a16:creationId xmlns="" xmlns:p14="http://schemas.microsoft.com/office/powerpoint/2010/main" xmlns:a16="http://schemas.microsoft.com/office/drawing/2014/main" id="{D3FD318E-3574-4016-A58F-F5CC01A9EE98}"/>
              </a:ext>
            </a:extLst>
          </p:cNvPr>
          <p:cNvSpPr>
            <a:spLocks noChangeArrowheads="1"/>
          </p:cNvSpPr>
          <p:nvPr/>
        </p:nvSpPr>
        <p:spPr bwMode="auto">
          <a:xfrm>
            <a:off x="2400300" y="1351280"/>
            <a:ext cx="7691755" cy="2554605"/>
          </a:xfrm>
          <a:prstGeom prst="rect">
            <a:avLst/>
          </a:prstGeom>
          <a:solidFill>
            <a:schemeClr val="bg1">
              <a:alpha val="70195"/>
            </a:scheme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3200" b="1" dirty="0">
                <a:latin typeface="黑体" panose="02010609060101010101" pitchFamily="49" charset="-122"/>
                <a:ea typeface="黑体" panose="02010609060101010101" pitchFamily="49" charset="-122"/>
              </a:rPr>
              <a:t>    </a:t>
            </a:r>
            <a:r>
              <a:rPr kumimoji="1" lang="zh-CN" altLang="en-US" sz="3200" b="1" dirty="0">
                <a:latin typeface="黑体" panose="02010609060101010101" pitchFamily="49" charset="-122"/>
                <a:ea typeface="黑体" panose="02010609060101010101" pitchFamily="49" charset="-122"/>
              </a:rPr>
              <a:t>这是我国的一项基本政治制度，是马克思主义政党理论和统一战线学说与我国具体实际相结合的产物，人民政协是具有中国特色的制度安排，是社会主义协商民主的重要渠道和专门协商机构。</a:t>
            </a:r>
          </a:p>
        </p:txBody>
      </p:sp>
      <p:pic>
        <p:nvPicPr>
          <p:cNvPr id="34821" name="Picture 18">
            <a:extLst>
              <a:ext uri="{FF2B5EF4-FFF2-40B4-BE49-F238E27FC236}">
                <a16:creationId xmlns="" xmlns:p14="http://schemas.microsoft.com/office/powerpoint/2010/main" xmlns:a16="http://schemas.microsoft.com/office/drawing/2014/main" id="{378A8012-7F50-47C0-9ECF-037AE8506FF4}"/>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819400" y="4008755"/>
            <a:ext cx="7129780" cy="28492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34822" name="Text Box 19">
            <a:extLst>
              <a:ext uri="{FF2B5EF4-FFF2-40B4-BE49-F238E27FC236}">
                <a16:creationId xmlns="" xmlns:p14="http://schemas.microsoft.com/office/powerpoint/2010/main" xmlns:a16="http://schemas.microsoft.com/office/drawing/2014/main" id="{5352E3DC-E476-4021-BDF4-ED8B56F219DD}"/>
              </a:ext>
            </a:extLst>
          </p:cNvPr>
          <p:cNvSpPr txBox="1">
            <a:spLocks noChangeArrowheads="1"/>
          </p:cNvSpPr>
          <p:nvPr/>
        </p:nvSpPr>
        <p:spPr bwMode="auto">
          <a:xfrm>
            <a:off x="2716530" y="4377055"/>
            <a:ext cx="1752600" cy="15697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zh-CN" altLang="en-US" sz="2400" b="1" dirty="0">
                <a:solidFill>
                  <a:srgbClr val="996600"/>
                </a:solidFill>
                <a:latin typeface="楷体_GB2312" pitchFamily="49" charset="-122"/>
                <a:ea typeface="楷体_GB2312" pitchFamily="49" charset="-122"/>
              </a:rPr>
              <a:t>中国共产党和各民主党派合作的方针</a:t>
            </a:r>
            <a:endParaRPr kumimoji="1" lang="en-US" altLang="zh-CN" sz="2400" dirty="0">
              <a:latin typeface="Times New Roman" panose="02020603050405020304" pitchFamily="18" charset="0"/>
            </a:endParaRPr>
          </a:p>
        </p:txBody>
      </p:sp>
      <p:sp>
        <p:nvSpPr>
          <p:cNvPr id="34823" name="Rectangle 20">
            <a:extLst>
              <a:ext uri="{FF2B5EF4-FFF2-40B4-BE49-F238E27FC236}">
                <a16:creationId xmlns="" xmlns:p14="http://schemas.microsoft.com/office/powerpoint/2010/main" xmlns:a16="http://schemas.microsoft.com/office/drawing/2014/main" id="{08E10248-9346-4CD8-B89D-DFAFB6EB67FA}"/>
              </a:ext>
            </a:extLst>
          </p:cNvPr>
          <p:cNvSpPr>
            <a:spLocks noChangeArrowheads="1"/>
          </p:cNvSpPr>
          <p:nvPr/>
        </p:nvSpPr>
        <p:spPr bwMode="auto">
          <a:xfrm>
            <a:off x="5051425" y="4519930"/>
            <a:ext cx="18161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3300"/>
                </a:solidFill>
                <a:latin typeface="楷体_GB2312" pitchFamily="49" charset="-122"/>
                <a:ea typeface="楷体_GB2312" pitchFamily="49" charset="-122"/>
              </a:rPr>
              <a:t>长期共存</a:t>
            </a:r>
          </a:p>
        </p:txBody>
      </p:sp>
      <p:sp>
        <p:nvSpPr>
          <p:cNvPr id="34824" name="Rectangle 21">
            <a:extLst>
              <a:ext uri="{FF2B5EF4-FFF2-40B4-BE49-F238E27FC236}">
                <a16:creationId xmlns="" xmlns:p14="http://schemas.microsoft.com/office/powerpoint/2010/main" xmlns:a16="http://schemas.microsoft.com/office/drawing/2014/main" id="{6378E261-D6DC-497F-A35F-231DF8FD8D34}"/>
              </a:ext>
            </a:extLst>
          </p:cNvPr>
          <p:cNvSpPr>
            <a:spLocks noChangeArrowheads="1"/>
          </p:cNvSpPr>
          <p:nvPr/>
        </p:nvSpPr>
        <p:spPr bwMode="auto">
          <a:xfrm>
            <a:off x="7099300" y="4504055"/>
            <a:ext cx="18161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3300"/>
                </a:solidFill>
                <a:latin typeface="楷体_GB2312" pitchFamily="49" charset="-122"/>
                <a:ea typeface="楷体_GB2312" pitchFamily="49" charset="-122"/>
              </a:rPr>
              <a:t>互相监督</a:t>
            </a:r>
          </a:p>
        </p:txBody>
      </p:sp>
      <p:sp>
        <p:nvSpPr>
          <p:cNvPr id="34825" name="Rectangle 22">
            <a:extLst>
              <a:ext uri="{FF2B5EF4-FFF2-40B4-BE49-F238E27FC236}">
                <a16:creationId xmlns="" xmlns:p14="http://schemas.microsoft.com/office/powerpoint/2010/main" xmlns:a16="http://schemas.microsoft.com/office/drawing/2014/main" id="{736B4958-7CF4-4221-9012-6B59C2A3DF10}"/>
              </a:ext>
            </a:extLst>
          </p:cNvPr>
          <p:cNvSpPr>
            <a:spLocks noChangeArrowheads="1"/>
          </p:cNvSpPr>
          <p:nvPr/>
        </p:nvSpPr>
        <p:spPr bwMode="auto">
          <a:xfrm>
            <a:off x="5041900" y="5342255"/>
            <a:ext cx="18161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3300"/>
                </a:solidFill>
                <a:latin typeface="楷体_GB2312" pitchFamily="49" charset="-122"/>
                <a:ea typeface="楷体_GB2312" pitchFamily="49" charset="-122"/>
              </a:rPr>
              <a:t>肝胆相照</a:t>
            </a:r>
          </a:p>
        </p:txBody>
      </p:sp>
      <p:sp>
        <p:nvSpPr>
          <p:cNvPr id="34826" name="Rectangle 23">
            <a:extLst>
              <a:ext uri="{FF2B5EF4-FFF2-40B4-BE49-F238E27FC236}">
                <a16:creationId xmlns="" xmlns:p14="http://schemas.microsoft.com/office/powerpoint/2010/main" xmlns:a16="http://schemas.microsoft.com/office/drawing/2014/main" id="{D14D41CA-3590-450F-8E8C-181AAE1CDD03}"/>
              </a:ext>
            </a:extLst>
          </p:cNvPr>
          <p:cNvSpPr>
            <a:spLocks noChangeArrowheads="1"/>
          </p:cNvSpPr>
          <p:nvPr/>
        </p:nvSpPr>
        <p:spPr bwMode="auto">
          <a:xfrm>
            <a:off x="7099300" y="5342255"/>
            <a:ext cx="18161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3200" b="1">
                <a:solidFill>
                  <a:srgbClr val="FF3300"/>
                </a:solidFill>
                <a:latin typeface="楷体_GB2312" pitchFamily="49" charset="-122"/>
                <a:ea typeface="楷体_GB2312" pitchFamily="49" charset="-122"/>
              </a:rPr>
              <a:t>荣辱与共</a:t>
            </a:r>
          </a:p>
        </p:txBody>
      </p:sp>
    </p:spTree>
    <p:extLst>
      <p:ext uri="{BB962C8B-B14F-4D97-AF65-F5344CB8AC3E}">
        <p14:creationId xmlns="" xmlns:p14="http://schemas.microsoft.com/office/powerpoint/2010/main" val="408006967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8381"/>
                                        </p:tgtEl>
                                        <p:attrNameLst>
                                          <p:attrName>style.visibility</p:attrName>
                                        </p:attrNameLst>
                                      </p:cBhvr>
                                      <p:to>
                                        <p:strVal val="visible"/>
                                      </p:to>
                                    </p:set>
                                    <p:anim calcmode="discrete" valueType="clr">
                                      <p:cBhvr override="childStyle">
                                        <p:cTn id="14" dur="80"/>
                                        <p:tgtEl>
                                          <p:spTgt spid="5838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8381"/>
                                        </p:tgtEl>
                                        <p:attrNameLst>
                                          <p:attrName>fillcolor</p:attrName>
                                        </p:attrNameLst>
                                      </p:cBhvr>
                                      <p:tavLst>
                                        <p:tav tm="0">
                                          <p:val>
                                            <p:clrVal>
                                              <a:schemeClr val="accent2"/>
                                            </p:clrVal>
                                          </p:val>
                                        </p:tav>
                                        <p:tav tm="50000">
                                          <p:val>
                                            <p:clrVal>
                                              <a:schemeClr val="hlink"/>
                                            </p:clrVal>
                                          </p:val>
                                        </p:tav>
                                      </p:tavLst>
                                    </p:anim>
                                    <p:set>
                                      <p:cBhvr>
                                        <p:cTn id="16" dur="80"/>
                                        <p:tgtEl>
                                          <p:spTgt spid="58381"/>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9" presetClass="entr" presetSubtype="0" accel="100000" fill="hold" grpId="0" nodeType="clickEffect">
                                  <p:stCondLst>
                                    <p:cond delay="0"/>
                                  </p:stCondLst>
                                  <p:childTnLst>
                                    <p:set>
                                      <p:cBhvr>
                                        <p:cTn id="20" dur="1" fill="hold">
                                          <p:stCondLst>
                                            <p:cond delay="0"/>
                                          </p:stCondLst>
                                        </p:cTn>
                                        <p:tgtEl>
                                          <p:spTgt spid="34822"/>
                                        </p:tgtEl>
                                        <p:attrNameLst>
                                          <p:attrName>style.visibility</p:attrName>
                                        </p:attrNameLst>
                                      </p:cBhvr>
                                      <p:to>
                                        <p:strVal val="visible"/>
                                      </p:to>
                                    </p:set>
                                    <p:anim calcmode="lin" valueType="num">
                                      <p:cBhvr>
                                        <p:cTn id="21" dur="500" fill="hold"/>
                                        <p:tgtEl>
                                          <p:spTgt spid="34822"/>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34822"/>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34822"/>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34822"/>
                                        </p:tgtEl>
                                        <p:attrNameLst>
                                          <p:attrName>ppt_y</p:attrName>
                                        </p:attrNameLst>
                                      </p:cBhvr>
                                      <p:tavLst>
                                        <p:tav tm="0">
                                          <p:val>
                                            <p:strVal val="#ppt_y"/>
                                          </p:val>
                                        </p:tav>
                                        <p:tav tm="100000">
                                          <p:val>
                                            <p:strVal val="#ppt_y"/>
                                          </p:val>
                                        </p:tav>
                                      </p:tavLst>
                                    </p:anim>
                                  </p:childTnLst>
                                </p:cTn>
                              </p:par>
                              <p:par>
                                <p:cTn id="25" presetID="39" presetClass="entr" presetSubtype="0" accel="100000" fill="hold" grpId="0" nodeType="withEffect">
                                  <p:stCondLst>
                                    <p:cond delay="0"/>
                                  </p:stCondLst>
                                  <p:childTnLst>
                                    <p:set>
                                      <p:cBhvr>
                                        <p:cTn id="26" dur="1" fill="hold">
                                          <p:stCondLst>
                                            <p:cond delay="0"/>
                                          </p:stCondLst>
                                        </p:cTn>
                                        <p:tgtEl>
                                          <p:spTgt spid="34823"/>
                                        </p:tgtEl>
                                        <p:attrNameLst>
                                          <p:attrName>style.visibility</p:attrName>
                                        </p:attrNameLst>
                                      </p:cBhvr>
                                      <p:to>
                                        <p:strVal val="visible"/>
                                      </p:to>
                                    </p:set>
                                    <p:anim calcmode="lin" valueType="num">
                                      <p:cBhvr>
                                        <p:cTn id="27" dur="500" fill="hold"/>
                                        <p:tgtEl>
                                          <p:spTgt spid="34823"/>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34823"/>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34823"/>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34823"/>
                                        </p:tgtEl>
                                        <p:attrNameLst>
                                          <p:attrName>ppt_y</p:attrName>
                                        </p:attrNameLst>
                                      </p:cBhvr>
                                      <p:tavLst>
                                        <p:tav tm="0">
                                          <p:val>
                                            <p:strVal val="#ppt_y"/>
                                          </p:val>
                                        </p:tav>
                                        <p:tav tm="100000">
                                          <p:val>
                                            <p:strVal val="#ppt_y"/>
                                          </p:val>
                                        </p:tav>
                                      </p:tavLst>
                                    </p:anim>
                                  </p:childTnLst>
                                </p:cTn>
                              </p:par>
                              <p:par>
                                <p:cTn id="31" presetID="39" presetClass="entr" presetSubtype="0" accel="100000" fill="hold" grpId="0" nodeType="withEffect">
                                  <p:stCondLst>
                                    <p:cond delay="0"/>
                                  </p:stCondLst>
                                  <p:childTnLst>
                                    <p:set>
                                      <p:cBhvr>
                                        <p:cTn id="32" dur="1" fill="hold">
                                          <p:stCondLst>
                                            <p:cond delay="0"/>
                                          </p:stCondLst>
                                        </p:cTn>
                                        <p:tgtEl>
                                          <p:spTgt spid="34824"/>
                                        </p:tgtEl>
                                        <p:attrNameLst>
                                          <p:attrName>style.visibility</p:attrName>
                                        </p:attrNameLst>
                                      </p:cBhvr>
                                      <p:to>
                                        <p:strVal val="visible"/>
                                      </p:to>
                                    </p:set>
                                    <p:anim calcmode="lin" valueType="num">
                                      <p:cBhvr>
                                        <p:cTn id="33" dur="500" fill="hold"/>
                                        <p:tgtEl>
                                          <p:spTgt spid="34824"/>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34824"/>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34824"/>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34824"/>
                                        </p:tgtEl>
                                        <p:attrNameLst>
                                          <p:attrName>ppt_y</p:attrName>
                                        </p:attrNameLst>
                                      </p:cBhvr>
                                      <p:tavLst>
                                        <p:tav tm="0">
                                          <p:val>
                                            <p:strVal val="#ppt_y"/>
                                          </p:val>
                                        </p:tav>
                                        <p:tav tm="100000">
                                          <p:val>
                                            <p:strVal val="#ppt_y"/>
                                          </p:val>
                                        </p:tav>
                                      </p:tavLst>
                                    </p:anim>
                                  </p:childTnLst>
                                </p:cTn>
                              </p:par>
                              <p:par>
                                <p:cTn id="37" presetID="39" presetClass="entr" presetSubtype="0" accel="100000" fill="hold" grpId="0" nodeType="withEffect">
                                  <p:stCondLst>
                                    <p:cond delay="0"/>
                                  </p:stCondLst>
                                  <p:childTnLst>
                                    <p:set>
                                      <p:cBhvr>
                                        <p:cTn id="38" dur="1" fill="hold">
                                          <p:stCondLst>
                                            <p:cond delay="0"/>
                                          </p:stCondLst>
                                        </p:cTn>
                                        <p:tgtEl>
                                          <p:spTgt spid="34825"/>
                                        </p:tgtEl>
                                        <p:attrNameLst>
                                          <p:attrName>style.visibility</p:attrName>
                                        </p:attrNameLst>
                                      </p:cBhvr>
                                      <p:to>
                                        <p:strVal val="visible"/>
                                      </p:to>
                                    </p:set>
                                    <p:anim calcmode="lin" valueType="num">
                                      <p:cBhvr>
                                        <p:cTn id="39" dur="500" fill="hold"/>
                                        <p:tgtEl>
                                          <p:spTgt spid="34825"/>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34825"/>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34825"/>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34825"/>
                                        </p:tgtEl>
                                        <p:attrNameLst>
                                          <p:attrName>ppt_y</p:attrName>
                                        </p:attrNameLst>
                                      </p:cBhvr>
                                      <p:tavLst>
                                        <p:tav tm="0">
                                          <p:val>
                                            <p:strVal val="#ppt_y"/>
                                          </p:val>
                                        </p:tav>
                                        <p:tav tm="100000">
                                          <p:val>
                                            <p:strVal val="#ppt_y"/>
                                          </p:val>
                                        </p:tav>
                                      </p:tavLst>
                                    </p:anim>
                                  </p:childTnLst>
                                </p:cTn>
                              </p:par>
                              <p:par>
                                <p:cTn id="43" presetID="39" presetClass="entr" presetSubtype="0" accel="100000" fill="hold" grpId="0" nodeType="withEffect">
                                  <p:stCondLst>
                                    <p:cond delay="0"/>
                                  </p:stCondLst>
                                  <p:childTnLst>
                                    <p:set>
                                      <p:cBhvr>
                                        <p:cTn id="44" dur="1" fill="hold">
                                          <p:stCondLst>
                                            <p:cond delay="0"/>
                                          </p:stCondLst>
                                        </p:cTn>
                                        <p:tgtEl>
                                          <p:spTgt spid="34826"/>
                                        </p:tgtEl>
                                        <p:attrNameLst>
                                          <p:attrName>style.visibility</p:attrName>
                                        </p:attrNameLst>
                                      </p:cBhvr>
                                      <p:to>
                                        <p:strVal val="visible"/>
                                      </p:to>
                                    </p:set>
                                    <p:anim calcmode="lin" valueType="num">
                                      <p:cBhvr>
                                        <p:cTn id="45" dur="500" fill="hold"/>
                                        <p:tgtEl>
                                          <p:spTgt spid="34826"/>
                                        </p:tgtEl>
                                        <p:attrNameLst>
                                          <p:attrName>ppt_h</p:attrName>
                                        </p:attrNameLst>
                                      </p:cBhvr>
                                      <p:tavLst>
                                        <p:tav tm="0">
                                          <p:val>
                                            <p:strVal val="#ppt_h/20"/>
                                          </p:val>
                                        </p:tav>
                                        <p:tav tm="50000">
                                          <p:val>
                                            <p:strVal val="#ppt_h/20"/>
                                          </p:val>
                                        </p:tav>
                                        <p:tav tm="100000">
                                          <p:val>
                                            <p:strVal val="#ppt_h"/>
                                          </p:val>
                                        </p:tav>
                                      </p:tavLst>
                                    </p:anim>
                                    <p:anim calcmode="lin" valueType="num">
                                      <p:cBhvr>
                                        <p:cTn id="46" dur="500" fill="hold"/>
                                        <p:tgtEl>
                                          <p:spTgt spid="34826"/>
                                        </p:tgtEl>
                                        <p:attrNameLst>
                                          <p:attrName>ppt_w</p:attrName>
                                        </p:attrNameLst>
                                      </p:cBhvr>
                                      <p:tavLst>
                                        <p:tav tm="0">
                                          <p:val>
                                            <p:strVal val="#ppt_w+.3"/>
                                          </p:val>
                                        </p:tav>
                                        <p:tav tm="50000">
                                          <p:val>
                                            <p:strVal val="#ppt_w+.3"/>
                                          </p:val>
                                        </p:tav>
                                        <p:tav tm="100000">
                                          <p:val>
                                            <p:strVal val="#ppt_w"/>
                                          </p:val>
                                        </p:tav>
                                      </p:tavLst>
                                    </p:anim>
                                    <p:anim calcmode="lin" valueType="num">
                                      <p:cBhvr>
                                        <p:cTn id="47" dur="500" fill="hold"/>
                                        <p:tgtEl>
                                          <p:spTgt spid="34826"/>
                                        </p:tgtEl>
                                        <p:attrNameLst>
                                          <p:attrName>ppt_x</p:attrName>
                                        </p:attrNameLst>
                                      </p:cBhvr>
                                      <p:tavLst>
                                        <p:tav tm="0">
                                          <p:val>
                                            <p:strVal val="#ppt_x-.3"/>
                                          </p:val>
                                        </p:tav>
                                        <p:tav tm="50000">
                                          <p:val>
                                            <p:strVal val="#ppt_x"/>
                                          </p:val>
                                        </p:tav>
                                        <p:tav tm="100000">
                                          <p:val>
                                            <p:strVal val="#ppt_x"/>
                                          </p:val>
                                        </p:tav>
                                      </p:tavLst>
                                    </p:anim>
                                    <p:anim calcmode="lin" valueType="num">
                                      <p:cBhvr>
                                        <p:cTn id="48" dur="500" fill="hold"/>
                                        <p:tgtEl>
                                          <p:spTgt spid="34826"/>
                                        </p:tgtEl>
                                        <p:attrNameLst>
                                          <p:attrName>ppt_y</p:attrName>
                                        </p:attrNameLst>
                                      </p:cBhvr>
                                      <p:tavLst>
                                        <p:tav tm="0">
                                          <p:val>
                                            <p:strVal val="#ppt_y"/>
                                          </p:val>
                                        </p:tav>
                                        <p:tav tm="100000">
                                          <p:val>
                                            <p:strVal val="#ppt_y"/>
                                          </p:val>
                                        </p:tav>
                                      </p:tavLst>
                                    </p:anim>
                                  </p:childTnLst>
                                </p:cTn>
                              </p:par>
                              <p:par>
                                <p:cTn id="49" presetID="39" presetClass="entr" presetSubtype="0" accel="100000" fill="hold" nodeType="withEffect">
                                  <p:stCondLst>
                                    <p:cond delay="0"/>
                                  </p:stCondLst>
                                  <p:childTnLst>
                                    <p:set>
                                      <p:cBhvr>
                                        <p:cTn id="50" dur="1" fill="hold">
                                          <p:stCondLst>
                                            <p:cond delay="0"/>
                                          </p:stCondLst>
                                        </p:cTn>
                                        <p:tgtEl>
                                          <p:spTgt spid="34821"/>
                                        </p:tgtEl>
                                        <p:attrNameLst>
                                          <p:attrName>style.visibility</p:attrName>
                                        </p:attrNameLst>
                                      </p:cBhvr>
                                      <p:to>
                                        <p:strVal val="visible"/>
                                      </p:to>
                                    </p:set>
                                    <p:anim calcmode="lin" valueType="num">
                                      <p:cBhvr>
                                        <p:cTn id="51" dur="500" fill="hold"/>
                                        <p:tgtEl>
                                          <p:spTgt spid="34821"/>
                                        </p:tgtEl>
                                        <p:attrNameLst>
                                          <p:attrName>ppt_h</p:attrName>
                                        </p:attrNameLst>
                                      </p:cBhvr>
                                      <p:tavLst>
                                        <p:tav tm="0">
                                          <p:val>
                                            <p:strVal val="#ppt_h/20"/>
                                          </p:val>
                                        </p:tav>
                                        <p:tav tm="50000">
                                          <p:val>
                                            <p:strVal val="#ppt_h/20"/>
                                          </p:val>
                                        </p:tav>
                                        <p:tav tm="100000">
                                          <p:val>
                                            <p:strVal val="#ppt_h"/>
                                          </p:val>
                                        </p:tav>
                                      </p:tavLst>
                                    </p:anim>
                                    <p:anim calcmode="lin" valueType="num">
                                      <p:cBhvr>
                                        <p:cTn id="52" dur="500" fill="hold"/>
                                        <p:tgtEl>
                                          <p:spTgt spid="34821"/>
                                        </p:tgtEl>
                                        <p:attrNameLst>
                                          <p:attrName>ppt_w</p:attrName>
                                        </p:attrNameLst>
                                      </p:cBhvr>
                                      <p:tavLst>
                                        <p:tav tm="0">
                                          <p:val>
                                            <p:strVal val="#ppt_w+.3"/>
                                          </p:val>
                                        </p:tav>
                                        <p:tav tm="50000">
                                          <p:val>
                                            <p:strVal val="#ppt_w+.3"/>
                                          </p:val>
                                        </p:tav>
                                        <p:tav tm="100000">
                                          <p:val>
                                            <p:strVal val="#ppt_w"/>
                                          </p:val>
                                        </p:tav>
                                      </p:tavLst>
                                    </p:anim>
                                    <p:anim calcmode="lin" valueType="num">
                                      <p:cBhvr>
                                        <p:cTn id="53" dur="500" fill="hold"/>
                                        <p:tgtEl>
                                          <p:spTgt spid="34821"/>
                                        </p:tgtEl>
                                        <p:attrNameLst>
                                          <p:attrName>ppt_x</p:attrName>
                                        </p:attrNameLst>
                                      </p:cBhvr>
                                      <p:tavLst>
                                        <p:tav tm="0">
                                          <p:val>
                                            <p:strVal val="#ppt_x-.3"/>
                                          </p:val>
                                        </p:tav>
                                        <p:tav tm="50000">
                                          <p:val>
                                            <p:strVal val="#ppt_x"/>
                                          </p:val>
                                        </p:tav>
                                        <p:tav tm="100000">
                                          <p:val>
                                            <p:strVal val="#ppt_x"/>
                                          </p:val>
                                        </p:tav>
                                      </p:tavLst>
                                    </p:anim>
                                    <p:anim calcmode="lin" valueType="num">
                                      <p:cBhvr>
                                        <p:cTn id="54" dur="500" fill="hold"/>
                                        <p:tgtEl>
                                          <p:spTgt spid="348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1" grpId="0" animBg="1"/>
      <p:bldP spid="34822" grpId="0"/>
      <p:bldP spid="34823" grpId="0"/>
      <p:bldP spid="34824" grpId="0"/>
      <p:bldP spid="34825" grpId="0"/>
      <p:bldP spid="348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grpSp>
        <p:nvGrpSpPr>
          <p:cNvPr id="4" name="组合 1"/>
          <p:cNvGrpSpPr/>
          <p:nvPr/>
        </p:nvGrpSpPr>
        <p:grpSpPr>
          <a:xfrm>
            <a:off x="389255" y="1016000"/>
            <a:ext cx="10499090" cy="5842000"/>
            <a:chOff x="389255" y="1016000"/>
            <a:chExt cx="10499090" cy="5842000"/>
          </a:xfrm>
          <a:solidFill>
            <a:srgbClr val="706F71"/>
          </a:solidFill>
        </p:grpSpPr>
        <p:sp>
          <p:nvSpPr>
            <p:cNvPr id="5" name="Freeform 4"/>
            <p:cNvSpPr>
              <a:spLocks/>
            </p:cNvSpPr>
            <p:nvPr/>
          </p:nvSpPr>
          <p:spPr bwMode="auto">
            <a:xfrm>
              <a:off x="5659120" y="5358130"/>
              <a:ext cx="373380" cy="416560"/>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 name="Freeform 5"/>
            <p:cNvSpPr>
              <a:spLocks/>
            </p:cNvSpPr>
            <p:nvPr/>
          </p:nvSpPr>
          <p:spPr bwMode="auto">
            <a:xfrm>
              <a:off x="6032500" y="5309870"/>
              <a:ext cx="231775" cy="227965"/>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 name="Freeform 6"/>
            <p:cNvSpPr>
              <a:spLocks/>
            </p:cNvSpPr>
            <p:nvPr/>
          </p:nvSpPr>
          <p:spPr bwMode="auto">
            <a:xfrm>
              <a:off x="5884545" y="5384800"/>
              <a:ext cx="261620" cy="317500"/>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 name="Freeform 7"/>
            <p:cNvSpPr>
              <a:spLocks/>
            </p:cNvSpPr>
            <p:nvPr/>
          </p:nvSpPr>
          <p:spPr bwMode="auto">
            <a:xfrm>
              <a:off x="6191250" y="5658485"/>
              <a:ext cx="40640" cy="55880"/>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 name="Freeform 8"/>
            <p:cNvSpPr>
              <a:spLocks/>
            </p:cNvSpPr>
            <p:nvPr/>
          </p:nvSpPr>
          <p:spPr bwMode="auto">
            <a:xfrm>
              <a:off x="6085840" y="5750560"/>
              <a:ext cx="64135" cy="82550"/>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 name="Freeform 9"/>
            <p:cNvSpPr>
              <a:spLocks noEditPoints="1"/>
            </p:cNvSpPr>
            <p:nvPr/>
          </p:nvSpPr>
          <p:spPr bwMode="auto">
            <a:xfrm>
              <a:off x="5785485" y="5525135"/>
              <a:ext cx="467995" cy="465455"/>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 name="Freeform 10"/>
            <p:cNvSpPr>
              <a:spLocks/>
            </p:cNvSpPr>
            <p:nvPr/>
          </p:nvSpPr>
          <p:spPr bwMode="auto">
            <a:xfrm>
              <a:off x="5659120" y="4980305"/>
              <a:ext cx="340995" cy="409575"/>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 name="Freeform 11"/>
            <p:cNvSpPr>
              <a:spLocks/>
            </p:cNvSpPr>
            <p:nvPr/>
          </p:nvSpPr>
          <p:spPr bwMode="auto">
            <a:xfrm>
              <a:off x="5942330" y="5057775"/>
              <a:ext cx="334645" cy="334645"/>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 name="Freeform 12"/>
            <p:cNvSpPr>
              <a:spLocks/>
            </p:cNvSpPr>
            <p:nvPr/>
          </p:nvSpPr>
          <p:spPr bwMode="auto">
            <a:xfrm>
              <a:off x="6139815" y="4820285"/>
              <a:ext cx="57785" cy="58420"/>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 name="Freeform 13"/>
            <p:cNvSpPr>
              <a:spLocks/>
            </p:cNvSpPr>
            <p:nvPr/>
          </p:nvSpPr>
          <p:spPr bwMode="auto">
            <a:xfrm>
              <a:off x="6491605" y="4381500"/>
              <a:ext cx="302260" cy="45529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 name="Freeform 14"/>
            <p:cNvSpPr>
              <a:spLocks/>
            </p:cNvSpPr>
            <p:nvPr/>
          </p:nvSpPr>
          <p:spPr bwMode="auto">
            <a:xfrm>
              <a:off x="4935855" y="3543300"/>
              <a:ext cx="351790" cy="314960"/>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 name="Freeform 15"/>
            <p:cNvSpPr>
              <a:spLocks/>
            </p:cNvSpPr>
            <p:nvPr/>
          </p:nvSpPr>
          <p:spPr bwMode="auto">
            <a:xfrm>
              <a:off x="5532755" y="3487420"/>
              <a:ext cx="126365" cy="266700"/>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8" name="Freeform 16"/>
            <p:cNvSpPr>
              <a:spLocks/>
            </p:cNvSpPr>
            <p:nvPr/>
          </p:nvSpPr>
          <p:spPr bwMode="auto">
            <a:xfrm>
              <a:off x="5062855" y="3496945"/>
              <a:ext cx="607060" cy="656590"/>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9" name="Freeform 17"/>
            <p:cNvSpPr>
              <a:spLocks/>
            </p:cNvSpPr>
            <p:nvPr/>
          </p:nvSpPr>
          <p:spPr bwMode="auto">
            <a:xfrm>
              <a:off x="5594985" y="3647440"/>
              <a:ext cx="443865" cy="481965"/>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0" name="Freeform 18"/>
            <p:cNvSpPr>
              <a:spLocks/>
            </p:cNvSpPr>
            <p:nvPr/>
          </p:nvSpPr>
          <p:spPr bwMode="auto">
            <a:xfrm>
              <a:off x="4832985" y="4318635"/>
              <a:ext cx="83820" cy="3365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1" name="Freeform 19"/>
            <p:cNvSpPr>
              <a:spLocks/>
            </p:cNvSpPr>
            <p:nvPr/>
          </p:nvSpPr>
          <p:spPr bwMode="auto">
            <a:xfrm>
              <a:off x="4815840" y="4229100"/>
              <a:ext cx="169545" cy="154940"/>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2" name="Freeform 20"/>
            <p:cNvSpPr>
              <a:spLocks/>
            </p:cNvSpPr>
            <p:nvPr/>
          </p:nvSpPr>
          <p:spPr bwMode="auto">
            <a:xfrm>
              <a:off x="4837430" y="4366895"/>
              <a:ext cx="81280" cy="50800"/>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3" name="Freeform 21"/>
            <p:cNvSpPr>
              <a:spLocks/>
            </p:cNvSpPr>
            <p:nvPr/>
          </p:nvSpPr>
          <p:spPr bwMode="auto">
            <a:xfrm>
              <a:off x="5740400" y="4415790"/>
              <a:ext cx="356235" cy="283210"/>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4" name="Freeform 22"/>
            <p:cNvSpPr>
              <a:spLocks/>
            </p:cNvSpPr>
            <p:nvPr/>
          </p:nvSpPr>
          <p:spPr bwMode="auto">
            <a:xfrm>
              <a:off x="5399405" y="4321175"/>
              <a:ext cx="345440" cy="324485"/>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5" name="Freeform 23"/>
            <p:cNvSpPr>
              <a:spLocks/>
            </p:cNvSpPr>
            <p:nvPr/>
          </p:nvSpPr>
          <p:spPr bwMode="auto">
            <a:xfrm>
              <a:off x="5341620" y="4371975"/>
              <a:ext cx="88265" cy="203835"/>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6" name="Freeform 24"/>
            <p:cNvSpPr>
              <a:spLocks/>
            </p:cNvSpPr>
            <p:nvPr/>
          </p:nvSpPr>
          <p:spPr bwMode="auto">
            <a:xfrm>
              <a:off x="5315585" y="4415790"/>
              <a:ext cx="55880" cy="172085"/>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7" name="Freeform 25"/>
            <p:cNvSpPr>
              <a:spLocks/>
            </p:cNvSpPr>
            <p:nvPr/>
          </p:nvSpPr>
          <p:spPr bwMode="auto">
            <a:xfrm>
              <a:off x="5568950" y="4347845"/>
              <a:ext cx="216535" cy="380365"/>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8" name="Freeform 26"/>
            <p:cNvSpPr>
              <a:spLocks/>
            </p:cNvSpPr>
            <p:nvPr/>
          </p:nvSpPr>
          <p:spPr bwMode="auto">
            <a:xfrm>
              <a:off x="5069205" y="4430395"/>
              <a:ext cx="177800" cy="205740"/>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29" name="Freeform 27"/>
            <p:cNvSpPr>
              <a:spLocks/>
            </p:cNvSpPr>
            <p:nvPr/>
          </p:nvSpPr>
          <p:spPr bwMode="auto">
            <a:xfrm>
              <a:off x="5225415" y="4417695"/>
              <a:ext cx="124460" cy="213360"/>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0" name="Freeform 28"/>
            <p:cNvSpPr>
              <a:spLocks/>
            </p:cNvSpPr>
            <p:nvPr/>
          </p:nvSpPr>
          <p:spPr bwMode="auto">
            <a:xfrm>
              <a:off x="4876165" y="4366895"/>
              <a:ext cx="222885" cy="186690"/>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1" name="Freeform 29"/>
            <p:cNvSpPr>
              <a:spLocks/>
            </p:cNvSpPr>
            <p:nvPr/>
          </p:nvSpPr>
          <p:spPr bwMode="auto">
            <a:xfrm>
              <a:off x="4983480" y="4505325"/>
              <a:ext cx="120015" cy="130810"/>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2" name="Freeform 30"/>
            <p:cNvSpPr>
              <a:spLocks/>
            </p:cNvSpPr>
            <p:nvPr/>
          </p:nvSpPr>
          <p:spPr bwMode="auto">
            <a:xfrm>
              <a:off x="4932045" y="4456430"/>
              <a:ext cx="85725" cy="104140"/>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3" name="Freeform 31"/>
            <p:cNvSpPr>
              <a:spLocks/>
            </p:cNvSpPr>
            <p:nvPr/>
          </p:nvSpPr>
          <p:spPr bwMode="auto">
            <a:xfrm>
              <a:off x="4822190" y="3846195"/>
              <a:ext cx="242570" cy="225425"/>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4" name="Freeform 32"/>
            <p:cNvSpPr>
              <a:spLocks/>
            </p:cNvSpPr>
            <p:nvPr/>
          </p:nvSpPr>
          <p:spPr bwMode="auto">
            <a:xfrm>
              <a:off x="4820285" y="3858260"/>
              <a:ext cx="354330" cy="438785"/>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5" name="Freeform 33"/>
            <p:cNvSpPr>
              <a:spLocks/>
            </p:cNvSpPr>
            <p:nvPr/>
          </p:nvSpPr>
          <p:spPr bwMode="auto">
            <a:xfrm>
              <a:off x="4957445" y="3940810"/>
              <a:ext cx="487045" cy="516255"/>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6" name="Freeform 34"/>
            <p:cNvSpPr>
              <a:spLocks/>
            </p:cNvSpPr>
            <p:nvPr/>
          </p:nvSpPr>
          <p:spPr bwMode="auto">
            <a:xfrm>
              <a:off x="5159375" y="4282440"/>
              <a:ext cx="238125" cy="191135"/>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7" name="Freeform 35"/>
            <p:cNvSpPr>
              <a:spLocks/>
            </p:cNvSpPr>
            <p:nvPr/>
          </p:nvSpPr>
          <p:spPr bwMode="auto">
            <a:xfrm>
              <a:off x="5324475" y="3996055"/>
              <a:ext cx="454660" cy="400050"/>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8" name="Freeform 36"/>
            <p:cNvSpPr>
              <a:spLocks/>
            </p:cNvSpPr>
            <p:nvPr/>
          </p:nvSpPr>
          <p:spPr bwMode="auto">
            <a:xfrm>
              <a:off x="5715000" y="3996055"/>
              <a:ext cx="292100" cy="545465"/>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39" name="Freeform 37"/>
            <p:cNvSpPr>
              <a:spLocks/>
            </p:cNvSpPr>
            <p:nvPr/>
          </p:nvSpPr>
          <p:spPr bwMode="auto">
            <a:xfrm>
              <a:off x="6021705" y="3693795"/>
              <a:ext cx="319405" cy="358775"/>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0" name="Freeform 38"/>
            <p:cNvSpPr>
              <a:spLocks/>
            </p:cNvSpPr>
            <p:nvPr/>
          </p:nvSpPr>
          <p:spPr bwMode="auto">
            <a:xfrm>
              <a:off x="5575300" y="4711065"/>
              <a:ext cx="165100" cy="205740"/>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1" name="Freeform 39"/>
            <p:cNvSpPr>
              <a:spLocks/>
            </p:cNvSpPr>
            <p:nvPr/>
          </p:nvSpPr>
          <p:spPr bwMode="auto">
            <a:xfrm>
              <a:off x="5592445" y="4713605"/>
              <a:ext cx="64135" cy="4381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2" name="Freeform 40"/>
            <p:cNvSpPr>
              <a:spLocks/>
            </p:cNvSpPr>
            <p:nvPr/>
          </p:nvSpPr>
          <p:spPr bwMode="auto">
            <a:xfrm>
              <a:off x="5643880" y="4662805"/>
              <a:ext cx="208280" cy="288290"/>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3" name="Freeform 41"/>
            <p:cNvSpPr>
              <a:spLocks/>
            </p:cNvSpPr>
            <p:nvPr/>
          </p:nvSpPr>
          <p:spPr bwMode="auto">
            <a:xfrm>
              <a:off x="5937885" y="3998595"/>
              <a:ext cx="485140" cy="673735"/>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4" name="Freeform 42"/>
            <p:cNvSpPr>
              <a:spLocks/>
            </p:cNvSpPr>
            <p:nvPr/>
          </p:nvSpPr>
          <p:spPr bwMode="auto">
            <a:xfrm>
              <a:off x="6513195" y="4362450"/>
              <a:ext cx="55880" cy="62865"/>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5" name="Freeform 43"/>
            <p:cNvSpPr>
              <a:spLocks/>
            </p:cNvSpPr>
            <p:nvPr/>
          </p:nvSpPr>
          <p:spPr bwMode="auto">
            <a:xfrm>
              <a:off x="6358890" y="4182745"/>
              <a:ext cx="197485" cy="189230"/>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6" name="Freeform 44"/>
            <p:cNvSpPr>
              <a:spLocks/>
            </p:cNvSpPr>
            <p:nvPr/>
          </p:nvSpPr>
          <p:spPr bwMode="auto">
            <a:xfrm>
              <a:off x="6257925" y="4286885"/>
              <a:ext cx="437515" cy="385445"/>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solidFill>
              <a:schemeClr val="accent2">
                <a:lumMod val="75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7" name="Freeform 45"/>
            <p:cNvSpPr>
              <a:spLocks/>
            </p:cNvSpPr>
            <p:nvPr/>
          </p:nvSpPr>
          <p:spPr bwMode="auto">
            <a:xfrm>
              <a:off x="6326505" y="3584575"/>
              <a:ext cx="45085" cy="60325"/>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8" name="Freeform 46"/>
            <p:cNvSpPr>
              <a:spLocks/>
            </p:cNvSpPr>
            <p:nvPr/>
          </p:nvSpPr>
          <p:spPr bwMode="auto">
            <a:xfrm>
              <a:off x="6339205" y="3489960"/>
              <a:ext cx="201930" cy="181610"/>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49" name="Freeform 47"/>
            <p:cNvSpPr>
              <a:spLocks/>
            </p:cNvSpPr>
            <p:nvPr/>
          </p:nvSpPr>
          <p:spPr bwMode="auto">
            <a:xfrm>
              <a:off x="8963660" y="3453765"/>
              <a:ext cx="109220" cy="15494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0" name="Freeform 48"/>
            <p:cNvSpPr>
              <a:spLocks/>
            </p:cNvSpPr>
            <p:nvPr/>
          </p:nvSpPr>
          <p:spPr bwMode="auto">
            <a:xfrm>
              <a:off x="7867015" y="3890010"/>
              <a:ext cx="128905" cy="196215"/>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1" name="Freeform 49"/>
            <p:cNvSpPr>
              <a:spLocks/>
            </p:cNvSpPr>
            <p:nvPr/>
          </p:nvSpPr>
          <p:spPr bwMode="auto">
            <a:xfrm>
              <a:off x="7306945" y="3560445"/>
              <a:ext cx="813435" cy="969010"/>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solidFill>
              <a:srgbClr val="00B050"/>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2" name="Freeform 50"/>
            <p:cNvSpPr>
              <a:spLocks/>
            </p:cNvSpPr>
            <p:nvPr/>
          </p:nvSpPr>
          <p:spPr bwMode="auto">
            <a:xfrm>
              <a:off x="7867015" y="2886710"/>
              <a:ext cx="916305" cy="448310"/>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3" name="Freeform 51"/>
            <p:cNvSpPr>
              <a:spLocks/>
            </p:cNvSpPr>
            <p:nvPr/>
          </p:nvSpPr>
          <p:spPr bwMode="auto">
            <a:xfrm>
              <a:off x="6323965" y="3667125"/>
              <a:ext cx="15240" cy="46355"/>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4" name="Freeform 52"/>
            <p:cNvSpPr>
              <a:spLocks/>
            </p:cNvSpPr>
            <p:nvPr/>
          </p:nvSpPr>
          <p:spPr bwMode="auto">
            <a:xfrm>
              <a:off x="6298565" y="3637915"/>
              <a:ext cx="43180" cy="138430"/>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5" name="Freeform 53"/>
            <p:cNvSpPr>
              <a:spLocks/>
            </p:cNvSpPr>
            <p:nvPr/>
          </p:nvSpPr>
          <p:spPr bwMode="auto">
            <a:xfrm>
              <a:off x="6322060" y="3637915"/>
              <a:ext cx="124460" cy="150495"/>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6" name="Freeform 54"/>
            <p:cNvSpPr>
              <a:spLocks/>
            </p:cNvSpPr>
            <p:nvPr/>
          </p:nvSpPr>
          <p:spPr bwMode="auto">
            <a:xfrm>
              <a:off x="7339330" y="3259455"/>
              <a:ext cx="317500" cy="157480"/>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7" name="Freeform 55"/>
            <p:cNvSpPr>
              <a:spLocks/>
            </p:cNvSpPr>
            <p:nvPr/>
          </p:nvSpPr>
          <p:spPr bwMode="auto">
            <a:xfrm>
              <a:off x="6466205" y="3242945"/>
              <a:ext cx="201930" cy="101600"/>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8" name="Freeform 56"/>
            <p:cNvSpPr>
              <a:spLocks noEditPoints="1"/>
            </p:cNvSpPr>
            <p:nvPr/>
          </p:nvSpPr>
          <p:spPr bwMode="auto">
            <a:xfrm>
              <a:off x="6062345" y="3298825"/>
              <a:ext cx="549275" cy="244475"/>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59" name="Freeform 57"/>
            <p:cNvSpPr>
              <a:spLocks/>
            </p:cNvSpPr>
            <p:nvPr/>
          </p:nvSpPr>
          <p:spPr bwMode="auto">
            <a:xfrm>
              <a:off x="7592060" y="3545840"/>
              <a:ext cx="68580" cy="7239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0" name="Freeform 58"/>
            <p:cNvSpPr>
              <a:spLocks/>
            </p:cNvSpPr>
            <p:nvPr/>
          </p:nvSpPr>
          <p:spPr bwMode="auto">
            <a:xfrm>
              <a:off x="8907780" y="3272155"/>
              <a:ext cx="199390" cy="215900"/>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1" name="Freeform 59"/>
            <p:cNvSpPr>
              <a:spLocks/>
            </p:cNvSpPr>
            <p:nvPr/>
          </p:nvSpPr>
          <p:spPr bwMode="auto">
            <a:xfrm>
              <a:off x="7652385" y="3754120"/>
              <a:ext cx="225425" cy="145415"/>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solidFill>
              <a:schemeClr val="accent1">
                <a:lumMod val="75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2" name="Freeform 60"/>
            <p:cNvSpPr>
              <a:spLocks/>
            </p:cNvSpPr>
            <p:nvPr/>
          </p:nvSpPr>
          <p:spPr bwMode="auto">
            <a:xfrm>
              <a:off x="7978775" y="3819525"/>
              <a:ext cx="247015" cy="62293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3" name="Freeform 61"/>
            <p:cNvSpPr>
              <a:spLocks/>
            </p:cNvSpPr>
            <p:nvPr/>
          </p:nvSpPr>
          <p:spPr bwMode="auto">
            <a:xfrm>
              <a:off x="7893050" y="3829050"/>
              <a:ext cx="88265" cy="60325"/>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4" name="Freeform 62"/>
            <p:cNvSpPr>
              <a:spLocks/>
            </p:cNvSpPr>
            <p:nvPr/>
          </p:nvSpPr>
          <p:spPr bwMode="auto">
            <a:xfrm>
              <a:off x="8257540" y="4001135"/>
              <a:ext cx="216535" cy="506730"/>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5" name="Freeform 63"/>
            <p:cNvSpPr>
              <a:spLocks/>
            </p:cNvSpPr>
            <p:nvPr/>
          </p:nvSpPr>
          <p:spPr bwMode="auto">
            <a:xfrm>
              <a:off x="8257540" y="4304030"/>
              <a:ext cx="177800" cy="142875"/>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6" name="Freeform 64"/>
            <p:cNvSpPr>
              <a:spLocks/>
            </p:cNvSpPr>
            <p:nvPr/>
          </p:nvSpPr>
          <p:spPr bwMode="auto">
            <a:xfrm>
              <a:off x="8199755" y="4032885"/>
              <a:ext cx="216535" cy="297815"/>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solidFill>
              <a:schemeClr val="accent2">
                <a:lumMod val="75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7" name="Freeform 65"/>
            <p:cNvSpPr>
              <a:spLocks/>
            </p:cNvSpPr>
            <p:nvPr/>
          </p:nvSpPr>
          <p:spPr bwMode="auto">
            <a:xfrm>
              <a:off x="8124190" y="4100830"/>
              <a:ext cx="238125" cy="501650"/>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8" name="Freeform 66"/>
            <p:cNvSpPr>
              <a:spLocks/>
            </p:cNvSpPr>
            <p:nvPr/>
          </p:nvSpPr>
          <p:spPr bwMode="auto">
            <a:xfrm>
              <a:off x="5730240" y="2750820"/>
              <a:ext cx="281305" cy="259080"/>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69" name="Freeform 67"/>
            <p:cNvSpPr>
              <a:spLocks/>
            </p:cNvSpPr>
            <p:nvPr/>
          </p:nvSpPr>
          <p:spPr bwMode="auto">
            <a:xfrm>
              <a:off x="5770880" y="3172460"/>
              <a:ext cx="107315" cy="113665"/>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0" name="Freeform 68"/>
            <p:cNvSpPr>
              <a:spLocks/>
            </p:cNvSpPr>
            <p:nvPr/>
          </p:nvSpPr>
          <p:spPr bwMode="auto">
            <a:xfrm>
              <a:off x="5719445" y="3121660"/>
              <a:ext cx="154305" cy="150495"/>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1" name="Freeform 69"/>
            <p:cNvSpPr>
              <a:spLocks/>
            </p:cNvSpPr>
            <p:nvPr/>
          </p:nvSpPr>
          <p:spPr bwMode="auto">
            <a:xfrm>
              <a:off x="5869305" y="3281680"/>
              <a:ext cx="53340" cy="118745"/>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2" name="Freeform 70"/>
            <p:cNvSpPr>
              <a:spLocks/>
            </p:cNvSpPr>
            <p:nvPr/>
          </p:nvSpPr>
          <p:spPr bwMode="auto">
            <a:xfrm>
              <a:off x="5601335" y="3014980"/>
              <a:ext cx="216535" cy="109220"/>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3" name="Freeform 71"/>
            <p:cNvSpPr>
              <a:spLocks/>
            </p:cNvSpPr>
            <p:nvPr/>
          </p:nvSpPr>
          <p:spPr bwMode="auto">
            <a:xfrm>
              <a:off x="5785485" y="3027045"/>
              <a:ext cx="193040" cy="123825"/>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4" name="Freeform 72"/>
            <p:cNvSpPr>
              <a:spLocks/>
            </p:cNvSpPr>
            <p:nvPr/>
          </p:nvSpPr>
          <p:spPr bwMode="auto">
            <a:xfrm>
              <a:off x="5676265" y="2927985"/>
              <a:ext cx="182245" cy="106680"/>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5" name="Freeform 73"/>
            <p:cNvSpPr>
              <a:spLocks/>
            </p:cNvSpPr>
            <p:nvPr/>
          </p:nvSpPr>
          <p:spPr bwMode="auto">
            <a:xfrm>
              <a:off x="5807075" y="2990850"/>
              <a:ext cx="163195" cy="77470"/>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6" name="Freeform 74"/>
            <p:cNvSpPr>
              <a:spLocks/>
            </p:cNvSpPr>
            <p:nvPr/>
          </p:nvSpPr>
          <p:spPr bwMode="auto">
            <a:xfrm>
              <a:off x="5034915" y="3298825"/>
              <a:ext cx="109220" cy="203835"/>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7" name="Freeform 75"/>
            <p:cNvSpPr>
              <a:spLocks/>
            </p:cNvSpPr>
            <p:nvPr/>
          </p:nvSpPr>
          <p:spPr bwMode="auto">
            <a:xfrm>
              <a:off x="5412105" y="2821305"/>
              <a:ext cx="120015" cy="116205"/>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8" name="Freeform 76"/>
            <p:cNvSpPr>
              <a:spLocks/>
            </p:cNvSpPr>
            <p:nvPr/>
          </p:nvSpPr>
          <p:spPr bwMode="auto">
            <a:xfrm>
              <a:off x="5489575" y="2969260"/>
              <a:ext cx="21590" cy="29210"/>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79" name="Freeform 77"/>
            <p:cNvSpPr>
              <a:spLocks/>
            </p:cNvSpPr>
            <p:nvPr/>
          </p:nvSpPr>
          <p:spPr bwMode="auto">
            <a:xfrm>
              <a:off x="5393055" y="2905760"/>
              <a:ext cx="113665" cy="92075"/>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0" name="Freeform 78"/>
            <p:cNvSpPr>
              <a:spLocks/>
            </p:cNvSpPr>
            <p:nvPr/>
          </p:nvSpPr>
          <p:spPr bwMode="auto">
            <a:xfrm>
              <a:off x="5908040" y="3041650"/>
              <a:ext cx="264160" cy="196215"/>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1" name="Freeform 79"/>
            <p:cNvSpPr>
              <a:spLocks/>
            </p:cNvSpPr>
            <p:nvPr/>
          </p:nvSpPr>
          <p:spPr bwMode="auto">
            <a:xfrm>
              <a:off x="6088380" y="3036570"/>
              <a:ext cx="90170" cy="125730"/>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2" name="Freeform 80"/>
            <p:cNvSpPr>
              <a:spLocks/>
            </p:cNvSpPr>
            <p:nvPr/>
          </p:nvSpPr>
          <p:spPr bwMode="auto">
            <a:xfrm>
              <a:off x="5957570" y="3216275"/>
              <a:ext cx="182245" cy="113665"/>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3" name="Freeform 81"/>
            <p:cNvSpPr>
              <a:spLocks/>
            </p:cNvSpPr>
            <p:nvPr/>
          </p:nvSpPr>
          <p:spPr bwMode="auto">
            <a:xfrm>
              <a:off x="5906135" y="3286125"/>
              <a:ext cx="79375" cy="65405"/>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4" name="Freeform 82"/>
            <p:cNvSpPr>
              <a:spLocks/>
            </p:cNvSpPr>
            <p:nvPr/>
          </p:nvSpPr>
          <p:spPr bwMode="auto">
            <a:xfrm>
              <a:off x="5957570" y="2867025"/>
              <a:ext cx="519430" cy="341630"/>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5" name="Freeform 83"/>
            <p:cNvSpPr>
              <a:spLocks/>
            </p:cNvSpPr>
            <p:nvPr/>
          </p:nvSpPr>
          <p:spPr bwMode="auto">
            <a:xfrm>
              <a:off x="5985510" y="2693035"/>
              <a:ext cx="274955" cy="222885"/>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6" name="Freeform 84"/>
            <p:cNvSpPr>
              <a:spLocks/>
            </p:cNvSpPr>
            <p:nvPr/>
          </p:nvSpPr>
          <p:spPr bwMode="auto">
            <a:xfrm>
              <a:off x="5916295" y="2605405"/>
              <a:ext cx="216535" cy="113665"/>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7" name="Freeform 85"/>
            <p:cNvSpPr>
              <a:spLocks/>
            </p:cNvSpPr>
            <p:nvPr/>
          </p:nvSpPr>
          <p:spPr bwMode="auto">
            <a:xfrm>
              <a:off x="5916295" y="2678430"/>
              <a:ext cx="169545" cy="121285"/>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8" name="Freeform 86"/>
            <p:cNvSpPr>
              <a:spLocks/>
            </p:cNvSpPr>
            <p:nvPr/>
          </p:nvSpPr>
          <p:spPr bwMode="auto">
            <a:xfrm>
              <a:off x="5500370" y="3070860"/>
              <a:ext cx="130810" cy="85090"/>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89" name="Freeform 87"/>
            <p:cNvSpPr>
              <a:spLocks/>
            </p:cNvSpPr>
            <p:nvPr/>
          </p:nvSpPr>
          <p:spPr bwMode="auto">
            <a:xfrm>
              <a:off x="5498465" y="2758440"/>
              <a:ext cx="259715" cy="334645"/>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solidFill>
              <a:schemeClr val="accent1">
                <a:lumMod val="75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p>
          </p:txBody>
        </p:sp>
        <p:sp>
          <p:nvSpPr>
            <p:cNvPr id="90" name="Freeform 88"/>
            <p:cNvSpPr>
              <a:spLocks/>
            </p:cNvSpPr>
            <p:nvPr/>
          </p:nvSpPr>
          <p:spPr bwMode="auto">
            <a:xfrm>
              <a:off x="5923280" y="1960880"/>
              <a:ext cx="304800" cy="549910"/>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1" name="Freeform 89"/>
            <p:cNvSpPr>
              <a:spLocks/>
            </p:cNvSpPr>
            <p:nvPr/>
          </p:nvSpPr>
          <p:spPr bwMode="auto">
            <a:xfrm>
              <a:off x="6313805" y="3683635"/>
              <a:ext cx="615950" cy="554990"/>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2" name="Freeform 90"/>
            <p:cNvSpPr>
              <a:spLocks/>
            </p:cNvSpPr>
            <p:nvPr/>
          </p:nvSpPr>
          <p:spPr bwMode="auto">
            <a:xfrm>
              <a:off x="6817995" y="3938270"/>
              <a:ext cx="236220" cy="293370"/>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3" name="Freeform 91"/>
            <p:cNvSpPr>
              <a:spLocks/>
            </p:cNvSpPr>
            <p:nvPr/>
          </p:nvSpPr>
          <p:spPr bwMode="auto">
            <a:xfrm>
              <a:off x="6781165" y="3902075"/>
              <a:ext cx="34290" cy="58420"/>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4" name="Freeform 92"/>
            <p:cNvSpPr>
              <a:spLocks/>
            </p:cNvSpPr>
            <p:nvPr/>
          </p:nvSpPr>
          <p:spPr bwMode="auto">
            <a:xfrm>
              <a:off x="6817995" y="3896995"/>
              <a:ext cx="139700" cy="128270"/>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5" name="Freeform 93"/>
            <p:cNvSpPr>
              <a:spLocks noEditPoints="1"/>
            </p:cNvSpPr>
            <p:nvPr/>
          </p:nvSpPr>
          <p:spPr bwMode="auto">
            <a:xfrm>
              <a:off x="8195310" y="4570730"/>
              <a:ext cx="566420" cy="198755"/>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6" name="Freeform 94"/>
            <p:cNvSpPr>
              <a:spLocks/>
            </p:cNvSpPr>
            <p:nvPr/>
          </p:nvSpPr>
          <p:spPr bwMode="auto">
            <a:xfrm>
              <a:off x="8604885" y="4633595"/>
              <a:ext cx="38735" cy="26670"/>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7" name="Freeform 95"/>
            <p:cNvSpPr>
              <a:spLocks/>
            </p:cNvSpPr>
            <p:nvPr/>
          </p:nvSpPr>
          <p:spPr bwMode="auto">
            <a:xfrm>
              <a:off x="6435725" y="3482975"/>
              <a:ext cx="283210" cy="314960"/>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8" name="Freeform 96"/>
            <p:cNvSpPr>
              <a:spLocks/>
            </p:cNvSpPr>
            <p:nvPr/>
          </p:nvSpPr>
          <p:spPr bwMode="auto">
            <a:xfrm>
              <a:off x="6663055" y="3756660"/>
              <a:ext cx="55880" cy="58420"/>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99" name="Freeform 97"/>
            <p:cNvSpPr>
              <a:spLocks noEditPoints="1"/>
            </p:cNvSpPr>
            <p:nvPr/>
          </p:nvSpPr>
          <p:spPr bwMode="auto">
            <a:xfrm>
              <a:off x="5176520" y="2927985"/>
              <a:ext cx="426720" cy="400050"/>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solidFill>
              <a:schemeClr val="tx1">
                <a:lumMod val="50000"/>
                <a:lumOff val="50000"/>
              </a:schemeClr>
            </a:solidFill>
            <a:ln w="1" cap="flat">
              <a:noFill/>
              <a:prstDash val="solid"/>
              <a:miter lim="800000"/>
              <a:headEnd/>
              <a:tailEnd/>
            </a:ln>
          </p:spPr>
          <p:txBody>
            <a:bodyPr/>
            <a:lstStyle/>
            <a:p>
              <a:pPr eaLnBrk="1" fontAlgn="auto" hangingPunct="1">
                <a:spcBef>
                  <a:spcPts val="0"/>
                </a:spcBef>
                <a:spcAft>
                  <a:spcPts val="0"/>
                </a:spcAft>
                <a:defRPr/>
              </a:pPr>
              <a:endParaRPr lang="zh-CN" altLang="en-US" dirty="0">
                <a:solidFill>
                  <a:srgbClr val="00B050"/>
                </a:solidFill>
                <a:latin typeface="+mn-lt"/>
                <a:ea typeface="造字工房悦黑体验版常规体" pitchFamily="50" charset="-122"/>
              </a:endParaRPr>
            </a:p>
          </p:txBody>
        </p:sp>
        <p:sp>
          <p:nvSpPr>
            <p:cNvPr id="100" name="Freeform 98"/>
            <p:cNvSpPr>
              <a:spLocks/>
            </p:cNvSpPr>
            <p:nvPr/>
          </p:nvSpPr>
          <p:spPr bwMode="auto">
            <a:xfrm>
              <a:off x="2672080" y="4306570"/>
              <a:ext cx="68580" cy="41275"/>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1" name="Freeform 99"/>
            <p:cNvSpPr>
              <a:spLocks/>
            </p:cNvSpPr>
            <p:nvPr/>
          </p:nvSpPr>
          <p:spPr bwMode="auto">
            <a:xfrm>
              <a:off x="2696210" y="4246245"/>
              <a:ext cx="177800" cy="111760"/>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2" name="Freeform 100"/>
            <p:cNvSpPr>
              <a:spLocks/>
            </p:cNvSpPr>
            <p:nvPr/>
          </p:nvSpPr>
          <p:spPr bwMode="auto">
            <a:xfrm>
              <a:off x="1884680" y="3667125"/>
              <a:ext cx="888365" cy="620395"/>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3" name="Freeform 101"/>
            <p:cNvSpPr>
              <a:spLocks/>
            </p:cNvSpPr>
            <p:nvPr/>
          </p:nvSpPr>
          <p:spPr bwMode="auto">
            <a:xfrm>
              <a:off x="2599690" y="4190365"/>
              <a:ext cx="124460" cy="138430"/>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4" name="Freeform 102"/>
            <p:cNvSpPr>
              <a:spLocks/>
            </p:cNvSpPr>
            <p:nvPr/>
          </p:nvSpPr>
          <p:spPr bwMode="auto">
            <a:xfrm>
              <a:off x="2698115" y="4170680"/>
              <a:ext cx="36195" cy="86995"/>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5" name="Freeform 103"/>
            <p:cNvSpPr>
              <a:spLocks/>
            </p:cNvSpPr>
            <p:nvPr/>
          </p:nvSpPr>
          <p:spPr bwMode="auto">
            <a:xfrm>
              <a:off x="3124835" y="4105275"/>
              <a:ext cx="88265" cy="85090"/>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6" name="Freeform 104"/>
            <p:cNvSpPr>
              <a:spLocks/>
            </p:cNvSpPr>
            <p:nvPr/>
          </p:nvSpPr>
          <p:spPr bwMode="auto">
            <a:xfrm>
              <a:off x="3204210" y="4119880"/>
              <a:ext cx="100965" cy="77470"/>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7" name="Freeform 105"/>
            <p:cNvSpPr>
              <a:spLocks/>
            </p:cNvSpPr>
            <p:nvPr/>
          </p:nvSpPr>
          <p:spPr bwMode="auto">
            <a:xfrm>
              <a:off x="2749550" y="4286885"/>
              <a:ext cx="124460" cy="142875"/>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8" name="Freeform 106"/>
            <p:cNvSpPr>
              <a:spLocks/>
            </p:cNvSpPr>
            <p:nvPr/>
          </p:nvSpPr>
          <p:spPr bwMode="auto">
            <a:xfrm>
              <a:off x="3141980" y="4614545"/>
              <a:ext cx="1162685" cy="1339850"/>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solidFill>
              <a:schemeClr val="bg2">
                <a:lumMod val="50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09" name="Freeform 107"/>
            <p:cNvSpPr>
              <a:spLocks/>
            </p:cNvSpPr>
            <p:nvPr/>
          </p:nvSpPr>
          <p:spPr bwMode="auto">
            <a:xfrm>
              <a:off x="3601720" y="5818505"/>
              <a:ext cx="143510" cy="179070"/>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0" name="Freeform 108"/>
            <p:cNvSpPr>
              <a:spLocks noEditPoints="1"/>
            </p:cNvSpPr>
            <p:nvPr/>
          </p:nvSpPr>
          <p:spPr bwMode="auto">
            <a:xfrm>
              <a:off x="3150870" y="5520690"/>
              <a:ext cx="589915" cy="1313180"/>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1" name="Freeform 109"/>
            <p:cNvSpPr>
              <a:spLocks/>
            </p:cNvSpPr>
            <p:nvPr/>
          </p:nvSpPr>
          <p:spPr bwMode="auto">
            <a:xfrm>
              <a:off x="3086735" y="5372735"/>
              <a:ext cx="257175" cy="1485265"/>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2" name="Freeform 110"/>
            <p:cNvSpPr>
              <a:spLocks/>
            </p:cNvSpPr>
            <p:nvPr/>
          </p:nvSpPr>
          <p:spPr bwMode="auto">
            <a:xfrm>
              <a:off x="3468370" y="5438140"/>
              <a:ext cx="259715" cy="293370"/>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3" name="Freeform 111"/>
            <p:cNvSpPr>
              <a:spLocks/>
            </p:cNvSpPr>
            <p:nvPr/>
          </p:nvSpPr>
          <p:spPr bwMode="auto">
            <a:xfrm>
              <a:off x="2792730" y="4420235"/>
              <a:ext cx="96520" cy="86995"/>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4" name="Freeform 112"/>
            <p:cNvSpPr>
              <a:spLocks/>
            </p:cNvSpPr>
            <p:nvPr/>
          </p:nvSpPr>
          <p:spPr bwMode="auto">
            <a:xfrm>
              <a:off x="2880360" y="4464050"/>
              <a:ext cx="169545" cy="92075"/>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5" name="Freeform 113"/>
            <p:cNvSpPr>
              <a:spLocks/>
            </p:cNvSpPr>
            <p:nvPr/>
          </p:nvSpPr>
          <p:spPr bwMode="auto">
            <a:xfrm>
              <a:off x="2996565" y="4369435"/>
              <a:ext cx="347345" cy="559435"/>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6" name="Freeform 114"/>
            <p:cNvSpPr>
              <a:spLocks/>
            </p:cNvSpPr>
            <p:nvPr/>
          </p:nvSpPr>
          <p:spPr bwMode="auto">
            <a:xfrm>
              <a:off x="3268980" y="5113655"/>
              <a:ext cx="360680" cy="457835"/>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7" name="Freeform 115"/>
            <p:cNvSpPr>
              <a:spLocks/>
            </p:cNvSpPr>
            <p:nvPr/>
          </p:nvSpPr>
          <p:spPr bwMode="auto">
            <a:xfrm>
              <a:off x="2923540" y="4791075"/>
              <a:ext cx="377825" cy="617855"/>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8" name="Freeform 116"/>
            <p:cNvSpPr>
              <a:spLocks/>
            </p:cNvSpPr>
            <p:nvPr/>
          </p:nvSpPr>
          <p:spPr bwMode="auto">
            <a:xfrm>
              <a:off x="3159125" y="4386580"/>
              <a:ext cx="401320" cy="382905"/>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19" name="Freeform 117"/>
            <p:cNvSpPr>
              <a:spLocks/>
            </p:cNvSpPr>
            <p:nvPr/>
          </p:nvSpPr>
          <p:spPr bwMode="auto">
            <a:xfrm>
              <a:off x="3609975" y="4582795"/>
              <a:ext cx="124460" cy="147955"/>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0" name="Freeform 118"/>
            <p:cNvSpPr>
              <a:spLocks/>
            </p:cNvSpPr>
            <p:nvPr/>
          </p:nvSpPr>
          <p:spPr bwMode="auto">
            <a:xfrm>
              <a:off x="3513455" y="4507865"/>
              <a:ext cx="143510" cy="242570"/>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1" name="Freeform 119"/>
            <p:cNvSpPr>
              <a:spLocks/>
            </p:cNvSpPr>
            <p:nvPr/>
          </p:nvSpPr>
          <p:spPr bwMode="auto">
            <a:xfrm>
              <a:off x="3719195" y="4597400"/>
              <a:ext cx="90170" cy="128270"/>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2" name="Freeform 120"/>
            <p:cNvSpPr>
              <a:spLocks/>
            </p:cNvSpPr>
            <p:nvPr/>
          </p:nvSpPr>
          <p:spPr bwMode="auto">
            <a:xfrm>
              <a:off x="2830830" y="3996055"/>
              <a:ext cx="306705" cy="123825"/>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3" name="Freeform 121"/>
            <p:cNvSpPr>
              <a:spLocks/>
            </p:cNvSpPr>
            <p:nvPr/>
          </p:nvSpPr>
          <p:spPr bwMode="auto">
            <a:xfrm>
              <a:off x="3007360" y="4161155"/>
              <a:ext cx="71120" cy="38735"/>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4" name="Freeform 122"/>
            <p:cNvSpPr>
              <a:spLocks/>
            </p:cNvSpPr>
            <p:nvPr/>
          </p:nvSpPr>
          <p:spPr bwMode="auto">
            <a:xfrm>
              <a:off x="3335655" y="4158615"/>
              <a:ext cx="64135" cy="41275"/>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5" name="Freeform 123"/>
            <p:cNvSpPr>
              <a:spLocks noEditPoints="1"/>
            </p:cNvSpPr>
            <p:nvPr/>
          </p:nvSpPr>
          <p:spPr bwMode="auto">
            <a:xfrm>
              <a:off x="3180715" y="1016000"/>
              <a:ext cx="1787525" cy="1504950"/>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6" name="Freeform 124"/>
            <p:cNvSpPr>
              <a:spLocks noEditPoints="1"/>
            </p:cNvSpPr>
            <p:nvPr/>
          </p:nvSpPr>
          <p:spPr bwMode="auto">
            <a:xfrm>
              <a:off x="1179195" y="1042670"/>
              <a:ext cx="2596515" cy="2256155"/>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7" name="Freeform 125"/>
            <p:cNvSpPr>
              <a:spLocks noEditPoints="1"/>
            </p:cNvSpPr>
            <p:nvPr/>
          </p:nvSpPr>
          <p:spPr bwMode="auto">
            <a:xfrm>
              <a:off x="389255" y="1892935"/>
              <a:ext cx="2962910" cy="2054860"/>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accent2">
                <a:alpha val="6902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8" name="Freeform 126"/>
            <p:cNvSpPr>
              <a:spLocks noEditPoints="1"/>
            </p:cNvSpPr>
            <p:nvPr/>
          </p:nvSpPr>
          <p:spPr bwMode="auto">
            <a:xfrm>
              <a:off x="5045710" y="3237865"/>
              <a:ext cx="373380" cy="300355"/>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29" name="Freeform 127"/>
            <p:cNvSpPr>
              <a:spLocks noEditPoints="1"/>
            </p:cNvSpPr>
            <p:nvPr/>
          </p:nvSpPr>
          <p:spPr bwMode="auto">
            <a:xfrm>
              <a:off x="5897245" y="3315335"/>
              <a:ext cx="184785" cy="259080"/>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0" name="Freeform 128"/>
            <p:cNvSpPr>
              <a:spLocks/>
            </p:cNvSpPr>
            <p:nvPr/>
          </p:nvSpPr>
          <p:spPr bwMode="auto">
            <a:xfrm>
              <a:off x="6240780" y="3540760"/>
              <a:ext cx="74930" cy="53340"/>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1" name="Freeform 129"/>
            <p:cNvSpPr>
              <a:spLocks/>
            </p:cNvSpPr>
            <p:nvPr/>
          </p:nvSpPr>
          <p:spPr bwMode="auto">
            <a:xfrm>
              <a:off x="4610100" y="2167255"/>
              <a:ext cx="313055" cy="179070"/>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2" name="Freeform 130"/>
            <p:cNvSpPr>
              <a:spLocks/>
            </p:cNvSpPr>
            <p:nvPr/>
          </p:nvSpPr>
          <p:spPr bwMode="auto">
            <a:xfrm>
              <a:off x="5013325" y="2743835"/>
              <a:ext cx="132715" cy="164465"/>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3" name="Freeform 131"/>
            <p:cNvSpPr>
              <a:spLocks noEditPoints="1"/>
            </p:cNvSpPr>
            <p:nvPr/>
          </p:nvSpPr>
          <p:spPr bwMode="auto">
            <a:xfrm>
              <a:off x="5077460" y="2472055"/>
              <a:ext cx="295910" cy="50863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accent2">
                <a:lumMod val="75000"/>
              </a:schemeClr>
            </a:solidFill>
            <a:ln w="9525">
              <a:noFill/>
              <a:round/>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4" name="Freeform 132"/>
            <p:cNvSpPr>
              <a:spLocks noEditPoints="1"/>
            </p:cNvSpPr>
            <p:nvPr/>
          </p:nvSpPr>
          <p:spPr bwMode="auto">
            <a:xfrm>
              <a:off x="5077460" y="2472055"/>
              <a:ext cx="295910" cy="508635"/>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tx1">
                <a:lumMod val="50000"/>
                <a:lumOff val="50000"/>
              </a:schemeClr>
            </a:solidFill>
            <a:ln w="1" cap="flat">
              <a:solidFill>
                <a:schemeClr val="bg1"/>
              </a:solidFill>
              <a:prstDash val="solid"/>
              <a:miter lim="800000"/>
              <a:headEnd/>
              <a:tailEnd/>
            </a:ln>
          </p:spPr>
          <p:txBody>
            <a:bodyPr/>
            <a:lstStyle/>
            <a:p>
              <a:pPr eaLnBrk="1" fontAlgn="auto" hangingPunct="1">
                <a:spcBef>
                  <a:spcPts val="0"/>
                </a:spcBef>
                <a:spcAft>
                  <a:spcPts val="0"/>
                </a:spcAft>
                <a:defRPr/>
              </a:pPr>
              <a:endParaRPr lang="zh-CN" altLang="en-US" dirty="0">
                <a:solidFill>
                  <a:schemeClr val="bg1"/>
                </a:solidFill>
                <a:latin typeface="+mn-lt"/>
                <a:ea typeface="造字工房悦黑体验版常规体" pitchFamily="50" charset="-122"/>
              </a:endParaRPr>
            </a:p>
          </p:txBody>
        </p:sp>
        <p:sp>
          <p:nvSpPr>
            <p:cNvPr id="135" name="Freeform 133"/>
            <p:cNvSpPr>
              <a:spLocks noEditPoints="1"/>
            </p:cNvSpPr>
            <p:nvPr/>
          </p:nvSpPr>
          <p:spPr bwMode="auto">
            <a:xfrm>
              <a:off x="5553710" y="2620010"/>
              <a:ext cx="139700" cy="150495"/>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6" name="Freeform 134"/>
            <p:cNvSpPr>
              <a:spLocks noEditPoints="1"/>
            </p:cNvSpPr>
            <p:nvPr/>
          </p:nvSpPr>
          <p:spPr bwMode="auto">
            <a:xfrm>
              <a:off x="5650230" y="2019300"/>
              <a:ext cx="360680" cy="719455"/>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7" name="Freeform 135"/>
            <p:cNvSpPr>
              <a:spLocks noEditPoints="1"/>
            </p:cNvSpPr>
            <p:nvPr/>
          </p:nvSpPr>
          <p:spPr bwMode="auto">
            <a:xfrm>
              <a:off x="5946775" y="2525395"/>
              <a:ext cx="184785" cy="101600"/>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8" name="Freeform 136"/>
            <p:cNvSpPr>
              <a:spLocks/>
            </p:cNvSpPr>
            <p:nvPr/>
          </p:nvSpPr>
          <p:spPr bwMode="auto">
            <a:xfrm>
              <a:off x="6285865" y="4621530"/>
              <a:ext cx="233680" cy="322580"/>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39" name="Freeform 137"/>
            <p:cNvSpPr>
              <a:spLocks/>
            </p:cNvSpPr>
            <p:nvPr/>
          </p:nvSpPr>
          <p:spPr bwMode="auto">
            <a:xfrm>
              <a:off x="6156960" y="4645660"/>
              <a:ext cx="158750" cy="186690"/>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0" name="Freeform 138"/>
            <p:cNvSpPr>
              <a:spLocks/>
            </p:cNvSpPr>
            <p:nvPr/>
          </p:nvSpPr>
          <p:spPr bwMode="auto">
            <a:xfrm>
              <a:off x="6942455" y="3165475"/>
              <a:ext cx="516890" cy="336550"/>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1" name="Freeform 139"/>
            <p:cNvSpPr>
              <a:spLocks noEditPoints="1"/>
            </p:cNvSpPr>
            <p:nvPr/>
          </p:nvSpPr>
          <p:spPr bwMode="auto">
            <a:xfrm>
              <a:off x="5464175" y="1260475"/>
              <a:ext cx="755015" cy="1347470"/>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2" name="Freeform 140"/>
            <p:cNvSpPr>
              <a:spLocks/>
            </p:cNvSpPr>
            <p:nvPr/>
          </p:nvSpPr>
          <p:spPr bwMode="auto">
            <a:xfrm>
              <a:off x="10789285" y="2336800"/>
              <a:ext cx="98425" cy="41275"/>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3" name="Freeform 141"/>
            <p:cNvSpPr>
              <a:spLocks noEditPoints="1"/>
            </p:cNvSpPr>
            <p:nvPr/>
          </p:nvSpPr>
          <p:spPr bwMode="auto">
            <a:xfrm>
              <a:off x="9062085" y="3167380"/>
              <a:ext cx="499745" cy="561975"/>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7030A0"/>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solidFill>
                  <a:srgbClr val="002060"/>
                </a:solidFill>
                <a:latin typeface="+mn-lt"/>
                <a:ea typeface="造字工房悦黑体验版常规体" pitchFamily="50" charset="-122"/>
              </a:endParaRPr>
            </a:p>
          </p:txBody>
        </p:sp>
        <p:sp>
          <p:nvSpPr>
            <p:cNvPr id="144" name="Freeform 142"/>
            <p:cNvSpPr>
              <a:spLocks noEditPoints="1"/>
            </p:cNvSpPr>
            <p:nvPr/>
          </p:nvSpPr>
          <p:spPr bwMode="auto">
            <a:xfrm>
              <a:off x="7472045" y="2825750"/>
              <a:ext cx="1748790" cy="1369060"/>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DB5355"/>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5" name="Freeform 143"/>
            <p:cNvSpPr>
              <a:spLocks noEditPoints="1"/>
            </p:cNvSpPr>
            <p:nvPr/>
          </p:nvSpPr>
          <p:spPr bwMode="auto">
            <a:xfrm>
              <a:off x="8699500" y="4168140"/>
              <a:ext cx="281305" cy="445770"/>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6" name="Freeform 144"/>
            <p:cNvSpPr>
              <a:spLocks noEditPoints="1"/>
            </p:cNvSpPr>
            <p:nvPr/>
          </p:nvSpPr>
          <p:spPr bwMode="auto">
            <a:xfrm>
              <a:off x="9396730" y="4885690"/>
              <a:ext cx="368935" cy="264160"/>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7" name="Freeform 145"/>
            <p:cNvSpPr>
              <a:spLocks/>
            </p:cNvSpPr>
            <p:nvPr/>
          </p:nvSpPr>
          <p:spPr bwMode="auto">
            <a:xfrm>
              <a:off x="7637145" y="4471035"/>
              <a:ext cx="62230" cy="135890"/>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solidFill>
              <a:schemeClr val="accent4">
                <a:lumMod val="75000"/>
              </a:schemeClr>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8" name="Freeform 146"/>
            <p:cNvSpPr>
              <a:spLocks/>
            </p:cNvSpPr>
            <p:nvPr/>
          </p:nvSpPr>
          <p:spPr bwMode="auto">
            <a:xfrm>
              <a:off x="6551930" y="5173980"/>
              <a:ext cx="216535" cy="484505"/>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49" name="Freeform 147"/>
            <p:cNvSpPr>
              <a:spLocks noEditPoints="1"/>
            </p:cNvSpPr>
            <p:nvPr/>
          </p:nvSpPr>
          <p:spPr bwMode="auto">
            <a:xfrm>
              <a:off x="6543040" y="4149090"/>
              <a:ext cx="349885" cy="240030"/>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0" name="Freeform 148"/>
            <p:cNvSpPr>
              <a:spLocks noEditPoints="1"/>
            </p:cNvSpPr>
            <p:nvPr/>
          </p:nvSpPr>
          <p:spPr bwMode="auto">
            <a:xfrm>
              <a:off x="9798050" y="4972685"/>
              <a:ext cx="236220" cy="19113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9525">
              <a:noFill/>
              <a:round/>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1" name="Freeform 149"/>
            <p:cNvSpPr>
              <a:spLocks noEditPoints="1"/>
            </p:cNvSpPr>
            <p:nvPr/>
          </p:nvSpPr>
          <p:spPr bwMode="auto">
            <a:xfrm>
              <a:off x="9798050" y="4972685"/>
              <a:ext cx="236220" cy="19113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2" name="Freeform 150"/>
            <p:cNvSpPr>
              <a:spLocks noEditPoints="1"/>
            </p:cNvSpPr>
            <p:nvPr/>
          </p:nvSpPr>
          <p:spPr bwMode="auto">
            <a:xfrm>
              <a:off x="8573135" y="5147310"/>
              <a:ext cx="1195070" cy="1202055"/>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3" name="Freeform 151"/>
            <p:cNvSpPr>
              <a:spLocks noEditPoints="1"/>
            </p:cNvSpPr>
            <p:nvPr/>
          </p:nvSpPr>
          <p:spPr bwMode="auto">
            <a:xfrm>
              <a:off x="10137140" y="6002655"/>
              <a:ext cx="364490" cy="489585"/>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4" name="Freeform 152"/>
            <p:cNvSpPr>
              <a:spLocks noEditPoints="1"/>
            </p:cNvSpPr>
            <p:nvPr/>
          </p:nvSpPr>
          <p:spPr bwMode="auto">
            <a:xfrm>
              <a:off x="10456545" y="5336540"/>
              <a:ext cx="79375" cy="82550"/>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5" name="Freeform 153"/>
            <p:cNvSpPr>
              <a:spLocks/>
            </p:cNvSpPr>
            <p:nvPr/>
          </p:nvSpPr>
          <p:spPr bwMode="auto">
            <a:xfrm>
              <a:off x="6841490" y="3281680"/>
              <a:ext cx="418465" cy="297815"/>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6" name="Freeform 154"/>
            <p:cNvSpPr>
              <a:spLocks/>
            </p:cNvSpPr>
            <p:nvPr/>
          </p:nvSpPr>
          <p:spPr bwMode="auto">
            <a:xfrm>
              <a:off x="6588125" y="3388360"/>
              <a:ext cx="575310" cy="549910"/>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7" name="Freeform 155"/>
            <p:cNvSpPr>
              <a:spLocks noEditPoints="1"/>
            </p:cNvSpPr>
            <p:nvPr/>
          </p:nvSpPr>
          <p:spPr bwMode="auto">
            <a:xfrm>
              <a:off x="6663055" y="2738755"/>
              <a:ext cx="1184275" cy="629920"/>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8" name="Freeform 156"/>
            <p:cNvSpPr>
              <a:spLocks noEditPoints="1"/>
            </p:cNvSpPr>
            <p:nvPr/>
          </p:nvSpPr>
          <p:spPr bwMode="auto">
            <a:xfrm>
              <a:off x="5882005" y="1188085"/>
              <a:ext cx="4975860" cy="2153920"/>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9525">
              <a:noFill/>
              <a:round/>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59" name="Freeform 158"/>
            <p:cNvSpPr>
              <a:spLocks/>
            </p:cNvSpPr>
            <p:nvPr/>
          </p:nvSpPr>
          <p:spPr bwMode="auto">
            <a:xfrm>
              <a:off x="5671820" y="4599940"/>
              <a:ext cx="534035" cy="635000"/>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0" name="Freeform 159"/>
            <p:cNvSpPr>
              <a:spLocks/>
            </p:cNvSpPr>
            <p:nvPr/>
          </p:nvSpPr>
          <p:spPr bwMode="auto">
            <a:xfrm>
              <a:off x="6148070" y="4864100"/>
              <a:ext cx="46990" cy="70485"/>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1" name="Freeform 160"/>
            <p:cNvSpPr>
              <a:spLocks/>
            </p:cNvSpPr>
            <p:nvPr/>
          </p:nvSpPr>
          <p:spPr bwMode="auto">
            <a:xfrm>
              <a:off x="6176010" y="5135245"/>
              <a:ext cx="311150" cy="561975"/>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2" name="Freeform 161"/>
            <p:cNvSpPr>
              <a:spLocks/>
            </p:cNvSpPr>
            <p:nvPr/>
          </p:nvSpPr>
          <p:spPr bwMode="auto">
            <a:xfrm>
              <a:off x="6158865" y="4815205"/>
              <a:ext cx="315595" cy="363220"/>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3" name="Freeform 162"/>
            <p:cNvSpPr>
              <a:spLocks/>
            </p:cNvSpPr>
            <p:nvPr/>
          </p:nvSpPr>
          <p:spPr bwMode="auto">
            <a:xfrm>
              <a:off x="6251575" y="5103495"/>
              <a:ext cx="96520" cy="256540"/>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4" name="Freeform 163"/>
            <p:cNvSpPr>
              <a:spLocks/>
            </p:cNvSpPr>
            <p:nvPr/>
          </p:nvSpPr>
          <p:spPr bwMode="auto">
            <a:xfrm>
              <a:off x="10073005" y="5471795"/>
              <a:ext cx="98425" cy="86995"/>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5" name="Freeform 164"/>
            <p:cNvSpPr>
              <a:spLocks/>
            </p:cNvSpPr>
            <p:nvPr/>
          </p:nvSpPr>
          <p:spPr bwMode="auto">
            <a:xfrm>
              <a:off x="7285355" y="3351530"/>
              <a:ext cx="225425" cy="169545"/>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6" name="Freeform 165"/>
            <p:cNvSpPr>
              <a:spLocks/>
            </p:cNvSpPr>
            <p:nvPr/>
          </p:nvSpPr>
          <p:spPr bwMode="auto">
            <a:xfrm>
              <a:off x="3015615" y="3928745"/>
              <a:ext cx="26035" cy="60325"/>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7" name="Freeform 166"/>
            <p:cNvSpPr>
              <a:spLocks/>
            </p:cNvSpPr>
            <p:nvPr/>
          </p:nvSpPr>
          <p:spPr bwMode="auto">
            <a:xfrm>
              <a:off x="3496310" y="4427855"/>
              <a:ext cx="34290" cy="3175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8" name="Freeform 167"/>
            <p:cNvSpPr>
              <a:spLocks/>
            </p:cNvSpPr>
            <p:nvPr/>
          </p:nvSpPr>
          <p:spPr bwMode="auto">
            <a:xfrm>
              <a:off x="6569075" y="3335020"/>
              <a:ext cx="96520" cy="94615"/>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69" name="Freeform 168"/>
            <p:cNvSpPr>
              <a:spLocks noEditPoints="1"/>
            </p:cNvSpPr>
            <p:nvPr/>
          </p:nvSpPr>
          <p:spPr bwMode="auto">
            <a:xfrm>
              <a:off x="6614160" y="3312795"/>
              <a:ext cx="143510" cy="133350"/>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0" name="Freeform 169"/>
            <p:cNvSpPr>
              <a:spLocks/>
            </p:cNvSpPr>
            <p:nvPr/>
          </p:nvSpPr>
          <p:spPr bwMode="auto">
            <a:xfrm>
              <a:off x="7075170" y="3451225"/>
              <a:ext cx="418465" cy="336550"/>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1" name="Freeform 170"/>
            <p:cNvSpPr>
              <a:spLocks/>
            </p:cNvSpPr>
            <p:nvPr/>
          </p:nvSpPr>
          <p:spPr bwMode="auto">
            <a:xfrm>
              <a:off x="7092315" y="3502025"/>
              <a:ext cx="480695" cy="489585"/>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2" name="Freeform 171"/>
            <p:cNvSpPr>
              <a:spLocks noEditPoints="1"/>
            </p:cNvSpPr>
            <p:nvPr/>
          </p:nvSpPr>
          <p:spPr bwMode="auto">
            <a:xfrm>
              <a:off x="8055610" y="4597400"/>
              <a:ext cx="1341120" cy="549910"/>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3" name="Freeform 172"/>
            <p:cNvSpPr>
              <a:spLocks noEditPoints="1"/>
            </p:cNvSpPr>
            <p:nvPr/>
          </p:nvSpPr>
          <p:spPr bwMode="auto">
            <a:xfrm>
              <a:off x="8901430" y="5062220"/>
              <a:ext cx="94615" cy="46355"/>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4" name="Freeform 173"/>
            <p:cNvSpPr>
              <a:spLocks/>
            </p:cNvSpPr>
            <p:nvPr/>
          </p:nvSpPr>
          <p:spPr bwMode="auto">
            <a:xfrm>
              <a:off x="5695315" y="3107055"/>
              <a:ext cx="98425" cy="60325"/>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5" name="Freeform 174"/>
            <p:cNvSpPr>
              <a:spLocks noEditPoints="1"/>
            </p:cNvSpPr>
            <p:nvPr/>
          </p:nvSpPr>
          <p:spPr bwMode="auto">
            <a:xfrm>
              <a:off x="5513070" y="3100070"/>
              <a:ext cx="334645" cy="412115"/>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6" name="Freeform 175"/>
            <p:cNvSpPr>
              <a:spLocks/>
            </p:cNvSpPr>
            <p:nvPr/>
          </p:nvSpPr>
          <p:spPr bwMode="auto">
            <a:xfrm>
              <a:off x="5847715" y="3252470"/>
              <a:ext cx="36195" cy="50800"/>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
          <p:nvSpPr>
            <p:cNvPr id="177" name="Freeform 176"/>
            <p:cNvSpPr>
              <a:spLocks/>
            </p:cNvSpPr>
            <p:nvPr/>
          </p:nvSpPr>
          <p:spPr bwMode="auto">
            <a:xfrm>
              <a:off x="5856605" y="3136265"/>
              <a:ext cx="122555" cy="162560"/>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grpSp>
      <p:sp>
        <p:nvSpPr>
          <p:cNvPr id="38912" name="矩形 38911"/>
          <p:cNvSpPr/>
          <p:nvPr/>
        </p:nvSpPr>
        <p:spPr>
          <a:xfrm>
            <a:off x="-41275" y="2927985"/>
            <a:ext cx="1869440" cy="923290"/>
          </a:xfrm>
          <a:prstGeom prst="rect">
            <a:avLst/>
          </a:prstGeom>
        </p:spPr>
        <p:txBody>
          <a:bodyPr wrap="none">
            <a:spAutoFit/>
          </a:bodyPr>
          <a:lstStyle/>
          <a:p>
            <a:pPr algn="ctr">
              <a:lnSpc>
                <a:spcPct val="150000"/>
              </a:lnSpc>
            </a:pPr>
            <a:r>
              <a:rPr kumimoji="1" lang="zh-CN" altLang="en-US" b="1" dirty="0">
                <a:solidFill>
                  <a:schemeClr val="accent2">
                    <a:lumMod val="60000"/>
                    <a:lumOff val="40000"/>
                  </a:schemeClr>
                </a:solidFill>
                <a:latin typeface="Microsoft YaHei" charset="0"/>
                <a:ea typeface="Microsoft YaHei" charset="0"/>
                <a:cs typeface="Microsoft YaHei" charset="0"/>
              </a:rPr>
              <a:t>美国民主党</a:t>
            </a:r>
          </a:p>
          <a:p>
            <a:pPr algn="ctr">
              <a:lnSpc>
                <a:spcPct val="150000"/>
              </a:lnSpc>
            </a:pPr>
            <a:r>
              <a:rPr kumimoji="1" lang="zh-CN" altLang="en-US" b="1" dirty="0">
                <a:solidFill>
                  <a:schemeClr val="accent2">
                    <a:lumMod val="60000"/>
                    <a:lumOff val="40000"/>
                  </a:schemeClr>
                </a:solidFill>
                <a:latin typeface="Microsoft YaHei" charset="0"/>
                <a:ea typeface="Microsoft YaHei" charset="0"/>
                <a:cs typeface="Microsoft YaHei" charset="0"/>
              </a:rPr>
              <a:t>“美国式民主” </a:t>
            </a:r>
          </a:p>
        </p:txBody>
      </p:sp>
      <p:sp>
        <p:nvSpPr>
          <p:cNvPr id="38913" name="矩形 38912"/>
          <p:cNvSpPr/>
          <p:nvPr/>
        </p:nvSpPr>
        <p:spPr>
          <a:xfrm>
            <a:off x="4954270" y="921385"/>
            <a:ext cx="2031365" cy="923290"/>
          </a:xfrm>
          <a:prstGeom prst="rect">
            <a:avLst/>
          </a:prstGeom>
        </p:spPr>
        <p:txBody>
          <a:bodyPr wrap="none">
            <a:spAutoFit/>
          </a:bodyPr>
          <a:lstStyle/>
          <a:p>
            <a:pPr>
              <a:lnSpc>
                <a:spcPct val="150000"/>
              </a:lnSpc>
            </a:pPr>
            <a:r>
              <a:rPr kumimoji="1" lang="zh-CN" altLang="en-US" b="1" dirty="0">
                <a:solidFill>
                  <a:srgbClr val="0070C0"/>
                </a:solidFill>
                <a:latin typeface="Microsoft YaHei" charset="0"/>
                <a:ea typeface="Microsoft YaHei" charset="0"/>
                <a:cs typeface="Microsoft YaHei" charset="0"/>
              </a:rPr>
              <a:t>德意志民主共和国</a:t>
            </a:r>
          </a:p>
          <a:p>
            <a:pPr>
              <a:lnSpc>
                <a:spcPct val="150000"/>
              </a:lnSpc>
            </a:pPr>
            <a:r>
              <a:rPr kumimoji="1" lang="zh-CN" altLang="en-US" b="1" dirty="0">
                <a:solidFill>
                  <a:srgbClr val="0070C0"/>
                </a:solidFill>
                <a:latin typeface="Microsoft YaHei" charset="0"/>
                <a:ea typeface="Microsoft YaHei" charset="0"/>
                <a:cs typeface="Microsoft YaHei" charset="0"/>
              </a:rPr>
              <a:t>基督教民主联盟</a:t>
            </a:r>
          </a:p>
        </p:txBody>
      </p:sp>
      <p:sp>
        <p:nvSpPr>
          <p:cNvPr id="38914" name="矩形 38913"/>
          <p:cNvSpPr/>
          <p:nvPr/>
        </p:nvSpPr>
        <p:spPr>
          <a:xfrm>
            <a:off x="6016625" y="3233420"/>
            <a:ext cx="2954655" cy="508000"/>
          </a:xfrm>
          <a:prstGeom prst="rect">
            <a:avLst/>
          </a:prstGeom>
        </p:spPr>
        <p:txBody>
          <a:bodyPr wrap="none">
            <a:spAutoFit/>
          </a:bodyPr>
          <a:lstStyle/>
          <a:p>
            <a:pPr>
              <a:lnSpc>
                <a:spcPct val="150000"/>
              </a:lnSpc>
            </a:pPr>
            <a:r>
              <a:rPr kumimoji="1" lang="zh-CN" altLang="en-US" b="1" dirty="0">
                <a:solidFill>
                  <a:srgbClr val="00B050"/>
                </a:solidFill>
                <a:latin typeface="Microsoft YaHei" charset="0"/>
                <a:ea typeface="Microsoft YaHei" charset="0"/>
                <a:cs typeface="Microsoft YaHei" charset="0"/>
              </a:rPr>
              <a:t>“世界上最大的民主国家”</a:t>
            </a:r>
          </a:p>
        </p:txBody>
      </p:sp>
      <p:sp>
        <p:nvSpPr>
          <p:cNvPr id="186" name="矩形 185"/>
          <p:cNvSpPr/>
          <p:nvPr/>
        </p:nvSpPr>
        <p:spPr>
          <a:xfrm>
            <a:off x="9540875" y="3326765"/>
            <a:ext cx="1800225" cy="508000"/>
          </a:xfrm>
          <a:prstGeom prst="rect">
            <a:avLst/>
          </a:prstGeom>
        </p:spPr>
        <p:txBody>
          <a:bodyPr wrap="none">
            <a:spAutoFit/>
          </a:bodyPr>
          <a:lstStyle/>
          <a:p>
            <a:pPr>
              <a:lnSpc>
                <a:spcPct val="150000"/>
              </a:lnSpc>
            </a:pPr>
            <a:r>
              <a:rPr kumimoji="1" lang="zh-CN" altLang="en-US" b="1" dirty="0">
                <a:solidFill>
                  <a:srgbClr val="7030A0"/>
                </a:solidFill>
                <a:latin typeface="Microsoft YaHei" charset="0"/>
                <a:ea typeface="Microsoft YaHei" charset="0"/>
                <a:cs typeface="Microsoft YaHei" charset="0"/>
              </a:rPr>
              <a:t>日本自由民主党</a:t>
            </a:r>
          </a:p>
        </p:txBody>
      </p:sp>
      <p:sp>
        <p:nvSpPr>
          <p:cNvPr id="38915" name="矩形 38914"/>
          <p:cNvSpPr/>
          <p:nvPr/>
        </p:nvSpPr>
        <p:spPr>
          <a:xfrm>
            <a:off x="9309735" y="2802890"/>
            <a:ext cx="2723515" cy="369570"/>
          </a:xfrm>
          <a:prstGeom prst="rect">
            <a:avLst/>
          </a:prstGeom>
        </p:spPr>
        <p:txBody>
          <a:bodyPr wrap="none">
            <a:spAutoFit/>
          </a:bodyPr>
          <a:lstStyle/>
          <a:p>
            <a:r>
              <a:rPr kumimoji="1" lang="zh-CN" altLang="en-US" b="1" dirty="0">
                <a:solidFill>
                  <a:schemeClr val="tx1">
                    <a:lumMod val="65000"/>
                    <a:lumOff val="35000"/>
                  </a:schemeClr>
                </a:solidFill>
                <a:latin typeface="Microsoft YaHei" charset="0"/>
                <a:ea typeface="Microsoft YaHei" charset="0"/>
                <a:cs typeface="Microsoft YaHei" charset="0"/>
              </a:rPr>
              <a:t>朝鲜民主主义人民共和国</a:t>
            </a:r>
            <a:endParaRPr lang="zh-CN" altLang="en-US" dirty="0"/>
          </a:p>
        </p:txBody>
      </p:sp>
      <p:sp>
        <p:nvSpPr>
          <p:cNvPr id="38918" name="矩形 38917"/>
          <p:cNvSpPr/>
          <p:nvPr/>
        </p:nvSpPr>
        <p:spPr>
          <a:xfrm>
            <a:off x="8536940" y="3945890"/>
            <a:ext cx="2493010" cy="369570"/>
          </a:xfrm>
          <a:prstGeom prst="rect">
            <a:avLst/>
          </a:prstGeom>
        </p:spPr>
        <p:txBody>
          <a:bodyPr wrap="none">
            <a:spAutoFit/>
          </a:bodyPr>
          <a:lstStyle/>
          <a:p>
            <a:r>
              <a:rPr kumimoji="1" lang="zh-CN" altLang="en-US" b="1" dirty="0">
                <a:solidFill>
                  <a:srgbClr val="DB5354"/>
                </a:solidFill>
                <a:latin typeface="Microsoft YaHei" charset="0"/>
                <a:ea typeface="Microsoft YaHei" charset="0"/>
                <a:cs typeface="Microsoft YaHei" charset="0"/>
              </a:rPr>
              <a:t>中国特色社会主义民主</a:t>
            </a:r>
            <a:endParaRPr lang="zh-CN" altLang="en-US" dirty="0">
              <a:solidFill>
                <a:srgbClr val="DB5354"/>
              </a:solidFill>
            </a:endParaRPr>
          </a:p>
        </p:txBody>
      </p:sp>
      <p:sp>
        <p:nvSpPr>
          <p:cNvPr id="183" name="矩形 182"/>
          <p:cNvSpPr/>
          <p:nvPr/>
        </p:nvSpPr>
        <p:spPr>
          <a:xfrm>
            <a:off x="8995410" y="4376420"/>
            <a:ext cx="2261870" cy="369570"/>
          </a:xfrm>
          <a:prstGeom prst="rect">
            <a:avLst/>
          </a:prstGeom>
        </p:spPr>
        <p:txBody>
          <a:bodyPr wrap="none">
            <a:spAutoFit/>
          </a:bodyPr>
          <a:lstStyle/>
          <a:p>
            <a:r>
              <a:rPr lang="zh-CN" altLang="en-US" b="1" dirty="0">
                <a:solidFill>
                  <a:schemeClr val="accent2">
                    <a:lumMod val="75000"/>
                  </a:schemeClr>
                </a:solidFill>
              </a:rPr>
              <a:t>老挝人民民主共和国</a:t>
            </a:r>
            <a:endParaRPr lang="zh-CN" altLang="en-US" dirty="0">
              <a:solidFill>
                <a:schemeClr val="accent2">
                  <a:lumMod val="75000"/>
                </a:schemeClr>
              </a:solidFill>
            </a:endParaRPr>
          </a:p>
        </p:txBody>
      </p:sp>
      <p:sp>
        <p:nvSpPr>
          <p:cNvPr id="184" name="矩形 183"/>
          <p:cNvSpPr/>
          <p:nvPr/>
        </p:nvSpPr>
        <p:spPr>
          <a:xfrm>
            <a:off x="7011670" y="4671695"/>
            <a:ext cx="3185795" cy="369570"/>
          </a:xfrm>
          <a:prstGeom prst="rect">
            <a:avLst/>
          </a:prstGeom>
        </p:spPr>
        <p:txBody>
          <a:bodyPr wrap="none">
            <a:spAutoFit/>
          </a:bodyPr>
          <a:lstStyle/>
          <a:p>
            <a:r>
              <a:rPr lang="zh-CN" altLang="en-US" b="1" dirty="0">
                <a:solidFill>
                  <a:schemeClr val="accent4">
                    <a:lumMod val="75000"/>
                  </a:schemeClr>
                </a:solidFill>
              </a:rPr>
              <a:t>斯里兰卡民主社会主义共和国</a:t>
            </a:r>
            <a:endParaRPr lang="zh-CN" altLang="en-US" dirty="0">
              <a:solidFill>
                <a:schemeClr val="accent4">
                  <a:lumMod val="75000"/>
                </a:schemeClr>
              </a:solidFill>
            </a:endParaRPr>
          </a:p>
        </p:txBody>
      </p:sp>
      <p:sp>
        <p:nvSpPr>
          <p:cNvPr id="185" name="矩形 184"/>
          <p:cNvSpPr/>
          <p:nvPr/>
        </p:nvSpPr>
        <p:spPr>
          <a:xfrm>
            <a:off x="6734810" y="4257040"/>
            <a:ext cx="2562225" cy="369570"/>
          </a:xfrm>
          <a:prstGeom prst="rect">
            <a:avLst/>
          </a:prstGeom>
        </p:spPr>
        <p:txBody>
          <a:bodyPr wrap="none">
            <a:spAutoFit/>
          </a:bodyPr>
          <a:lstStyle/>
          <a:p>
            <a:r>
              <a:rPr lang="zh-CN" altLang="en-US" b="1" dirty="0">
                <a:solidFill>
                  <a:srgbClr val="0070C0"/>
                </a:solidFill>
                <a:latin typeface="微软雅黑" pitchFamily="34" charset="-122"/>
                <a:ea typeface="微软雅黑" pitchFamily="34" charset="-122"/>
              </a:rPr>
              <a:t>尼泊尔联邦民主共和国 </a:t>
            </a:r>
          </a:p>
        </p:txBody>
      </p:sp>
      <p:sp>
        <p:nvSpPr>
          <p:cNvPr id="187" name="矩形 186"/>
          <p:cNvSpPr/>
          <p:nvPr/>
        </p:nvSpPr>
        <p:spPr>
          <a:xfrm>
            <a:off x="4126230" y="5125085"/>
            <a:ext cx="2954655" cy="369570"/>
          </a:xfrm>
          <a:prstGeom prst="rect">
            <a:avLst/>
          </a:prstGeom>
        </p:spPr>
        <p:txBody>
          <a:bodyPr wrap="none">
            <a:spAutoFit/>
          </a:bodyPr>
          <a:lstStyle/>
          <a:p>
            <a:r>
              <a:rPr lang="zh-CN" altLang="en-US" b="1" dirty="0">
                <a:solidFill>
                  <a:schemeClr val="accent2">
                    <a:lumMod val="75000"/>
                  </a:schemeClr>
                </a:solidFill>
                <a:latin typeface="微软雅黑" pitchFamily="34" charset="-122"/>
                <a:ea typeface="微软雅黑" pitchFamily="34" charset="-122"/>
              </a:rPr>
              <a:t>埃塞俄比亚联邦民主共和国</a:t>
            </a:r>
          </a:p>
        </p:txBody>
      </p:sp>
    </p:spTree>
    <p:extLst>
      <p:ext uri="{BB962C8B-B14F-4D97-AF65-F5344CB8AC3E}">
        <p14:creationId xmlns="" xmlns:p14="http://schemas.microsoft.com/office/powerpoint/2010/main" val="344324083"/>
      </p:ext>
    </p:extLst>
  </p:cSld>
  <p:clrMapOvr>
    <a:masterClrMapping/>
  </p:clrMapOvr>
  <mc:AlternateContent xmlns:mc="http://schemas.openxmlformats.org/markup-compatibility/2006">
    <mc:Choice xmlns="" xmlns:p14="http://schemas.microsoft.com/office/powerpoint/2010/main" Requires="p14">
      <p:transition spd="slow" p14:dur="7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2"/>
                                        </p:tgtEl>
                                        <p:attrNameLst>
                                          <p:attrName>style.visibility</p:attrName>
                                        </p:attrNameLst>
                                      </p:cBhvr>
                                      <p:to>
                                        <p:strVal val="visible"/>
                                      </p:to>
                                    </p:set>
                                    <p:anim calcmode="lin" valueType="num">
                                      <p:cBhvr additive="base">
                                        <p:cTn id="7" dur="500" fill="hold"/>
                                        <p:tgtEl>
                                          <p:spTgt spid="38912"/>
                                        </p:tgtEl>
                                        <p:attrNameLst>
                                          <p:attrName>ppt_x</p:attrName>
                                        </p:attrNameLst>
                                      </p:cBhvr>
                                      <p:tavLst>
                                        <p:tav tm="0">
                                          <p:val>
                                            <p:strVal val="#ppt_x"/>
                                          </p:val>
                                        </p:tav>
                                        <p:tav tm="100000">
                                          <p:val>
                                            <p:strVal val="#ppt_x"/>
                                          </p:val>
                                        </p:tav>
                                      </p:tavLst>
                                    </p:anim>
                                    <p:anim calcmode="lin" valueType="num">
                                      <p:cBhvr additive="base">
                                        <p:cTn id="8" dur="500" fill="hold"/>
                                        <p:tgtEl>
                                          <p:spTgt spid="389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3"/>
                                        </p:tgtEl>
                                        <p:attrNameLst>
                                          <p:attrName>style.visibility</p:attrName>
                                        </p:attrNameLst>
                                      </p:cBhvr>
                                      <p:to>
                                        <p:strVal val="visible"/>
                                      </p:to>
                                    </p:set>
                                    <p:anim calcmode="lin" valueType="num">
                                      <p:cBhvr additive="base">
                                        <p:cTn id="13" dur="500" fill="hold"/>
                                        <p:tgtEl>
                                          <p:spTgt spid="38913"/>
                                        </p:tgtEl>
                                        <p:attrNameLst>
                                          <p:attrName>ppt_x</p:attrName>
                                        </p:attrNameLst>
                                      </p:cBhvr>
                                      <p:tavLst>
                                        <p:tav tm="0">
                                          <p:val>
                                            <p:strVal val="#ppt_x"/>
                                          </p:val>
                                        </p:tav>
                                        <p:tav tm="100000">
                                          <p:val>
                                            <p:strVal val="#ppt_x"/>
                                          </p:val>
                                        </p:tav>
                                      </p:tavLst>
                                    </p:anim>
                                    <p:anim calcmode="lin" valueType="num">
                                      <p:cBhvr additive="base">
                                        <p:cTn id="14" dur="500" fill="hold"/>
                                        <p:tgtEl>
                                          <p:spTgt spid="389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6"/>
                                        </p:tgtEl>
                                        <p:attrNameLst>
                                          <p:attrName>style.visibility</p:attrName>
                                        </p:attrNameLst>
                                      </p:cBhvr>
                                      <p:to>
                                        <p:strVal val="visible"/>
                                      </p:to>
                                    </p:set>
                                    <p:anim calcmode="lin" valueType="num">
                                      <p:cBhvr additive="base">
                                        <p:cTn id="19" dur="500" fill="hold"/>
                                        <p:tgtEl>
                                          <p:spTgt spid="186"/>
                                        </p:tgtEl>
                                        <p:attrNameLst>
                                          <p:attrName>ppt_x</p:attrName>
                                        </p:attrNameLst>
                                      </p:cBhvr>
                                      <p:tavLst>
                                        <p:tav tm="0">
                                          <p:val>
                                            <p:strVal val="#ppt_x"/>
                                          </p:val>
                                        </p:tav>
                                        <p:tav tm="100000">
                                          <p:val>
                                            <p:strVal val="#ppt_x"/>
                                          </p:val>
                                        </p:tav>
                                      </p:tavLst>
                                    </p:anim>
                                    <p:anim calcmode="lin" valueType="num">
                                      <p:cBhvr additive="base">
                                        <p:cTn id="20"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7"/>
                                        </p:tgtEl>
                                        <p:attrNameLst>
                                          <p:attrName>style.visibility</p:attrName>
                                        </p:attrNameLst>
                                      </p:cBhvr>
                                      <p:to>
                                        <p:strVal val="visible"/>
                                      </p:to>
                                    </p:set>
                                    <p:anim calcmode="lin" valueType="num">
                                      <p:cBhvr additive="base">
                                        <p:cTn id="25" dur="500" fill="hold"/>
                                        <p:tgtEl>
                                          <p:spTgt spid="187"/>
                                        </p:tgtEl>
                                        <p:attrNameLst>
                                          <p:attrName>ppt_x</p:attrName>
                                        </p:attrNameLst>
                                      </p:cBhvr>
                                      <p:tavLst>
                                        <p:tav tm="0">
                                          <p:val>
                                            <p:strVal val="#ppt_x"/>
                                          </p:val>
                                        </p:tav>
                                        <p:tav tm="100000">
                                          <p:val>
                                            <p:strVal val="#ppt_x"/>
                                          </p:val>
                                        </p:tav>
                                      </p:tavLst>
                                    </p:anim>
                                    <p:anim calcmode="lin" valueType="num">
                                      <p:cBhvr additive="base">
                                        <p:cTn id="26"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915"/>
                                        </p:tgtEl>
                                        <p:attrNameLst>
                                          <p:attrName>style.visibility</p:attrName>
                                        </p:attrNameLst>
                                      </p:cBhvr>
                                      <p:to>
                                        <p:strVal val="visible"/>
                                      </p:to>
                                    </p:set>
                                    <p:anim calcmode="lin" valueType="num">
                                      <p:cBhvr additive="base">
                                        <p:cTn id="31" dur="500" fill="hold"/>
                                        <p:tgtEl>
                                          <p:spTgt spid="38915"/>
                                        </p:tgtEl>
                                        <p:attrNameLst>
                                          <p:attrName>ppt_x</p:attrName>
                                        </p:attrNameLst>
                                      </p:cBhvr>
                                      <p:tavLst>
                                        <p:tav tm="0">
                                          <p:val>
                                            <p:strVal val="#ppt_x"/>
                                          </p:val>
                                        </p:tav>
                                        <p:tav tm="100000">
                                          <p:val>
                                            <p:strVal val="#ppt_x"/>
                                          </p:val>
                                        </p:tav>
                                      </p:tavLst>
                                    </p:anim>
                                    <p:anim calcmode="lin" valueType="num">
                                      <p:cBhvr additive="base">
                                        <p:cTn id="32"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3"/>
                                        </p:tgtEl>
                                        <p:attrNameLst>
                                          <p:attrName>style.visibility</p:attrName>
                                        </p:attrNameLst>
                                      </p:cBhvr>
                                      <p:to>
                                        <p:strVal val="visible"/>
                                      </p:to>
                                    </p:set>
                                    <p:anim calcmode="lin" valueType="num">
                                      <p:cBhvr additive="base">
                                        <p:cTn id="37" dur="500" fill="hold"/>
                                        <p:tgtEl>
                                          <p:spTgt spid="183"/>
                                        </p:tgtEl>
                                        <p:attrNameLst>
                                          <p:attrName>ppt_x</p:attrName>
                                        </p:attrNameLst>
                                      </p:cBhvr>
                                      <p:tavLst>
                                        <p:tav tm="0">
                                          <p:val>
                                            <p:strVal val="#ppt_x"/>
                                          </p:val>
                                        </p:tav>
                                        <p:tav tm="100000">
                                          <p:val>
                                            <p:strVal val="#ppt_x"/>
                                          </p:val>
                                        </p:tav>
                                      </p:tavLst>
                                    </p:anim>
                                    <p:anim calcmode="lin" valueType="num">
                                      <p:cBhvr additive="base">
                                        <p:cTn id="38"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5"/>
                                        </p:tgtEl>
                                        <p:attrNameLst>
                                          <p:attrName>style.visibility</p:attrName>
                                        </p:attrNameLst>
                                      </p:cBhvr>
                                      <p:to>
                                        <p:strVal val="visible"/>
                                      </p:to>
                                    </p:set>
                                    <p:anim calcmode="lin" valueType="num">
                                      <p:cBhvr additive="base">
                                        <p:cTn id="43" dur="500" fill="hold"/>
                                        <p:tgtEl>
                                          <p:spTgt spid="185"/>
                                        </p:tgtEl>
                                        <p:attrNameLst>
                                          <p:attrName>ppt_x</p:attrName>
                                        </p:attrNameLst>
                                      </p:cBhvr>
                                      <p:tavLst>
                                        <p:tav tm="0">
                                          <p:val>
                                            <p:strVal val="#ppt_x"/>
                                          </p:val>
                                        </p:tav>
                                        <p:tav tm="100000">
                                          <p:val>
                                            <p:strVal val="#ppt_x"/>
                                          </p:val>
                                        </p:tav>
                                      </p:tavLst>
                                    </p:anim>
                                    <p:anim calcmode="lin" valueType="num">
                                      <p:cBhvr additive="base">
                                        <p:cTn id="44"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84"/>
                                        </p:tgtEl>
                                        <p:attrNameLst>
                                          <p:attrName>style.visibility</p:attrName>
                                        </p:attrNameLst>
                                      </p:cBhvr>
                                      <p:to>
                                        <p:strVal val="visible"/>
                                      </p:to>
                                    </p:set>
                                    <p:anim calcmode="lin" valueType="num">
                                      <p:cBhvr additive="base">
                                        <p:cTn id="49" dur="500" fill="hold"/>
                                        <p:tgtEl>
                                          <p:spTgt spid="184"/>
                                        </p:tgtEl>
                                        <p:attrNameLst>
                                          <p:attrName>ppt_x</p:attrName>
                                        </p:attrNameLst>
                                      </p:cBhvr>
                                      <p:tavLst>
                                        <p:tav tm="0">
                                          <p:val>
                                            <p:strVal val="#ppt_x"/>
                                          </p:val>
                                        </p:tav>
                                        <p:tav tm="100000">
                                          <p:val>
                                            <p:strVal val="#ppt_x"/>
                                          </p:val>
                                        </p:tav>
                                      </p:tavLst>
                                    </p:anim>
                                    <p:anim calcmode="lin" valueType="num">
                                      <p:cBhvr additive="base">
                                        <p:cTn id="5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8914"/>
                                        </p:tgtEl>
                                        <p:attrNameLst>
                                          <p:attrName>style.visibility</p:attrName>
                                        </p:attrNameLst>
                                      </p:cBhvr>
                                      <p:to>
                                        <p:strVal val="visible"/>
                                      </p:to>
                                    </p:set>
                                    <p:anim calcmode="lin" valueType="num">
                                      <p:cBhvr additive="base">
                                        <p:cTn id="55" dur="500" fill="hold"/>
                                        <p:tgtEl>
                                          <p:spTgt spid="38914"/>
                                        </p:tgtEl>
                                        <p:attrNameLst>
                                          <p:attrName>ppt_x</p:attrName>
                                        </p:attrNameLst>
                                      </p:cBhvr>
                                      <p:tavLst>
                                        <p:tav tm="0">
                                          <p:val>
                                            <p:strVal val="#ppt_x"/>
                                          </p:val>
                                        </p:tav>
                                        <p:tav tm="100000">
                                          <p:val>
                                            <p:strVal val="#ppt_x"/>
                                          </p:val>
                                        </p:tav>
                                      </p:tavLst>
                                    </p:anim>
                                    <p:anim calcmode="lin" valueType="num">
                                      <p:cBhvr additive="base">
                                        <p:cTn id="56"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 grpId="0"/>
      <p:bldP spid="38913" grpId="0"/>
      <p:bldP spid="38914" grpId="0"/>
      <p:bldP spid="186" grpId="0"/>
      <p:bldP spid="38915" grpId="0"/>
      <p:bldP spid="183" grpId="0"/>
      <p:bldP spid="184" grpId="0"/>
      <p:bldP spid="185" grpId="0"/>
      <p:bldP spid="18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6803"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 name="圆角矩形 6"/>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
        <p:nvSpPr>
          <p:cNvPr id="76806" name="文本框 1"/>
          <p:cNvSpPr txBox="1">
            <a:spLocks noChangeArrowheads="1"/>
          </p:cNvSpPr>
          <p:nvPr/>
        </p:nvSpPr>
        <p:spPr bwMode="auto">
          <a:xfrm>
            <a:off x="2500630" y="2179955"/>
            <a:ext cx="7381875" cy="10826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在半殖民地半封建社会，帝国主义和封建势力的阻挠，具有软弱性和妥协性民族资产阶级未能也不可能在中国建立起资产阶级政治制度和政党制度。</a:t>
            </a:r>
          </a:p>
        </p:txBody>
      </p:sp>
      <p:pic>
        <p:nvPicPr>
          <p:cNvPr id="4" name="图片 3"/>
          <p:cNvPicPr>
            <a:picLocks noChangeAspect="1"/>
          </p:cNvPicPr>
          <p:nvPr/>
        </p:nvPicPr>
        <p:blipFill>
          <a:blip r:embed="rId3"/>
          <a:stretch>
            <a:fillRect/>
          </a:stretch>
        </p:blipFill>
        <p:spPr>
          <a:xfrm>
            <a:off x="7680325" y="3068955"/>
            <a:ext cx="2202180" cy="2632075"/>
          </a:xfrm>
          <a:prstGeom prst="roundRect">
            <a:avLst>
              <a:gd name="adj" fmla="val 8594"/>
            </a:avLst>
          </a:prstGeom>
          <a:solidFill>
            <a:srgbClr val="FFFFFF">
              <a:shade val="85000"/>
            </a:srgbClr>
          </a:solidFill>
          <a:ln>
            <a:noFill/>
          </a:ln>
          <a:effectLst/>
        </p:spPr>
      </p:pic>
      <p:sp>
        <p:nvSpPr>
          <p:cNvPr id="76808" name="文本框 4"/>
          <p:cNvSpPr txBox="1">
            <a:spLocks noChangeArrowheads="1"/>
          </p:cNvSpPr>
          <p:nvPr/>
        </p:nvSpPr>
        <p:spPr bwMode="auto">
          <a:xfrm>
            <a:off x="8383905" y="5889625"/>
            <a:ext cx="793750" cy="3365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a:r>
              <a:rPr lang="zh-CN" altLang="en-US" sz="1600" b="0">
                <a:solidFill>
                  <a:srgbClr val="993300"/>
                </a:solidFill>
                <a:latin typeface="Times New Roman" pitchFamily="18" charset="0"/>
                <a:sym typeface="黑体" pitchFamily="2" charset="-122"/>
              </a:rPr>
              <a:t>宋教仁</a:t>
            </a:r>
          </a:p>
        </p:txBody>
      </p:sp>
      <p:sp>
        <p:nvSpPr>
          <p:cNvPr id="76809" name="文本框 2"/>
          <p:cNvSpPr>
            <a:spLocks noChangeArrowheads="1"/>
          </p:cNvSpPr>
          <p:nvPr/>
        </p:nvSpPr>
        <p:spPr bwMode="auto">
          <a:xfrm>
            <a:off x="2529205" y="3554730"/>
            <a:ext cx="4874895" cy="2014220"/>
          </a:xfrm>
          <a:prstGeom prst="roundRect">
            <a:avLst>
              <a:gd name="adj" fmla="val 16667"/>
            </a:avLst>
          </a:prstGeom>
          <a:solidFill>
            <a:srgbClr val="FBE5D6"/>
          </a:solidFill>
          <a:ln w="15240">
            <a:solidFill>
              <a:srgbClr val="990000"/>
            </a:solidFill>
            <a:prstDash val="sysDot"/>
            <a:round/>
            <a:headEnd/>
            <a:tailEnd/>
          </a:ln>
        </p:spPr>
        <p:txBody>
          <a:bodyPr lIns="38100" tIns="63500" rIns="38100" bIns="63500">
            <a:spAutoFit/>
          </a:bodyPr>
          <a:lstStyle/>
          <a:p>
            <a:pPr>
              <a:lnSpc>
                <a:spcPts val="2500"/>
              </a:lnSpc>
              <a:spcBef>
                <a:spcPts val="800"/>
              </a:spcBef>
            </a:pPr>
            <a:r>
              <a:rPr lang="zh-CN" altLang="en-US">
                <a:sym typeface="黑体" pitchFamily="2" charset="-122"/>
              </a:rPr>
              <a:t>　　辛亥革命胜利后，孙中山期望借鉴西方，提出实行政党政治的主张。尽管国民党在第一届国会选举中获胜，但不久宋教仁就被暗杀。</a:t>
            </a:r>
            <a:endParaRPr lang="en-US" altLang="zh-CN">
              <a:sym typeface="黑体" pitchFamily="2" charset="-122"/>
            </a:endParaRPr>
          </a:p>
          <a:p>
            <a:pPr>
              <a:lnSpc>
                <a:spcPts val="2500"/>
              </a:lnSpc>
              <a:spcBef>
                <a:spcPts val="800"/>
              </a:spcBef>
            </a:pPr>
            <a:r>
              <a:rPr lang="zh-CN" altLang="en-US">
                <a:sym typeface="黑体" pitchFamily="2" charset="-122"/>
              </a:rPr>
              <a:t>　　</a:t>
            </a:r>
            <a:r>
              <a:rPr lang="en-US" altLang="zh-CN">
                <a:sym typeface="黑体" pitchFamily="2" charset="-122"/>
              </a:rPr>
              <a:t>1913</a:t>
            </a:r>
            <a:r>
              <a:rPr lang="zh-CN" altLang="en-US">
                <a:sym typeface="黑体" pitchFamily="2" charset="-122"/>
              </a:rPr>
              <a:t>年</a:t>
            </a:r>
            <a:r>
              <a:rPr lang="en-US" altLang="zh-CN">
                <a:sym typeface="黑体" pitchFamily="2" charset="-122"/>
              </a:rPr>
              <a:t>11</a:t>
            </a:r>
            <a:r>
              <a:rPr lang="zh-CN" altLang="en-US">
                <a:sym typeface="黑体" pitchFamily="2" charset="-122"/>
              </a:rPr>
              <a:t>月，袁世凯下令解散国民党，随后又废止国会。中国多党制尝试宣告失败。</a:t>
            </a:r>
          </a:p>
        </p:txBody>
      </p:sp>
    </p:spTree>
    <p:extLst>
      <p:ext uri="{BB962C8B-B14F-4D97-AF65-F5344CB8AC3E}">
        <p14:creationId xmlns="" xmlns:p14="http://schemas.microsoft.com/office/powerpoint/2010/main" val="2267297089"/>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7827"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7829" name="文本框 1"/>
          <p:cNvSpPr txBox="1">
            <a:spLocks noChangeArrowheads="1"/>
          </p:cNvSpPr>
          <p:nvPr/>
        </p:nvSpPr>
        <p:spPr bwMode="auto">
          <a:xfrm>
            <a:off x="2418080" y="3136900"/>
            <a:ext cx="3495675" cy="17430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历史上，国民党实行一党专制，对中国共产党和各民主党派进行排斥、迫害和镇压，最终导致了政治上的孤立、经济上的崩溃和军事上的失败。</a:t>
            </a:r>
          </a:p>
        </p:txBody>
      </p:sp>
      <p:pic>
        <p:nvPicPr>
          <p:cNvPr id="8" name="图片 7"/>
          <p:cNvPicPr>
            <a:picLocks noChangeAspect="1"/>
          </p:cNvPicPr>
          <p:nvPr/>
        </p:nvPicPr>
        <p:blipFill>
          <a:blip r:embed="rId3"/>
          <a:stretch>
            <a:fillRect/>
          </a:stretch>
        </p:blipFill>
        <p:spPr>
          <a:xfrm>
            <a:off x="6285865" y="2630805"/>
            <a:ext cx="3422650" cy="2274570"/>
          </a:xfrm>
          <a:prstGeom prst="roundRect">
            <a:avLst>
              <a:gd name="adj" fmla="val 8594"/>
            </a:avLst>
          </a:prstGeom>
          <a:solidFill>
            <a:srgbClr val="FFFFFF">
              <a:shade val="85000"/>
            </a:srgbClr>
          </a:solidFill>
          <a:ln>
            <a:noFill/>
          </a:ln>
          <a:effectLst/>
        </p:spPr>
      </p:pic>
      <p:sp>
        <p:nvSpPr>
          <p:cNvPr id="77831" name="文本框 8"/>
          <p:cNvSpPr txBox="1">
            <a:spLocks noChangeArrowheads="1"/>
          </p:cNvSpPr>
          <p:nvPr/>
        </p:nvSpPr>
        <p:spPr bwMode="auto">
          <a:xfrm>
            <a:off x="6878955" y="5151755"/>
            <a:ext cx="2216150" cy="3365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en-US" altLang="zh-CN" sz="1600" b="0">
                <a:solidFill>
                  <a:srgbClr val="993300"/>
                </a:solidFill>
                <a:latin typeface="Times New Roman" pitchFamily="18" charset="0"/>
                <a:sym typeface="黑体" pitchFamily="2" charset="-122"/>
              </a:rPr>
              <a:t>1949</a:t>
            </a:r>
            <a:r>
              <a:rPr lang="zh-CN" altLang="en-US" sz="1600" b="0">
                <a:solidFill>
                  <a:srgbClr val="993300"/>
                </a:solidFill>
                <a:latin typeface="Times New Roman" pitchFamily="18" charset="0"/>
                <a:sym typeface="黑体" pitchFamily="2" charset="-122"/>
              </a:rPr>
              <a:t>年国民党溃逃台湾</a:t>
            </a:r>
          </a:p>
        </p:txBody>
      </p:sp>
      <p:sp>
        <p:nvSpPr>
          <p:cNvPr id="10" name="圆角矩形 9"/>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Tree>
    <p:extLst>
      <p:ext uri="{BB962C8B-B14F-4D97-AF65-F5344CB8AC3E}">
        <p14:creationId xmlns="" xmlns:p14="http://schemas.microsoft.com/office/powerpoint/2010/main" val="86689058"/>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DAD08049-CBCA-4E51-A9BF-7338123AEF44}"/>
              </a:ext>
            </a:extLst>
          </p:cNvPr>
          <p:cNvGrpSpPr>
            <a:grpSpLocks/>
          </p:cNvGrpSpPr>
          <p:nvPr/>
        </p:nvGrpSpPr>
        <p:grpSpPr bwMode="auto">
          <a:xfrm>
            <a:off x="1238250" y="748030"/>
            <a:ext cx="9756775" cy="6285230"/>
            <a:chOff x="1238250" y="748030"/>
            <a:chExt cx="9756775" cy="6285230"/>
          </a:xfrm>
        </p:grpSpPr>
        <p:sp>
          <p:nvSpPr>
            <p:cNvPr id="50185" name="Rectangle 3">
              <a:extLst>
                <a:ext uri="{FF2B5EF4-FFF2-40B4-BE49-F238E27FC236}">
                  <a16:creationId xmlns="" xmlns:p14="http://schemas.microsoft.com/office/powerpoint/2010/main" xmlns:a16="http://schemas.microsoft.com/office/drawing/2014/main" id="{AA5D443C-A62B-4DD3-8D37-AD3C90565EC8}"/>
                </a:ext>
              </a:extLst>
            </p:cNvPr>
            <p:cNvSpPr>
              <a:spLocks noChangeArrowheads="1"/>
            </p:cNvSpPr>
            <p:nvPr/>
          </p:nvSpPr>
          <p:spPr bwMode="auto">
            <a:xfrm>
              <a:off x="1676400" y="121920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6" name="Text Box 4">
              <a:extLst>
                <a:ext uri="{FF2B5EF4-FFF2-40B4-BE49-F238E27FC236}">
                  <a16:creationId xmlns="" xmlns:p14="http://schemas.microsoft.com/office/powerpoint/2010/main" xmlns:a16="http://schemas.microsoft.com/office/drawing/2014/main" id="{7DB132D2-E705-42EB-9709-D98108D3039B}"/>
                </a:ext>
              </a:extLst>
            </p:cNvPr>
            <p:cNvSpPr txBox="1">
              <a:spLocks noChangeArrowheads="1"/>
            </p:cNvSpPr>
            <p:nvPr/>
          </p:nvSpPr>
          <p:spPr bwMode="auto">
            <a:xfrm>
              <a:off x="10201275" y="7480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0187" name="Text Box 5">
              <a:extLst>
                <a:ext uri="{FF2B5EF4-FFF2-40B4-BE49-F238E27FC236}">
                  <a16:creationId xmlns="" xmlns:p14="http://schemas.microsoft.com/office/powerpoint/2010/main" xmlns:a16="http://schemas.microsoft.com/office/drawing/2014/main" id="{44D684ED-2A63-49F8-B7E0-AFED693DFBED}"/>
                </a:ext>
              </a:extLst>
            </p:cNvPr>
            <p:cNvSpPr txBox="1">
              <a:spLocks noChangeArrowheads="1"/>
            </p:cNvSpPr>
            <p:nvPr/>
          </p:nvSpPr>
          <p:spPr bwMode="auto">
            <a:xfrm>
              <a:off x="1238250" y="762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0188" name="Text Box 6">
              <a:extLst>
                <a:ext uri="{FF2B5EF4-FFF2-40B4-BE49-F238E27FC236}">
                  <a16:creationId xmlns="" xmlns:p14="http://schemas.microsoft.com/office/powerpoint/2010/main" xmlns:a16="http://schemas.microsoft.com/office/drawing/2014/main" id="{7A7CC64E-1A46-42CA-A417-A37208E0B11C}"/>
                </a:ext>
              </a:extLst>
            </p:cNvPr>
            <p:cNvSpPr txBox="1">
              <a:spLocks noChangeArrowheads="1"/>
            </p:cNvSpPr>
            <p:nvPr/>
          </p:nvSpPr>
          <p:spPr bwMode="auto">
            <a:xfrm flipH="1" flipV="1">
              <a:off x="1252855" y="626300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0189" name="Text Box 7">
              <a:extLst>
                <a:ext uri="{FF2B5EF4-FFF2-40B4-BE49-F238E27FC236}">
                  <a16:creationId xmlns="" xmlns:p14="http://schemas.microsoft.com/office/powerpoint/2010/main" xmlns:a16="http://schemas.microsoft.com/office/drawing/2014/main" id="{9AE7D73B-E004-494C-BEAA-A11A2457C295}"/>
                </a:ext>
              </a:extLst>
            </p:cNvPr>
            <p:cNvSpPr txBox="1">
              <a:spLocks noChangeArrowheads="1"/>
            </p:cNvSpPr>
            <p:nvPr/>
          </p:nvSpPr>
          <p:spPr bwMode="auto">
            <a:xfrm rot="5400000">
              <a:off x="10347325" y="62217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50179" name="Group 17">
            <a:extLst>
              <a:ext uri="{FF2B5EF4-FFF2-40B4-BE49-F238E27FC236}">
                <a16:creationId xmlns="" xmlns:p14="http://schemas.microsoft.com/office/powerpoint/2010/main" xmlns:a16="http://schemas.microsoft.com/office/drawing/2014/main" id="{92F2CC02-79DB-4989-A79F-B1D5CEF98445}"/>
              </a:ext>
            </a:extLst>
          </p:cNvPr>
          <p:cNvGrpSpPr>
            <a:grpSpLocks/>
          </p:cNvGrpSpPr>
          <p:nvPr/>
        </p:nvGrpSpPr>
        <p:grpSpPr bwMode="auto">
          <a:xfrm>
            <a:off x="1524000" y="0"/>
            <a:ext cx="8763000" cy="1143000"/>
            <a:chOff x="1524000" y="0"/>
            <a:chExt cx="8763000" cy="1143000"/>
          </a:xfrm>
        </p:grpSpPr>
        <p:sp>
          <p:nvSpPr>
            <p:cNvPr id="58378" name="AutoShape 10">
              <a:extLst>
                <a:ext uri="{FF2B5EF4-FFF2-40B4-BE49-F238E27FC236}">
                  <a16:creationId xmlns="" xmlns:p14="http://schemas.microsoft.com/office/powerpoint/2010/main" xmlns:a16="http://schemas.microsoft.com/office/drawing/2014/main" id="{537B9458-F51C-431E-B0A8-04C8B80D7EF6}"/>
                </a:ext>
              </a:extLst>
            </p:cNvPr>
            <p:cNvSpPr>
              <a:spLocks noChangeArrowheads="1"/>
            </p:cNvSpPr>
            <p:nvPr/>
          </p:nvSpPr>
          <p:spPr bwMode="auto">
            <a:xfrm>
              <a:off x="2286000" y="4362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50183" name="Picture 11">
              <a:extLst>
                <a:ext uri="{FF2B5EF4-FFF2-40B4-BE49-F238E27FC236}">
                  <a16:creationId xmlns="" xmlns:p14="http://schemas.microsoft.com/office/powerpoint/2010/main" xmlns:a16="http://schemas.microsoft.com/office/drawing/2014/main" id="{4421FB87-C4B4-45CC-9357-540E7B3AF376}"/>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50184" name="Text Box 12">
              <a:extLst>
                <a:ext uri="{FF2B5EF4-FFF2-40B4-BE49-F238E27FC236}">
                  <a16:creationId xmlns="" xmlns:p14="http://schemas.microsoft.com/office/powerpoint/2010/main" xmlns:a16="http://schemas.microsoft.com/office/drawing/2014/main" id="{2AFBA71D-2FC1-4F9F-879A-E984D28DA222}"/>
                </a:ext>
              </a:extLst>
            </p:cNvPr>
            <p:cNvSpPr txBox="1">
              <a:spLocks noChangeArrowheads="1"/>
            </p:cNvSpPr>
            <p:nvPr/>
          </p:nvSpPr>
          <p:spPr bwMode="auto">
            <a:xfrm>
              <a:off x="2590800" y="5473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   中国共产党领导的多党合作和政治协商制度</a:t>
              </a:r>
            </a:p>
          </p:txBody>
        </p:sp>
      </p:grpSp>
      <p:sp>
        <p:nvSpPr>
          <p:cNvPr id="58381" name="Rectangle 13">
            <a:extLst>
              <a:ext uri="{FF2B5EF4-FFF2-40B4-BE49-F238E27FC236}">
                <a16:creationId xmlns="" xmlns:p14="http://schemas.microsoft.com/office/powerpoint/2010/main" xmlns:a16="http://schemas.microsoft.com/office/drawing/2014/main" id="{10012176-4094-4C07-BABB-1AA4135F1F1B}"/>
              </a:ext>
            </a:extLst>
          </p:cNvPr>
          <p:cNvSpPr>
            <a:spLocks noChangeArrowheads="1"/>
          </p:cNvSpPr>
          <p:nvPr/>
        </p:nvSpPr>
        <p:spPr bwMode="auto">
          <a:xfrm>
            <a:off x="2133600" y="1905000"/>
            <a:ext cx="5181600" cy="3754755"/>
          </a:xfrm>
          <a:prstGeom prst="rect">
            <a:avLst/>
          </a:prstGeom>
          <a:solidFill>
            <a:schemeClr val="bg1">
              <a:alpha val="70195"/>
            </a:scheme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2800" b="1">
                <a:latin typeface="黑体" panose="02010609060101010101" pitchFamily="49" charset="-122"/>
                <a:ea typeface="黑体" panose="02010609060101010101" pitchFamily="49" charset="-122"/>
              </a:rPr>
              <a:t>1949</a:t>
            </a:r>
            <a:r>
              <a:rPr kumimoji="1" lang="zh-CN" altLang="en-US" sz="2800" b="1">
                <a:latin typeface="黑体" panose="02010609060101010101" pitchFamily="49" charset="-122"/>
                <a:ea typeface="黑体" panose="02010609060101010101" pitchFamily="49" charset="-122"/>
              </a:rPr>
              <a:t>年</a:t>
            </a:r>
            <a:r>
              <a:rPr kumimoji="1" lang="en-US" altLang="zh-CN" sz="2800" b="1">
                <a:latin typeface="黑体" panose="02010609060101010101" pitchFamily="49" charset="-122"/>
                <a:ea typeface="黑体" panose="02010609060101010101" pitchFamily="49" charset="-122"/>
              </a:rPr>
              <a:t>9</a:t>
            </a:r>
            <a:r>
              <a:rPr kumimoji="1" lang="zh-CN" altLang="en-US" sz="2800" b="1">
                <a:latin typeface="黑体" panose="02010609060101010101" pitchFamily="49" charset="-122"/>
                <a:ea typeface="黑体" panose="02010609060101010101" pitchFamily="49" charset="-122"/>
              </a:rPr>
              <a:t>月，中国共产党创建了中国人民政治协商会议这一多党合作和政治协商专门机构。</a:t>
            </a:r>
            <a:endParaRPr kumimoji="1" lang="en-US" altLang="zh-CN" sz="2800" b="1">
              <a:latin typeface="黑体" panose="02010609060101010101" pitchFamily="49" charset="-122"/>
              <a:ea typeface="黑体" panose="02010609060101010101" pitchFamily="49" charset="-122"/>
            </a:endParaRPr>
          </a:p>
          <a:p>
            <a:pPr eaLnBrk="1" hangingPunct="1">
              <a:spcBef>
                <a:spcPct val="50000"/>
              </a:spcBef>
              <a:buClr>
                <a:schemeClr val="folHlink"/>
              </a:buClr>
              <a:buSzPct val="60000"/>
              <a:buFont typeface="Wingdings" panose="05000000000000000000" pitchFamily="2" charset="2"/>
              <a:buNone/>
            </a:pPr>
            <a:r>
              <a:rPr kumimoji="1" lang="en-US" altLang="zh-CN" sz="2800" b="1">
                <a:latin typeface="黑体" panose="02010609060101010101" pitchFamily="49" charset="-122"/>
                <a:ea typeface="黑体" panose="02010609060101010101" pitchFamily="49" charset="-122"/>
              </a:rPr>
              <a:t>1956</a:t>
            </a:r>
            <a:r>
              <a:rPr kumimoji="1" lang="zh-CN" altLang="en-US" sz="2800" b="1">
                <a:latin typeface="黑体" panose="02010609060101010101" pitchFamily="49" charset="-122"/>
                <a:ea typeface="黑体" panose="02010609060101010101" pitchFamily="49" charset="-122"/>
              </a:rPr>
              <a:t>年毛泽东在</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论十大关系</a:t>
            </a:r>
            <a:r>
              <a:rPr kumimoji="1" lang="en-US" altLang="zh-CN" sz="2800" b="1">
                <a:latin typeface="黑体" panose="02010609060101010101" pitchFamily="49" charset="-122"/>
                <a:ea typeface="黑体" panose="02010609060101010101" pitchFamily="49" charset="-122"/>
              </a:rPr>
              <a:t>》</a:t>
            </a:r>
            <a:r>
              <a:rPr kumimoji="1" lang="zh-CN" altLang="en-US" sz="2800" b="1">
                <a:latin typeface="黑体" panose="02010609060101010101" pitchFamily="49" charset="-122"/>
                <a:ea typeface="黑体" panose="02010609060101010101" pitchFamily="49" charset="-122"/>
              </a:rPr>
              <a:t>中进一步指出，“究竟是一个党好，还是几个党好？现在看来，恐怕是几个党好。不但过去如此，而且将来也可以如此”</a:t>
            </a:r>
          </a:p>
        </p:txBody>
      </p:sp>
      <p:pic>
        <p:nvPicPr>
          <p:cNvPr id="72706" name="Picture 2">
            <a:extLst>
              <a:ext uri="{FF2B5EF4-FFF2-40B4-BE49-F238E27FC236}">
                <a16:creationId xmlns="" xmlns:p14="http://schemas.microsoft.com/office/powerpoint/2010/main" xmlns:a16="http://schemas.microsoft.com/office/drawing/2014/main" id="{DB2D4A8B-7D55-47A1-8D53-63D2920B0FE2}"/>
              </a:ext>
            </a:extLst>
          </p:cNvPr>
          <p:cNvPicPr>
            <a:picLocks noChangeAspect="1" noChangeArrowheads="1"/>
          </p:cNvPicPr>
          <p:nvPr/>
        </p:nvPicPr>
        <p:blipFill>
          <a:blip r:embed="rId3"/>
          <a:srcRect/>
          <a:stretch>
            <a:fillRect/>
          </a:stretch>
        </p:blipFill>
        <p:spPr bwMode="auto">
          <a:xfrm>
            <a:off x="7239000" y="2057400"/>
            <a:ext cx="2971800" cy="350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4994885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8381"/>
                                        </p:tgtEl>
                                        <p:attrNameLst>
                                          <p:attrName>style.visibility</p:attrName>
                                        </p:attrNameLst>
                                      </p:cBhvr>
                                      <p:to>
                                        <p:strVal val="visible"/>
                                      </p:to>
                                    </p:set>
                                    <p:anim calcmode="discrete" valueType="clr">
                                      <p:cBhvr override="childStyle">
                                        <p:cTn id="14" dur="80"/>
                                        <p:tgtEl>
                                          <p:spTgt spid="5838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8381"/>
                                        </p:tgtEl>
                                        <p:attrNameLst>
                                          <p:attrName>fillcolor</p:attrName>
                                        </p:attrNameLst>
                                      </p:cBhvr>
                                      <p:tavLst>
                                        <p:tav tm="0">
                                          <p:val>
                                            <p:clrVal>
                                              <a:schemeClr val="accent2"/>
                                            </p:clrVal>
                                          </p:val>
                                        </p:tav>
                                        <p:tav tm="50000">
                                          <p:val>
                                            <p:clrVal>
                                              <a:schemeClr val="hlink"/>
                                            </p:clrVal>
                                          </p:val>
                                        </p:tav>
                                      </p:tavLst>
                                    </p:anim>
                                    <p:set>
                                      <p:cBhvr>
                                        <p:cTn id="16" dur="80"/>
                                        <p:tgtEl>
                                          <p:spTgt spid="58381"/>
                                        </p:tgtEl>
                                        <p:attrNameLst>
                                          <p:attrName>fill.type</p:attrName>
                                        </p:attrNameLst>
                                      </p:cBhvr>
                                      <p:to>
                                        <p:strVal val="solid"/>
                                      </p:to>
                                    </p:set>
                                  </p:childTnLst>
                                </p:cTn>
                              </p:par>
                              <p:par>
                                <p:cTn id="17" presetID="42" presetClass="entr" presetSubtype="0" fill="hold" nodeType="withEffect">
                                  <p:stCondLst>
                                    <p:cond delay="0"/>
                                  </p:stCondLst>
                                  <p:childTnLst>
                                    <p:set>
                                      <p:cBhvr>
                                        <p:cTn id="18" dur="1" fill="hold">
                                          <p:stCondLst>
                                            <p:cond delay="0"/>
                                          </p:stCondLst>
                                        </p:cTn>
                                        <p:tgtEl>
                                          <p:spTgt spid="72706"/>
                                        </p:tgtEl>
                                        <p:attrNameLst>
                                          <p:attrName>style.visibility</p:attrName>
                                        </p:attrNameLst>
                                      </p:cBhvr>
                                      <p:to>
                                        <p:strVal val="visible"/>
                                      </p:to>
                                    </p:set>
                                    <p:animEffect transition="in" filter="fade">
                                      <p:cBhvr>
                                        <p:cTn id="19" dur="1000"/>
                                        <p:tgtEl>
                                          <p:spTgt spid="72706"/>
                                        </p:tgtEl>
                                      </p:cBhvr>
                                    </p:animEffect>
                                    <p:anim calcmode="lin" valueType="num">
                                      <p:cBhvr>
                                        <p:cTn id="20" dur="1000" fill="hold"/>
                                        <p:tgtEl>
                                          <p:spTgt spid="72706"/>
                                        </p:tgtEl>
                                        <p:attrNameLst>
                                          <p:attrName>ppt_x</p:attrName>
                                        </p:attrNameLst>
                                      </p:cBhvr>
                                      <p:tavLst>
                                        <p:tav tm="0">
                                          <p:val>
                                            <p:strVal val="#ppt_x"/>
                                          </p:val>
                                        </p:tav>
                                        <p:tav tm="100000">
                                          <p:val>
                                            <p:strVal val="#ppt_x"/>
                                          </p:val>
                                        </p:tav>
                                      </p:tavLst>
                                    </p:anim>
                                    <p:anim calcmode="lin" valueType="num">
                                      <p:cBhvr>
                                        <p:cTn id="21" dur="1000" fill="hold"/>
                                        <p:tgtEl>
                                          <p:spTgt spid="727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矩形 6">
            <a:extLst>
              <a:ext uri="{FF2B5EF4-FFF2-40B4-BE49-F238E27FC236}">
                <a16:creationId xmlns="" xmlns:p14="http://schemas.microsoft.com/office/powerpoint/2010/main" xmlns:a16="http://schemas.microsoft.com/office/drawing/2014/main" id="{5477B0D8-041D-4C31-95FE-BC0019B41E23}"/>
              </a:ext>
            </a:extLst>
          </p:cNvPr>
          <p:cNvGrpSpPr>
            <a:grpSpLocks/>
          </p:cNvGrpSpPr>
          <p:nvPr/>
        </p:nvGrpSpPr>
        <p:grpSpPr bwMode="auto">
          <a:xfrm>
            <a:off x="1504950" y="-28575"/>
            <a:ext cx="9182100" cy="6889750"/>
            <a:chOff x="1504950" y="-28575"/>
            <a:chExt cx="9182100" cy="6889750"/>
          </a:xfrm>
        </p:grpSpPr>
        <p:pic>
          <p:nvPicPr>
            <p:cNvPr id="49186" name="矩形 6">
              <a:extLst>
                <a:ext uri="{FF2B5EF4-FFF2-40B4-BE49-F238E27FC236}">
                  <a16:creationId xmlns="" xmlns:p14="http://schemas.microsoft.com/office/powerpoint/2010/main" xmlns:a16="http://schemas.microsoft.com/office/drawing/2014/main" id="{8CB7FD31-9304-448F-9BAE-F34CE1E82B66}"/>
                </a:ext>
              </a:extLst>
            </p:cNvPr>
            <p:cNvPicPr>
              <a:picLocks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04950" y="-28575"/>
              <a:ext cx="9182100" cy="68897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49187" name="Text Box 3">
              <a:extLst>
                <a:ext uri="{FF2B5EF4-FFF2-40B4-BE49-F238E27FC236}">
                  <a16:creationId xmlns="" xmlns:p14="http://schemas.microsoft.com/office/powerpoint/2010/main" xmlns:a16="http://schemas.microsoft.com/office/drawing/2014/main" id="{A7CFB2FE-0D9E-400A-B82A-036391F0044E}"/>
                </a:ext>
              </a:extLst>
            </p:cNvPr>
            <p:cNvSpPr txBox="1">
              <a:spLocks noChangeArrowheads="1"/>
            </p:cNvSpPr>
            <p:nvPr/>
          </p:nvSpPr>
          <p:spPr bwMode="auto">
            <a:xfrm>
              <a:off x="1524000" y="-3810"/>
              <a:ext cx="9144000" cy="68402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endParaRPr>
            </a:p>
          </p:txBody>
        </p:sp>
      </p:grpSp>
      <p:grpSp>
        <p:nvGrpSpPr>
          <p:cNvPr id="49155" name="组合 18">
            <a:extLst>
              <a:ext uri="{FF2B5EF4-FFF2-40B4-BE49-F238E27FC236}">
                <a16:creationId xmlns="" xmlns:p14="http://schemas.microsoft.com/office/powerpoint/2010/main" xmlns:a16="http://schemas.microsoft.com/office/drawing/2014/main" id="{471B74C4-047E-43BA-B399-0B1D5B857D5F}"/>
              </a:ext>
            </a:extLst>
          </p:cNvPr>
          <p:cNvGrpSpPr>
            <a:grpSpLocks/>
          </p:cNvGrpSpPr>
          <p:nvPr/>
        </p:nvGrpSpPr>
        <p:grpSpPr bwMode="auto">
          <a:xfrm>
            <a:off x="2592705" y="2364105"/>
            <a:ext cx="7096125" cy="2924175"/>
            <a:chOff x="2592705" y="2364105"/>
            <a:chExt cx="7096125" cy="2924175"/>
          </a:xfrm>
        </p:grpSpPr>
        <p:sp>
          <p:nvSpPr>
            <p:cNvPr id="5" name="同心圆 4">
              <a:extLst>
                <a:ext uri="{FF2B5EF4-FFF2-40B4-BE49-F238E27FC236}">
                  <a16:creationId xmlns="" xmlns:p14="http://schemas.microsoft.com/office/powerpoint/2010/main" xmlns:a16="http://schemas.microsoft.com/office/drawing/2014/main" id="{10909EE5-1FB1-4D80-9F7A-0E952DA6F5A2}"/>
                </a:ext>
              </a:extLst>
            </p:cNvPr>
            <p:cNvSpPr/>
            <p:nvPr/>
          </p:nvSpPr>
          <p:spPr>
            <a:xfrm rot="1800000">
              <a:off x="2592705" y="2364105"/>
              <a:ext cx="7096125" cy="2924175"/>
            </a:xfrm>
            <a:prstGeom prst="donut">
              <a:avLst>
                <a:gd name="adj" fmla="val 9743"/>
              </a:avLst>
            </a:prstGeom>
            <a:gradFill flip="none" rotWithShape="1">
              <a:gsLst>
                <a:gs pos="0">
                  <a:schemeClr val="tx1">
                    <a:lumMod val="85000"/>
                    <a:lumOff val="15000"/>
                    <a:alpha val="41000"/>
                  </a:schemeClr>
                </a:gs>
                <a:gs pos="75000">
                  <a:schemeClr val="tx1">
                    <a:lumMod val="95000"/>
                    <a:lumOff val="5000"/>
                    <a:alpha val="30000"/>
                  </a:schemeClr>
                </a:gs>
              </a:gsLst>
              <a:lin ang="0" scaled="0"/>
              <a:tileRect/>
            </a:gra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同心圆 5">
              <a:extLst>
                <a:ext uri="{FF2B5EF4-FFF2-40B4-BE49-F238E27FC236}">
                  <a16:creationId xmlns="" xmlns:p14="http://schemas.microsoft.com/office/powerpoint/2010/main" xmlns:a16="http://schemas.microsoft.com/office/drawing/2014/main" id="{5C79AC00-A0DD-4F30-95F9-4574BC0BA328}"/>
                </a:ext>
              </a:extLst>
            </p:cNvPr>
            <p:cNvSpPr/>
            <p:nvPr/>
          </p:nvSpPr>
          <p:spPr>
            <a:xfrm rot="19800000" flipH="1">
              <a:off x="2592705" y="2364105"/>
              <a:ext cx="7096125" cy="2924175"/>
            </a:xfrm>
            <a:prstGeom prst="donut">
              <a:avLst>
                <a:gd name="adj" fmla="val 9743"/>
              </a:avLst>
            </a:prstGeom>
            <a:gradFill flip="none" rotWithShape="1">
              <a:gsLst>
                <a:gs pos="0">
                  <a:schemeClr val="tx1">
                    <a:lumMod val="85000"/>
                    <a:lumOff val="15000"/>
                    <a:alpha val="41000"/>
                  </a:schemeClr>
                </a:gs>
                <a:gs pos="75000">
                  <a:schemeClr val="tx1">
                    <a:lumMod val="95000"/>
                    <a:lumOff val="5000"/>
                    <a:alpha val="30000"/>
                  </a:schemeClr>
                </a:gs>
              </a:gsLst>
              <a:lin ang="0" scaled="0"/>
              <a:tileRect/>
            </a:gra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 name="Group 24">
            <a:extLst>
              <a:ext uri="{FF2B5EF4-FFF2-40B4-BE49-F238E27FC236}">
                <a16:creationId xmlns="" xmlns:p14="http://schemas.microsoft.com/office/powerpoint/2010/main" xmlns:a16="http://schemas.microsoft.com/office/drawing/2014/main" id="{0D186AE2-F413-407A-A4B9-2BD1C9E8854D}"/>
              </a:ext>
            </a:extLst>
          </p:cNvPr>
          <p:cNvGrpSpPr>
            <a:grpSpLocks/>
          </p:cNvGrpSpPr>
          <p:nvPr/>
        </p:nvGrpSpPr>
        <p:grpSpPr bwMode="auto">
          <a:xfrm>
            <a:off x="1835150" y="990600"/>
            <a:ext cx="2130425" cy="1776730"/>
            <a:chOff x="1835150" y="990600"/>
            <a:chExt cx="2130425" cy="1776730"/>
          </a:xfrm>
        </p:grpSpPr>
        <p:pic>
          <p:nvPicPr>
            <p:cNvPr id="49182" name="Picture 4">
              <a:extLst>
                <a:ext uri="{FF2B5EF4-FFF2-40B4-BE49-F238E27FC236}">
                  <a16:creationId xmlns="" xmlns:p14="http://schemas.microsoft.com/office/powerpoint/2010/main" xmlns:a16="http://schemas.microsoft.com/office/drawing/2014/main" id="{EABB8416-D0C0-4DF1-BBD0-675760325825}"/>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r="52" b="139"/>
            <a:stretch>
              <a:fillRect/>
            </a:stretch>
          </p:blipFill>
          <p:spPr bwMode="auto">
            <a:xfrm>
              <a:off x="1996440" y="990600"/>
              <a:ext cx="1864360" cy="177673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 xmlns:p14="http://schemas.microsoft.com/office/powerpoint/2010/main" xmlns:a16="http://schemas.microsoft.com/office/drawing/2014/main" id="{1E5ADBE1-3A4A-4A35-8241-EAC65F762EBC}"/>
                </a:ext>
              </a:extLst>
            </p:cNvPr>
            <p:cNvSpPr txBox="1"/>
            <p:nvPr/>
          </p:nvSpPr>
          <p:spPr>
            <a:xfrm>
              <a:off x="1835150" y="1411605"/>
              <a:ext cx="2130425" cy="708025"/>
            </a:xfrm>
            <a:prstGeom prst="rect">
              <a:avLst/>
            </a:prstGeom>
            <a:noFill/>
          </p:spPr>
          <p:txBody>
            <a:bodyPr>
              <a:spAutoFit/>
            </a:bodyPr>
            <a:lstStyle/>
            <a:p>
              <a:pPr algn="ctr">
                <a:defRPr/>
              </a:pPr>
              <a:r>
                <a:rPr lang="zh-CN" altLang="en-US" sz="2000" dirty="0">
                  <a:solidFill>
                    <a:schemeClr val="bg1"/>
                  </a:solidFill>
                  <a:effectLst>
                    <a:glow rad="101600">
                      <a:schemeClr val="accent2">
                        <a:satMod val="175000"/>
                        <a:alpha val="40000"/>
                      </a:schemeClr>
                    </a:glow>
                  </a:effectLst>
                  <a:latin typeface="微软雅黑" pitchFamily="34" charset="-122"/>
                  <a:ea typeface="微软雅黑" pitchFamily="34" charset="-122"/>
                </a:rPr>
                <a:t>中国国民党革命委员会</a:t>
              </a:r>
            </a:p>
          </p:txBody>
        </p:sp>
      </p:grpSp>
      <p:grpSp>
        <p:nvGrpSpPr>
          <p:cNvPr id="7" name="Group 25">
            <a:extLst>
              <a:ext uri="{FF2B5EF4-FFF2-40B4-BE49-F238E27FC236}">
                <a16:creationId xmlns="" xmlns:p14="http://schemas.microsoft.com/office/powerpoint/2010/main" xmlns:a16="http://schemas.microsoft.com/office/drawing/2014/main" id="{E1E2318E-09F1-444F-90E7-63741FEE29DA}"/>
              </a:ext>
            </a:extLst>
          </p:cNvPr>
          <p:cNvGrpSpPr>
            <a:grpSpLocks/>
          </p:cNvGrpSpPr>
          <p:nvPr/>
        </p:nvGrpSpPr>
        <p:grpSpPr bwMode="auto">
          <a:xfrm>
            <a:off x="8180705" y="855980"/>
            <a:ext cx="1864995" cy="1778000"/>
            <a:chOff x="8180705" y="855980"/>
            <a:chExt cx="1864995" cy="1778000"/>
          </a:xfrm>
        </p:grpSpPr>
        <p:pic>
          <p:nvPicPr>
            <p:cNvPr id="49180" name="Picture 3">
              <a:extLst>
                <a:ext uri="{FF2B5EF4-FFF2-40B4-BE49-F238E27FC236}">
                  <a16:creationId xmlns="" xmlns:p14="http://schemas.microsoft.com/office/powerpoint/2010/main" xmlns:a16="http://schemas.microsoft.com/office/drawing/2014/main" id="{74C2728C-F7A7-4F84-8388-F9D2CC7FFC6B}"/>
                </a:ext>
              </a:extLst>
            </p:cNvPr>
            <p:cNvPicPr>
              <a:picLocks noChangeAspect="1" noChangeArrowheads="1"/>
            </p:cNvPicPr>
            <p:nvPr/>
          </p:nvPicPr>
          <p:blipFill>
            <a:blip r:embed="rId5">
              <a:extLst>
                <a:ext uri="{28A0092B-C50C-407E-A947-70E740481C1C}">
                  <a14:useLocalDpi xmlns="" xmlns:p14="http://schemas.microsoft.com/office/powerpoint/2010/main" xmlns:a14="http://schemas.microsoft.com/office/drawing/2010/main" val="0"/>
                </a:ext>
              </a:extLst>
            </a:blip>
            <a:srcRect r="52" b="139"/>
            <a:stretch>
              <a:fillRect/>
            </a:stretch>
          </p:blipFill>
          <p:spPr bwMode="auto">
            <a:xfrm>
              <a:off x="8180705" y="855980"/>
              <a:ext cx="1864995" cy="17780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 xmlns:p14="http://schemas.microsoft.com/office/powerpoint/2010/main" xmlns:a16="http://schemas.microsoft.com/office/drawing/2014/main" id="{E9DAF001-B726-42BC-9D8A-18E2D6B0B8EF}"/>
                </a:ext>
              </a:extLst>
            </p:cNvPr>
            <p:cNvSpPr txBox="1"/>
            <p:nvPr/>
          </p:nvSpPr>
          <p:spPr>
            <a:xfrm>
              <a:off x="8334375" y="1218565"/>
              <a:ext cx="1647825" cy="708660"/>
            </a:xfrm>
            <a:prstGeom prst="rect">
              <a:avLst/>
            </a:prstGeom>
            <a:noFill/>
          </p:spPr>
          <p:txBody>
            <a:bodyPr>
              <a:spAutoFit/>
            </a:bodyPr>
            <a:lstStyle/>
            <a:p>
              <a:pPr algn="ctr">
                <a:defRPr/>
              </a:pPr>
              <a:r>
                <a:rPr lang="zh-CN" altLang="en-US" sz="2000" dirty="0">
                  <a:solidFill>
                    <a:schemeClr val="bg1"/>
                  </a:solidFill>
                  <a:effectLst>
                    <a:glow rad="101600">
                      <a:schemeClr val="accent1">
                        <a:satMod val="175000"/>
                        <a:alpha val="40000"/>
                      </a:schemeClr>
                    </a:glow>
                  </a:effectLst>
                  <a:latin typeface="微软雅黑" pitchFamily="34" charset="-122"/>
                  <a:ea typeface="微软雅黑" pitchFamily="34" charset="-122"/>
                </a:rPr>
                <a:t>台湾民主自治同盟</a:t>
              </a:r>
            </a:p>
          </p:txBody>
        </p:sp>
      </p:grpSp>
      <p:grpSp>
        <p:nvGrpSpPr>
          <p:cNvPr id="8" name="Group 26">
            <a:extLst>
              <a:ext uri="{FF2B5EF4-FFF2-40B4-BE49-F238E27FC236}">
                <a16:creationId xmlns="" xmlns:p14="http://schemas.microsoft.com/office/powerpoint/2010/main" xmlns:a16="http://schemas.microsoft.com/office/drawing/2014/main" id="{22FA0A34-7C45-42F1-A685-4DC656BE02C5}"/>
              </a:ext>
            </a:extLst>
          </p:cNvPr>
          <p:cNvGrpSpPr>
            <a:grpSpLocks/>
          </p:cNvGrpSpPr>
          <p:nvPr/>
        </p:nvGrpSpPr>
        <p:grpSpPr bwMode="auto">
          <a:xfrm>
            <a:off x="1847850" y="5154930"/>
            <a:ext cx="2145030" cy="1779270"/>
            <a:chOff x="1847850" y="5154930"/>
            <a:chExt cx="2145030" cy="1779270"/>
          </a:xfrm>
        </p:grpSpPr>
        <p:pic>
          <p:nvPicPr>
            <p:cNvPr id="49178" name="Picture 4">
              <a:extLst>
                <a:ext uri="{FF2B5EF4-FFF2-40B4-BE49-F238E27FC236}">
                  <a16:creationId xmlns="" xmlns:p14="http://schemas.microsoft.com/office/powerpoint/2010/main" xmlns:a16="http://schemas.microsoft.com/office/drawing/2014/main" id="{DB5112B9-0B8A-4B06-AA84-9F37A3FE8EB5}"/>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r="52" b="139"/>
            <a:stretch>
              <a:fillRect/>
            </a:stretch>
          </p:blipFill>
          <p:spPr bwMode="auto">
            <a:xfrm>
              <a:off x="2033270" y="5154930"/>
              <a:ext cx="1865630" cy="177927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 xmlns:p14="http://schemas.microsoft.com/office/powerpoint/2010/main" xmlns:a16="http://schemas.microsoft.com/office/drawing/2014/main" id="{0A9116FD-92FA-479D-8E55-47F755D855B9}"/>
                </a:ext>
              </a:extLst>
            </p:cNvPr>
            <p:cNvSpPr txBox="1"/>
            <p:nvPr/>
          </p:nvSpPr>
          <p:spPr>
            <a:xfrm>
              <a:off x="1853565" y="5621020"/>
              <a:ext cx="2131695" cy="412750"/>
            </a:xfrm>
            <a:prstGeom prst="rect">
              <a:avLst/>
            </a:prstGeom>
            <a:noFill/>
          </p:spPr>
          <p:txBody>
            <a:bodyPr>
              <a:spAutoFit/>
            </a:bodyPr>
            <a:lstStyle/>
            <a:p>
              <a:pPr algn="ctr">
                <a:defRPr/>
              </a:pPr>
              <a:r>
                <a:rPr lang="zh-CN" altLang="en-US" sz="2000" dirty="0">
                  <a:solidFill>
                    <a:schemeClr val="bg1"/>
                  </a:solidFill>
                  <a:effectLst>
                    <a:glow rad="101600">
                      <a:schemeClr val="accent2">
                        <a:satMod val="175000"/>
                        <a:alpha val="40000"/>
                      </a:schemeClr>
                    </a:glow>
                  </a:effectLst>
                  <a:latin typeface="微软雅黑" pitchFamily="34" charset="-122"/>
                  <a:ea typeface="微软雅黑" pitchFamily="34" charset="-122"/>
                </a:rPr>
                <a:t>九三学社</a:t>
              </a:r>
            </a:p>
          </p:txBody>
        </p:sp>
      </p:grpSp>
      <p:grpSp>
        <p:nvGrpSpPr>
          <p:cNvPr id="9" name="Group 27">
            <a:extLst>
              <a:ext uri="{FF2B5EF4-FFF2-40B4-BE49-F238E27FC236}">
                <a16:creationId xmlns="" xmlns:p14="http://schemas.microsoft.com/office/powerpoint/2010/main" xmlns:a16="http://schemas.microsoft.com/office/drawing/2014/main" id="{67A046EB-1C8C-4E41-BD6C-D3DA31D879CC}"/>
              </a:ext>
            </a:extLst>
          </p:cNvPr>
          <p:cNvGrpSpPr>
            <a:grpSpLocks/>
          </p:cNvGrpSpPr>
          <p:nvPr/>
        </p:nvGrpSpPr>
        <p:grpSpPr bwMode="auto">
          <a:xfrm>
            <a:off x="8175625" y="5154930"/>
            <a:ext cx="1865630" cy="1779270"/>
            <a:chOff x="8175625" y="5154930"/>
            <a:chExt cx="1865630" cy="1779270"/>
          </a:xfrm>
        </p:grpSpPr>
        <p:pic>
          <p:nvPicPr>
            <p:cNvPr id="49176" name="Picture 3">
              <a:extLst>
                <a:ext uri="{FF2B5EF4-FFF2-40B4-BE49-F238E27FC236}">
                  <a16:creationId xmlns="" xmlns:p14="http://schemas.microsoft.com/office/powerpoint/2010/main" xmlns:a16="http://schemas.microsoft.com/office/drawing/2014/main" id="{930FD2D2-8853-4772-8EC9-2543D4AE16F2}"/>
                </a:ext>
              </a:extLst>
            </p:cNvPr>
            <p:cNvPicPr>
              <a:picLocks noChangeAspect="1" noChangeArrowheads="1"/>
            </p:cNvPicPr>
            <p:nvPr/>
          </p:nvPicPr>
          <p:blipFill>
            <a:blip r:embed="rId5">
              <a:extLst>
                <a:ext uri="{28A0092B-C50C-407E-A947-70E740481C1C}">
                  <a14:useLocalDpi xmlns="" xmlns:p14="http://schemas.microsoft.com/office/powerpoint/2010/main" xmlns:a14="http://schemas.microsoft.com/office/drawing/2010/main" val="0"/>
                </a:ext>
              </a:extLst>
            </a:blip>
            <a:srcRect r="52" b="139"/>
            <a:stretch>
              <a:fillRect/>
            </a:stretch>
          </p:blipFill>
          <p:spPr bwMode="auto">
            <a:xfrm>
              <a:off x="8175625" y="5154930"/>
              <a:ext cx="1865630" cy="177927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 xmlns:p14="http://schemas.microsoft.com/office/powerpoint/2010/main" xmlns:a16="http://schemas.microsoft.com/office/drawing/2014/main" id="{4F17A068-0FB1-4CAE-A86E-5AFC93C8A3AF}"/>
                </a:ext>
              </a:extLst>
            </p:cNvPr>
            <p:cNvSpPr txBox="1"/>
            <p:nvPr/>
          </p:nvSpPr>
          <p:spPr>
            <a:xfrm>
              <a:off x="8409940" y="5562600"/>
              <a:ext cx="1571625" cy="708660"/>
            </a:xfrm>
            <a:prstGeom prst="rect">
              <a:avLst/>
            </a:prstGeom>
            <a:noFill/>
          </p:spPr>
          <p:txBody>
            <a:bodyPr>
              <a:spAutoFit/>
            </a:bodyPr>
            <a:lstStyle/>
            <a:p>
              <a:pPr algn="ctr">
                <a:defRPr/>
              </a:pPr>
              <a:r>
                <a:rPr lang="zh-CN" altLang="en-US" sz="2000" dirty="0">
                  <a:solidFill>
                    <a:schemeClr val="bg1"/>
                  </a:solidFill>
                  <a:effectLst>
                    <a:glow rad="101600">
                      <a:schemeClr val="accent1">
                        <a:satMod val="175000"/>
                        <a:alpha val="40000"/>
                      </a:schemeClr>
                    </a:glow>
                  </a:effectLst>
                  <a:latin typeface="微软雅黑" pitchFamily="34" charset="-122"/>
                  <a:ea typeface="微软雅黑" pitchFamily="34" charset="-122"/>
                </a:rPr>
                <a:t>中国民主促进会</a:t>
              </a:r>
            </a:p>
          </p:txBody>
        </p:sp>
      </p:grpSp>
      <p:grpSp>
        <p:nvGrpSpPr>
          <p:cNvPr id="10" name="Group 29">
            <a:extLst>
              <a:ext uri="{FF2B5EF4-FFF2-40B4-BE49-F238E27FC236}">
                <a16:creationId xmlns="" xmlns:p14="http://schemas.microsoft.com/office/powerpoint/2010/main" xmlns:a16="http://schemas.microsoft.com/office/drawing/2014/main" id="{831AE217-5E1A-41FD-B02F-C5B36092FEA2}"/>
              </a:ext>
            </a:extLst>
          </p:cNvPr>
          <p:cNvGrpSpPr>
            <a:grpSpLocks/>
          </p:cNvGrpSpPr>
          <p:nvPr/>
        </p:nvGrpSpPr>
        <p:grpSpPr bwMode="auto">
          <a:xfrm>
            <a:off x="5257800" y="1525905"/>
            <a:ext cx="1746250" cy="1663700"/>
            <a:chOff x="5257800" y="1525905"/>
            <a:chExt cx="1746250" cy="1663700"/>
          </a:xfrm>
        </p:grpSpPr>
        <p:pic>
          <p:nvPicPr>
            <p:cNvPr id="49174" name="Picture 2">
              <a:extLst>
                <a:ext uri="{FF2B5EF4-FFF2-40B4-BE49-F238E27FC236}">
                  <a16:creationId xmlns="" xmlns:p14="http://schemas.microsoft.com/office/powerpoint/2010/main" xmlns:a16="http://schemas.microsoft.com/office/drawing/2014/main" id="{142AE581-4ABB-4C46-AA79-E26AA925DA4E}"/>
                </a:ext>
              </a:extLst>
            </p:cNvPr>
            <p:cNvPicPr>
              <a:picLocks noChangeAspect="1" noChangeArrowheads="1"/>
            </p:cNvPicPr>
            <p:nvPr/>
          </p:nvPicPr>
          <p:blipFill>
            <a:blip r:embed="rId6">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5257800" y="1525905"/>
              <a:ext cx="1746250" cy="16637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 xmlns:p14="http://schemas.microsoft.com/office/powerpoint/2010/main" xmlns:a16="http://schemas.microsoft.com/office/drawing/2014/main" id="{C236261A-77C1-4837-BA64-25CAAE7C4783}"/>
                </a:ext>
              </a:extLst>
            </p:cNvPr>
            <p:cNvSpPr txBox="1"/>
            <p:nvPr/>
          </p:nvSpPr>
          <p:spPr>
            <a:xfrm>
              <a:off x="5565775" y="1738630"/>
              <a:ext cx="1147445" cy="708025"/>
            </a:xfrm>
            <a:prstGeom prst="rect">
              <a:avLst/>
            </a:prstGeom>
            <a:noFill/>
          </p:spPr>
          <p:txBody>
            <a:bodyPr>
              <a:spAutoFit/>
            </a:bodyPr>
            <a:lstStyle/>
            <a:p>
              <a:pPr algn="ctr">
                <a:defRPr/>
              </a:pPr>
              <a:r>
                <a:rPr lang="zh-CN" altLang="en-US" sz="2000" dirty="0">
                  <a:solidFill>
                    <a:schemeClr val="bg1"/>
                  </a:solidFill>
                  <a:effectLst>
                    <a:glow rad="101600">
                      <a:schemeClr val="accent6">
                        <a:satMod val="175000"/>
                        <a:alpha val="40000"/>
                      </a:schemeClr>
                    </a:glow>
                  </a:effectLst>
                  <a:latin typeface="微软雅黑" pitchFamily="34" charset="-122"/>
                  <a:ea typeface="微软雅黑" pitchFamily="34" charset="-122"/>
                </a:rPr>
                <a:t>中国民主同盟</a:t>
              </a:r>
            </a:p>
          </p:txBody>
        </p:sp>
      </p:grpSp>
      <p:grpSp>
        <p:nvGrpSpPr>
          <p:cNvPr id="11" name="Group 28">
            <a:extLst>
              <a:ext uri="{FF2B5EF4-FFF2-40B4-BE49-F238E27FC236}">
                <a16:creationId xmlns="" xmlns:p14="http://schemas.microsoft.com/office/powerpoint/2010/main" xmlns:a16="http://schemas.microsoft.com/office/drawing/2014/main" id="{111CD7A5-7569-442D-896A-C03C30373120}"/>
              </a:ext>
            </a:extLst>
          </p:cNvPr>
          <p:cNvGrpSpPr>
            <a:grpSpLocks/>
          </p:cNvGrpSpPr>
          <p:nvPr/>
        </p:nvGrpSpPr>
        <p:grpSpPr bwMode="auto">
          <a:xfrm>
            <a:off x="5267325" y="4497705"/>
            <a:ext cx="1746250" cy="1666875"/>
            <a:chOff x="5267325" y="4497705"/>
            <a:chExt cx="1746250" cy="1666875"/>
          </a:xfrm>
        </p:grpSpPr>
        <p:pic>
          <p:nvPicPr>
            <p:cNvPr id="49172" name="Picture 2">
              <a:extLst>
                <a:ext uri="{FF2B5EF4-FFF2-40B4-BE49-F238E27FC236}">
                  <a16:creationId xmlns="" xmlns:p14="http://schemas.microsoft.com/office/powerpoint/2010/main" xmlns:a16="http://schemas.microsoft.com/office/drawing/2014/main" id="{1F564315-1CDB-43D4-A3B4-232C70A5F70D}"/>
                </a:ext>
              </a:extLst>
            </p:cNvPr>
            <p:cNvPicPr>
              <a:picLocks noChangeAspect="1" noChangeArrowheads="1"/>
            </p:cNvPicPr>
            <p:nvPr/>
          </p:nvPicPr>
          <p:blipFill>
            <a:blip r:embed="rId7">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5267325" y="4497705"/>
              <a:ext cx="1746250" cy="16668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 xmlns:p14="http://schemas.microsoft.com/office/powerpoint/2010/main" xmlns:a16="http://schemas.microsoft.com/office/drawing/2014/main" id="{3690D40A-621F-469E-A441-8EBBC180BAFE}"/>
                </a:ext>
              </a:extLst>
            </p:cNvPr>
            <p:cNvSpPr txBox="1"/>
            <p:nvPr/>
          </p:nvSpPr>
          <p:spPr>
            <a:xfrm>
              <a:off x="5486400" y="4855845"/>
              <a:ext cx="1368425" cy="708660"/>
            </a:xfrm>
            <a:prstGeom prst="rect">
              <a:avLst/>
            </a:prstGeom>
            <a:noFill/>
          </p:spPr>
          <p:txBody>
            <a:bodyPr>
              <a:spAutoFit/>
            </a:bodyPr>
            <a:lstStyle/>
            <a:p>
              <a:pPr algn="ctr">
                <a:defRPr/>
              </a:pPr>
              <a:r>
                <a:rPr lang="zh-CN" altLang="en-US" sz="2000" dirty="0">
                  <a:solidFill>
                    <a:schemeClr val="bg1"/>
                  </a:solidFill>
                  <a:effectLst>
                    <a:glow rad="101600">
                      <a:schemeClr val="accent6">
                        <a:satMod val="175000"/>
                        <a:alpha val="40000"/>
                      </a:schemeClr>
                    </a:glow>
                  </a:effectLst>
                  <a:latin typeface="微软雅黑" pitchFamily="34" charset="-122"/>
                  <a:ea typeface="微软雅黑" pitchFamily="34" charset="-122"/>
                </a:rPr>
                <a:t>中国农工民主党</a:t>
              </a:r>
            </a:p>
          </p:txBody>
        </p:sp>
      </p:grpSp>
      <p:grpSp>
        <p:nvGrpSpPr>
          <p:cNvPr id="12" name="Group 30">
            <a:extLst>
              <a:ext uri="{FF2B5EF4-FFF2-40B4-BE49-F238E27FC236}">
                <a16:creationId xmlns="" xmlns:p14="http://schemas.microsoft.com/office/powerpoint/2010/main" xmlns:a16="http://schemas.microsoft.com/office/drawing/2014/main" id="{CF38287E-495A-43F1-A15F-9CB413F50E41}"/>
              </a:ext>
            </a:extLst>
          </p:cNvPr>
          <p:cNvGrpSpPr>
            <a:grpSpLocks/>
          </p:cNvGrpSpPr>
          <p:nvPr/>
        </p:nvGrpSpPr>
        <p:grpSpPr bwMode="auto">
          <a:xfrm>
            <a:off x="3346450" y="3000375"/>
            <a:ext cx="1748155" cy="1666875"/>
            <a:chOff x="3346450" y="3000375"/>
            <a:chExt cx="1748155" cy="1666875"/>
          </a:xfrm>
        </p:grpSpPr>
        <p:pic>
          <p:nvPicPr>
            <p:cNvPr id="49170" name="Picture 5">
              <a:extLst>
                <a:ext uri="{FF2B5EF4-FFF2-40B4-BE49-F238E27FC236}">
                  <a16:creationId xmlns="" xmlns:p14="http://schemas.microsoft.com/office/powerpoint/2010/main" xmlns:a16="http://schemas.microsoft.com/office/drawing/2014/main" id="{8E3B4431-97F1-4AB2-8174-F229EC1BE6E9}"/>
                </a:ext>
              </a:extLst>
            </p:cNvPr>
            <p:cNvPicPr>
              <a:picLocks noChangeAspect="1" noChangeArrowheads="1"/>
            </p:cNvPicPr>
            <p:nvPr/>
          </p:nvPicPr>
          <p:blipFill>
            <a:blip r:embed="rId8">
              <a:extLst>
                <a:ext uri="{28A0092B-C50C-407E-A947-70E740481C1C}">
                  <a14:useLocalDpi xmlns="" xmlns:p14="http://schemas.microsoft.com/office/powerpoint/2010/main" xmlns:a14="http://schemas.microsoft.com/office/drawing/2010/main" val="0"/>
                </a:ext>
              </a:extLst>
            </a:blip>
            <a:srcRect r="98" b="46"/>
            <a:stretch>
              <a:fillRect/>
            </a:stretch>
          </p:blipFill>
          <p:spPr bwMode="auto">
            <a:xfrm>
              <a:off x="3346450" y="3000375"/>
              <a:ext cx="1748155" cy="16668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 xmlns:p14="http://schemas.microsoft.com/office/powerpoint/2010/main" xmlns:a16="http://schemas.microsoft.com/office/drawing/2014/main" id="{80C3A583-002B-41C2-97B6-87D5C9A8406A}"/>
                </a:ext>
              </a:extLst>
            </p:cNvPr>
            <p:cNvSpPr txBox="1"/>
            <p:nvPr/>
          </p:nvSpPr>
          <p:spPr>
            <a:xfrm>
              <a:off x="3581400" y="3280410"/>
              <a:ext cx="1147445" cy="708660"/>
            </a:xfrm>
            <a:prstGeom prst="rect">
              <a:avLst/>
            </a:prstGeom>
            <a:noFill/>
          </p:spPr>
          <p:txBody>
            <a:bodyPr>
              <a:spAutoFit/>
            </a:bodyPr>
            <a:lstStyle/>
            <a:p>
              <a:pPr algn="ctr">
                <a:defRPr/>
              </a:pPr>
              <a:r>
                <a:rPr lang="zh-CN" altLang="en-US" sz="2000" dirty="0">
                  <a:solidFill>
                    <a:schemeClr val="bg1"/>
                  </a:solidFill>
                  <a:effectLst>
                    <a:glow rad="101600">
                      <a:schemeClr val="accent3">
                        <a:satMod val="175000"/>
                        <a:alpha val="40000"/>
                      </a:schemeClr>
                    </a:glow>
                  </a:effectLst>
                  <a:latin typeface="微软雅黑" pitchFamily="34" charset="-122"/>
                  <a:ea typeface="微软雅黑" pitchFamily="34" charset="-122"/>
                </a:rPr>
                <a:t>中国致公党</a:t>
              </a:r>
            </a:p>
          </p:txBody>
        </p:sp>
      </p:grpSp>
      <p:grpSp>
        <p:nvGrpSpPr>
          <p:cNvPr id="15" name="Group 31">
            <a:extLst>
              <a:ext uri="{FF2B5EF4-FFF2-40B4-BE49-F238E27FC236}">
                <a16:creationId xmlns="" xmlns:p14="http://schemas.microsoft.com/office/powerpoint/2010/main" xmlns:a16="http://schemas.microsoft.com/office/drawing/2014/main" id="{F03FC8D7-37B2-4F4D-9FA9-C2E890154227}"/>
              </a:ext>
            </a:extLst>
          </p:cNvPr>
          <p:cNvGrpSpPr>
            <a:grpSpLocks/>
          </p:cNvGrpSpPr>
          <p:nvPr/>
        </p:nvGrpSpPr>
        <p:grpSpPr bwMode="auto">
          <a:xfrm>
            <a:off x="7177405" y="3000375"/>
            <a:ext cx="1747520" cy="1666875"/>
            <a:chOff x="7177405" y="3000375"/>
            <a:chExt cx="1747520" cy="1666875"/>
          </a:xfrm>
        </p:grpSpPr>
        <p:pic>
          <p:nvPicPr>
            <p:cNvPr id="49168" name="Picture 5">
              <a:extLst>
                <a:ext uri="{FF2B5EF4-FFF2-40B4-BE49-F238E27FC236}">
                  <a16:creationId xmlns="" xmlns:p14="http://schemas.microsoft.com/office/powerpoint/2010/main" xmlns:a16="http://schemas.microsoft.com/office/drawing/2014/main" id="{0AE279EC-2B76-4375-9D6B-12A83456FD53}"/>
                </a:ext>
              </a:extLst>
            </p:cNvPr>
            <p:cNvPicPr>
              <a:picLocks noChangeAspect="1" noChangeArrowheads="1"/>
            </p:cNvPicPr>
            <p:nvPr/>
          </p:nvPicPr>
          <p:blipFill>
            <a:blip r:embed="rId8">
              <a:extLst>
                <a:ext uri="{28A0092B-C50C-407E-A947-70E740481C1C}">
                  <a14:useLocalDpi xmlns="" xmlns:p14="http://schemas.microsoft.com/office/powerpoint/2010/main" xmlns:a14="http://schemas.microsoft.com/office/drawing/2010/main" val="0"/>
                </a:ext>
              </a:extLst>
            </a:blip>
            <a:srcRect r="98" b="46"/>
            <a:stretch>
              <a:fillRect/>
            </a:stretch>
          </p:blipFill>
          <p:spPr bwMode="auto">
            <a:xfrm>
              <a:off x="7177405" y="3000375"/>
              <a:ext cx="1747520" cy="16668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 xmlns:p14="http://schemas.microsoft.com/office/powerpoint/2010/main" xmlns:a16="http://schemas.microsoft.com/office/drawing/2014/main" id="{C9FE5626-CD58-46A4-8FAE-07EDABC085CB}"/>
                </a:ext>
              </a:extLst>
            </p:cNvPr>
            <p:cNvSpPr txBox="1"/>
            <p:nvPr/>
          </p:nvSpPr>
          <p:spPr>
            <a:xfrm>
              <a:off x="7439025" y="3280410"/>
              <a:ext cx="1247775" cy="708660"/>
            </a:xfrm>
            <a:prstGeom prst="rect">
              <a:avLst/>
            </a:prstGeom>
            <a:noFill/>
          </p:spPr>
          <p:txBody>
            <a:bodyPr>
              <a:spAutoFit/>
            </a:bodyPr>
            <a:lstStyle/>
            <a:p>
              <a:pPr algn="ctr">
                <a:defRPr/>
              </a:pPr>
              <a:r>
                <a:rPr lang="zh-CN" altLang="en-US" sz="2000" dirty="0">
                  <a:solidFill>
                    <a:schemeClr val="bg1"/>
                  </a:solidFill>
                  <a:effectLst>
                    <a:glow rad="101600">
                      <a:schemeClr val="accent3">
                        <a:satMod val="175000"/>
                        <a:alpha val="40000"/>
                      </a:schemeClr>
                    </a:glow>
                  </a:effectLst>
                  <a:latin typeface="微软雅黑" pitchFamily="34" charset="-122"/>
                  <a:ea typeface="微软雅黑" pitchFamily="34" charset="-122"/>
                </a:rPr>
                <a:t>中国民主建国会</a:t>
              </a:r>
            </a:p>
          </p:txBody>
        </p:sp>
      </p:grpSp>
      <p:grpSp>
        <p:nvGrpSpPr>
          <p:cNvPr id="49164" name="Group 32">
            <a:extLst>
              <a:ext uri="{FF2B5EF4-FFF2-40B4-BE49-F238E27FC236}">
                <a16:creationId xmlns="" xmlns:p14="http://schemas.microsoft.com/office/powerpoint/2010/main" xmlns:a16="http://schemas.microsoft.com/office/drawing/2014/main" id="{E9005454-4EDF-43CF-9E05-44ACDEE0256E}"/>
              </a:ext>
            </a:extLst>
          </p:cNvPr>
          <p:cNvGrpSpPr>
            <a:grpSpLocks/>
          </p:cNvGrpSpPr>
          <p:nvPr/>
        </p:nvGrpSpPr>
        <p:grpSpPr bwMode="auto">
          <a:xfrm>
            <a:off x="1524000" y="-228600"/>
            <a:ext cx="8763000" cy="1143000"/>
            <a:chOff x="1524000" y="-228600"/>
            <a:chExt cx="8763000" cy="1143000"/>
          </a:xfrm>
        </p:grpSpPr>
        <p:sp>
          <p:nvSpPr>
            <p:cNvPr id="70689" name="AutoShape 33">
              <a:extLst>
                <a:ext uri="{FF2B5EF4-FFF2-40B4-BE49-F238E27FC236}">
                  <a16:creationId xmlns="" xmlns:p14="http://schemas.microsoft.com/office/powerpoint/2010/main" xmlns:a16="http://schemas.microsoft.com/office/drawing/2014/main" id="{B83B5CD6-7583-4377-9B3A-B82C348CFE73}"/>
                </a:ext>
              </a:extLst>
            </p:cNvPr>
            <p:cNvSpPr>
              <a:spLocks noChangeArrowheads="1"/>
            </p:cNvSpPr>
            <p:nvPr/>
          </p:nvSpPr>
          <p:spPr bwMode="auto">
            <a:xfrm>
              <a:off x="2286000" y="2076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49166" name="Picture 34">
              <a:extLst>
                <a:ext uri="{FF2B5EF4-FFF2-40B4-BE49-F238E27FC236}">
                  <a16:creationId xmlns="" xmlns:p14="http://schemas.microsoft.com/office/powerpoint/2010/main" xmlns:a16="http://schemas.microsoft.com/office/drawing/2014/main" id="{A070C9EF-EF48-4390-A4C4-03D2BE2E8B90}"/>
                </a:ext>
              </a:extLst>
            </p:cNvPr>
            <p:cNvPicPr>
              <a:picLocks noChangeAspect="1" noChangeArrowheads="1"/>
            </p:cNvPicPr>
            <p:nvPr/>
          </p:nvPicPr>
          <p:blipFill>
            <a:blip r:embed="rId9">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2286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49167" name="Text Box 35">
              <a:extLst>
                <a:ext uri="{FF2B5EF4-FFF2-40B4-BE49-F238E27FC236}">
                  <a16:creationId xmlns="" xmlns:p14="http://schemas.microsoft.com/office/powerpoint/2010/main" xmlns:a16="http://schemas.microsoft.com/office/drawing/2014/main" id="{94C5AF53-23B3-49BB-8825-44274028D858}"/>
                </a:ext>
              </a:extLst>
            </p:cNvPr>
            <p:cNvSpPr txBox="1">
              <a:spLocks noChangeArrowheads="1"/>
            </p:cNvSpPr>
            <p:nvPr/>
          </p:nvSpPr>
          <p:spPr bwMode="auto">
            <a:xfrm>
              <a:off x="2590800" y="3187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   中国共产党领导的多党合作和政治协商制度</a:t>
              </a:r>
            </a:p>
          </p:txBody>
        </p:sp>
      </p:grpSp>
    </p:spTree>
    <p:extLst>
      <p:ext uri="{BB962C8B-B14F-4D97-AF65-F5344CB8AC3E}">
        <p14:creationId xmlns="" xmlns:p14="http://schemas.microsoft.com/office/powerpoint/2010/main" val="27095624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12" presetClass="path" presetSubtype="0" repeatCount="2000" accel="50000" decel="50000" fill="hold" nodeType="withEffect">
                                  <p:stCondLst>
                                    <p:cond delay="200"/>
                                  </p:stCondLst>
                                  <p:childTnLst>
                                    <p:animMotion origin="layout" path="M 0.03505 0.04296 C -0.01697 -0.13277 -0.125 -0.31444 -0.26942 -0.45222 C -0.41369 -0.59 -0.56489 -0.65555 -0.68609 -0.64527 C -0.63401 -0.47 -0.52619 -0.28805 -0.38171 -0.15 C -0.2375 -0.01277 -0.08588 0.05296 0.03505 0.04296 Z " pathEditMode="relative" rAng="1849392" ptsTypes="fffff">
                                      <p:cBhvr>
                                        <p:cTn id="10" dur="1000" fill="hold"/>
                                        <p:tgtEl>
                                          <p:spTgt spid="9"/>
                                        </p:tgtEl>
                                        <p:attrNameLst>
                                          <p:attrName>ppt_x</p:attrName>
                                          <p:attrName>ppt_y</p:attrName>
                                        </p:attrNameLst>
                                      </p:cBhvr>
                                      <p:rCtr x="-36059" y="-34417"/>
                                    </p:animMotion>
                                  </p:childTnLst>
                                </p:cTn>
                              </p:par>
                              <p:par>
                                <p:cTn id="11" presetID="23" presetClass="entr" presetSubtype="16" fill="hold" nodeType="withEffect">
                                  <p:stCondLst>
                                    <p:cond delay="4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par>
                                <p:cTn id="15" presetID="12" presetClass="path" presetSubtype="0" repeatCount="2000" accel="50000" decel="50000" fill="hold" nodeType="withEffect">
                                  <p:stCondLst>
                                    <p:cond delay="600"/>
                                  </p:stCondLst>
                                  <p:childTnLst>
                                    <p:animMotion origin="layout" path="M 0.01786 -0.01657 C -0.10447 -0.04212 -0.25552 0.01 -0.39651 0.14 C -0.53817 0.27 -0.64093 0.45166 -0.68833 0.63388 C -0.56593 0.66055 -0.41609 0.61 -0.27427 0.47888 C -0.13296 0.34833 -0.02932 0.16666 0.01786 -0.01657 Z " pathEditMode="relative" rAng="-1794400" ptsTypes="fffff">
                                      <p:cBhvr>
                                        <p:cTn id="16" dur="1000" fill="hold"/>
                                        <p:tgtEl>
                                          <p:spTgt spid="7"/>
                                        </p:tgtEl>
                                        <p:attrNameLst>
                                          <p:attrName>ppt_x</p:attrName>
                                          <p:attrName>ppt_y</p:attrName>
                                        </p:attrNameLst>
                                      </p:cBhvr>
                                      <p:rCtr x="-35295" y="32583"/>
                                    </p:animMotion>
                                  </p:childTnLst>
                                </p:cTn>
                              </p:par>
                              <p:par>
                                <p:cTn id="17" presetID="23" presetClass="entr" presetSubtype="16" fill="hold"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par>
                                <p:cTn id="21" presetID="12" presetClass="path" presetSubtype="0" repeatCount="2000" accel="50000" decel="50000" fill="hold" nodeType="withEffect">
                                  <p:stCondLst>
                                    <p:cond delay="1000"/>
                                  </p:stCondLst>
                                  <p:childTnLst>
                                    <p:animMotion origin="layout" path="M 0 0 C 0.12395 -0.02583 0.27515 0.02796 0.41838 0.16138 C 0.56057 0.29407 0.66510 0.47907 0.71281 0.66388 C 0.58849 0.68963 0.43645 0.63601 0.29354 0.50388 C 0.15151 0.37018 0.04718 0.18574 0 0 Z " pathEditMode="relative" rAng="1813694" ptsTypes="fffff">
                                      <p:cBhvr>
                                        <p:cTn id="22" dur="1000" fill="hold"/>
                                        <p:tgtEl>
                                          <p:spTgt spid="4"/>
                                        </p:tgtEl>
                                        <p:attrNameLst>
                                          <p:attrName>ppt_x</p:attrName>
                                          <p:attrName>ppt_y</p:attrName>
                                        </p:attrNameLst>
                                      </p:cBhvr>
                                      <p:rCtr x="35608" y="33250"/>
                                    </p:animMotion>
                                  </p:childTnLst>
                                </p:cTn>
                              </p:par>
                              <p:par>
                                <p:cTn id="23" presetID="23" presetClass="entr" presetSubtype="16" fill="hold" nodeType="withEffect">
                                  <p:stCondLst>
                                    <p:cond delay="12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childTnLst>
                                </p:cTn>
                              </p:par>
                              <p:par>
                                <p:cTn id="27" presetID="12" presetClass="path" presetSubtype="0" repeatCount="2000" accel="50000" decel="50000" fill="hold" nodeType="withEffect">
                                  <p:stCondLst>
                                    <p:cond delay="1400"/>
                                  </p:stCondLst>
                                  <p:childTnLst>
                                    <p:animMotion origin="layout" path="M 0 0 C 0.04666 -0.18324 0.14843 -0.365 0.29005 -0.49435 C 0.43088 -0.62213 0.58104 -0.67074 0.70364 -0.64213 C 0.65708 -0.45916 0.55432 -0.27601 0.41333 -0.14638 C 0.27218 -0.01796 0.12218 0.02888 0 0 Z " pathEditMode="relative" rAng="-1778716" ptsTypes="fffff">
                                      <p:cBhvr>
                                        <p:cTn id="28" dur="1000" fill="hold"/>
                                        <p:tgtEl>
                                          <p:spTgt spid="8"/>
                                        </p:tgtEl>
                                        <p:attrNameLst>
                                          <p:attrName>ppt_x</p:attrName>
                                          <p:attrName>ppt_y</p:attrName>
                                        </p:attrNameLst>
                                      </p:cBhvr>
                                      <p:rCtr x="35191" y="-32056"/>
                                    </p:animMotion>
                                  </p:childTnLst>
                                </p:cTn>
                              </p:par>
                              <p:par>
                                <p:cTn id="29" presetID="23" presetClass="entr" presetSubtype="528" fill="hold" nodeType="withEffect">
                                  <p:stCondLst>
                                    <p:cond delay="16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ppt_x</p:attrName>
                                        </p:attrNameLst>
                                      </p:cBhvr>
                                      <p:tavLst>
                                        <p:tav tm="0">
                                          <p:val>
                                            <p:fltVal val="0.5"/>
                                          </p:val>
                                        </p:tav>
                                        <p:tav tm="100000">
                                          <p:val>
                                            <p:strVal val="#ppt_x"/>
                                          </p:val>
                                        </p:tav>
                                      </p:tavLst>
                                    </p:anim>
                                    <p:anim calcmode="lin" valueType="num">
                                      <p:cBhvr>
                                        <p:cTn id="34" dur="500" fill="hold"/>
                                        <p:tgtEl>
                                          <p:spTgt spid="11"/>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18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 calcmode="lin" valueType="num">
                                      <p:cBhvr>
                                        <p:cTn id="39" dur="500" fill="hold"/>
                                        <p:tgtEl>
                                          <p:spTgt spid="12"/>
                                        </p:tgtEl>
                                        <p:attrNameLst>
                                          <p:attrName>ppt_x</p:attrName>
                                        </p:attrNameLst>
                                      </p:cBhvr>
                                      <p:tavLst>
                                        <p:tav tm="0">
                                          <p:val>
                                            <p:fltVal val="0.5"/>
                                          </p:val>
                                        </p:tav>
                                        <p:tav tm="100000">
                                          <p:val>
                                            <p:strVal val="#ppt_x"/>
                                          </p:val>
                                        </p:tav>
                                      </p:tavLst>
                                    </p:anim>
                                    <p:anim calcmode="lin" valueType="num">
                                      <p:cBhvr>
                                        <p:cTn id="40" dur="500" fill="hold"/>
                                        <p:tgtEl>
                                          <p:spTgt spid="12"/>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20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 calcmode="lin" valueType="num">
                                      <p:cBhvr>
                                        <p:cTn id="45" dur="500" fill="hold"/>
                                        <p:tgtEl>
                                          <p:spTgt spid="10"/>
                                        </p:tgtEl>
                                        <p:attrNameLst>
                                          <p:attrName>ppt_x</p:attrName>
                                        </p:attrNameLst>
                                      </p:cBhvr>
                                      <p:tavLst>
                                        <p:tav tm="0">
                                          <p:val>
                                            <p:fltVal val="0.5"/>
                                          </p:val>
                                        </p:tav>
                                        <p:tav tm="100000">
                                          <p:val>
                                            <p:strVal val="#ppt_x"/>
                                          </p:val>
                                        </p:tav>
                                      </p:tavLst>
                                    </p:anim>
                                    <p:anim calcmode="lin" valueType="num">
                                      <p:cBhvr>
                                        <p:cTn id="46" dur="500" fill="hold"/>
                                        <p:tgtEl>
                                          <p:spTgt spid="10"/>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220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ppt_x</p:attrName>
                                        </p:attrNameLst>
                                      </p:cBhvr>
                                      <p:tavLst>
                                        <p:tav tm="0">
                                          <p:val>
                                            <p:fltVal val="0.5"/>
                                          </p:val>
                                        </p:tav>
                                        <p:tav tm="100000">
                                          <p:val>
                                            <p:strVal val="#ppt_x"/>
                                          </p:val>
                                        </p:tav>
                                      </p:tavLst>
                                    </p:anim>
                                    <p:anim calcmode="lin" valueType="num">
                                      <p:cBhvr>
                                        <p:cTn id="52" dur="500" fill="hold"/>
                                        <p:tgtEl>
                                          <p:spTgt spid="1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7618" name="Group 2">
            <a:extLst>
              <a:ext uri="{FF2B5EF4-FFF2-40B4-BE49-F238E27FC236}">
                <a16:creationId xmlns="" xmlns:p14="http://schemas.microsoft.com/office/powerpoint/2010/main" xmlns:a16="http://schemas.microsoft.com/office/drawing/2014/main" id="{1D83D596-BECC-4B78-BB42-C5E41273AEC5}"/>
              </a:ext>
            </a:extLst>
          </p:cNvPr>
          <p:cNvGrpSpPr>
            <a:grpSpLocks/>
          </p:cNvGrpSpPr>
          <p:nvPr/>
        </p:nvGrpSpPr>
        <p:grpSpPr bwMode="auto">
          <a:xfrm>
            <a:off x="1703705" y="1341755"/>
            <a:ext cx="5791200" cy="4495800"/>
            <a:chOff x="1703705" y="1341755"/>
            <a:chExt cx="5791200" cy="4495800"/>
          </a:xfrm>
        </p:grpSpPr>
        <p:sp>
          <p:nvSpPr>
            <p:cNvPr id="367619" name="AutoShape 3">
              <a:extLst>
                <a:ext uri="{FF2B5EF4-FFF2-40B4-BE49-F238E27FC236}">
                  <a16:creationId xmlns="" xmlns:p14="http://schemas.microsoft.com/office/powerpoint/2010/main" xmlns:a16="http://schemas.microsoft.com/office/drawing/2014/main" id="{74406EEE-4CA4-408C-A86A-5D84C8DD629B}"/>
                </a:ext>
              </a:extLst>
            </p:cNvPr>
            <p:cNvSpPr>
              <a:spLocks noChangeArrowheads="1"/>
            </p:cNvSpPr>
            <p:nvPr/>
          </p:nvSpPr>
          <p:spPr bwMode="auto">
            <a:xfrm>
              <a:off x="1703705" y="1341755"/>
              <a:ext cx="5791200" cy="4495800"/>
            </a:xfrm>
            <a:prstGeom prst="bevel">
              <a:avLst>
                <a:gd name="adj" fmla="val 810"/>
              </a:avLst>
            </a:prstGeom>
            <a:noFill/>
            <a:ln>
              <a:noFill/>
            </a:ln>
            <a:effectLst/>
            <a:extLst>
              <a:ext uri="{909E8E84-426E-40DD-AFC4-6F175D3DCCD1}">
                <a14:hiddenFill xmlns="" xmlns:p14="http://schemas.microsoft.com/office/powerpoint/2010/main" xmlns:a14="http://schemas.microsoft.com/office/drawing/2010/main">
                  <a:solidFill>
                    <a:srgbClr val="990033"/>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7620" name="Text Box 4">
              <a:extLst>
                <a:ext uri="{FF2B5EF4-FFF2-40B4-BE49-F238E27FC236}">
                  <a16:creationId xmlns="" xmlns:p14="http://schemas.microsoft.com/office/powerpoint/2010/main" xmlns:a16="http://schemas.microsoft.com/office/drawing/2014/main" id="{1FF6C9E9-71F4-42D1-A829-8A7F3A6B4BFA}"/>
                </a:ext>
              </a:extLst>
            </p:cNvPr>
            <p:cNvSpPr txBox="1">
              <a:spLocks noChangeArrowheads="1"/>
            </p:cNvSpPr>
            <p:nvPr/>
          </p:nvSpPr>
          <p:spPr bwMode="auto">
            <a:xfrm>
              <a:off x="2008505" y="1494155"/>
              <a:ext cx="5257800" cy="3933825"/>
            </a:xfrm>
            <a:prstGeom prst="rect">
              <a:avLst/>
            </a:prstGeom>
            <a:solidFill>
              <a:srgbClr val="FFFF99"/>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spcBef>
                  <a:spcPct val="50000"/>
                </a:spcBef>
              </a:pPr>
              <a:r>
                <a:rPr kumimoji="1" lang="zh-CN" altLang="en-US" sz="3600">
                  <a:latin typeface="华文中宋" panose="02010600040101010101" pitchFamily="2" charset="-122"/>
                  <a:ea typeface="华文中宋" panose="02010600040101010101" pitchFamily="2" charset="-122"/>
                </a:rPr>
                <a:t>  </a:t>
              </a:r>
              <a:r>
                <a:rPr kumimoji="1" lang="zh-CN" altLang="en-US" sz="3600">
                  <a:solidFill>
                    <a:srgbClr val="000000"/>
                  </a:solidFill>
                  <a:latin typeface="华文中宋" panose="02010600040101010101" pitchFamily="2" charset="-122"/>
                  <a:ea typeface="华文中宋" panose="02010600040101010101" pitchFamily="2" charset="-122"/>
                </a:rPr>
                <a:t>“ 我们国家也是多党，但是，中国的其他党，是在承认共产党领导这个前提下面，服务于社会主义事业的。”</a:t>
              </a:r>
            </a:p>
          </p:txBody>
        </p:sp>
      </p:grpSp>
      <p:pic>
        <p:nvPicPr>
          <p:cNvPr id="367621" name="Picture 5">
            <a:extLst>
              <a:ext uri="{FF2B5EF4-FFF2-40B4-BE49-F238E27FC236}">
                <a16:creationId xmlns="" xmlns:p14="http://schemas.microsoft.com/office/powerpoint/2010/main" xmlns:a16="http://schemas.microsoft.com/office/drawing/2014/main" id="{047D7561-0905-4DC8-B8A3-3E77DFCE6BE5}"/>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7320280" y="1989455"/>
            <a:ext cx="3131820" cy="2671445"/>
          </a:xfrm>
          <a:prstGeom prst="rect">
            <a:avLst/>
          </a:prstGeom>
          <a:solidFill>
            <a:srgbClr val="800000"/>
          </a:solidFill>
          <a:ln w="57150" cmpd="thickThin">
            <a:solidFill>
              <a:srgbClr val="800000"/>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2275819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67621"/>
                                        </p:tgtEl>
                                        <p:attrNameLst>
                                          <p:attrName>style.visibility</p:attrName>
                                        </p:attrNameLst>
                                      </p:cBhvr>
                                      <p:to>
                                        <p:strVal val="visible"/>
                                      </p:to>
                                    </p:set>
                                    <p:animEffect transition="in" filter="box(out)">
                                      <p:cBhvr>
                                        <p:cTn id="7" dur="500"/>
                                        <p:tgtEl>
                                          <p:spTgt spid="367621"/>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367618"/>
                                        </p:tgtEl>
                                        <p:attrNameLst>
                                          <p:attrName>style.visibility</p:attrName>
                                        </p:attrNameLst>
                                      </p:cBhvr>
                                      <p:to>
                                        <p:strVal val="visible"/>
                                      </p:to>
                                    </p:set>
                                    <p:animEffect transition="in" filter="box(out)">
                                      <p:cBhvr>
                                        <p:cTn id="11" dur="500"/>
                                        <p:tgtEl>
                                          <p:spTgt spid="367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74902A9C-0A45-4828-BC37-A14A3127B6F9}"/>
              </a:ext>
            </a:extLst>
          </p:cNvPr>
          <p:cNvGrpSpPr>
            <a:grpSpLocks/>
          </p:cNvGrpSpPr>
          <p:nvPr/>
        </p:nvGrpSpPr>
        <p:grpSpPr bwMode="auto">
          <a:xfrm>
            <a:off x="1310005" y="533400"/>
            <a:ext cx="9513570" cy="6653530"/>
            <a:chOff x="1310005" y="533400"/>
            <a:chExt cx="9513570" cy="6653530"/>
          </a:xfrm>
        </p:grpSpPr>
        <p:sp>
          <p:nvSpPr>
            <p:cNvPr id="54291" name="Rectangle 3">
              <a:extLst>
                <a:ext uri="{FF2B5EF4-FFF2-40B4-BE49-F238E27FC236}">
                  <a16:creationId xmlns="" xmlns:p14="http://schemas.microsoft.com/office/powerpoint/2010/main" xmlns:a16="http://schemas.microsoft.com/office/drawing/2014/main" id="{2A750279-4C6A-48EB-B030-FDDCDB90AA19}"/>
                </a:ext>
              </a:extLst>
            </p:cNvPr>
            <p:cNvSpPr>
              <a:spLocks noChangeArrowheads="1"/>
            </p:cNvSpPr>
            <p:nvPr/>
          </p:nvSpPr>
          <p:spPr bwMode="auto">
            <a:xfrm>
              <a:off x="1741170" y="1032510"/>
              <a:ext cx="8615045" cy="564515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292" name="Text Box 4">
              <a:extLst>
                <a:ext uri="{FF2B5EF4-FFF2-40B4-BE49-F238E27FC236}">
                  <a16:creationId xmlns="" xmlns:p14="http://schemas.microsoft.com/office/powerpoint/2010/main" xmlns:a16="http://schemas.microsoft.com/office/drawing/2014/main" id="{811FF6CF-8E72-4F0B-BDF8-65D0A58C929A}"/>
                </a:ext>
              </a:extLst>
            </p:cNvPr>
            <p:cNvSpPr txBox="1">
              <a:spLocks noChangeArrowheads="1"/>
            </p:cNvSpPr>
            <p:nvPr/>
          </p:nvSpPr>
          <p:spPr bwMode="auto">
            <a:xfrm>
              <a:off x="10050145" y="53340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4293" name="Text Box 5">
              <a:extLst>
                <a:ext uri="{FF2B5EF4-FFF2-40B4-BE49-F238E27FC236}">
                  <a16:creationId xmlns="" xmlns:p14="http://schemas.microsoft.com/office/powerpoint/2010/main" xmlns:a16="http://schemas.microsoft.com/office/drawing/2014/main" id="{E3C29B0A-1FA8-428C-BCCF-389C4FA7C076}"/>
                </a:ext>
              </a:extLst>
            </p:cNvPr>
            <p:cNvSpPr txBox="1">
              <a:spLocks noChangeArrowheads="1"/>
            </p:cNvSpPr>
            <p:nvPr/>
          </p:nvSpPr>
          <p:spPr bwMode="auto">
            <a:xfrm>
              <a:off x="1314450" y="54864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4294" name="Text Box 6">
              <a:extLst>
                <a:ext uri="{FF2B5EF4-FFF2-40B4-BE49-F238E27FC236}">
                  <a16:creationId xmlns="" xmlns:p14="http://schemas.microsoft.com/office/powerpoint/2010/main" xmlns:a16="http://schemas.microsoft.com/office/drawing/2014/main" id="{DC3EAA57-31E1-42B2-A0AB-0876ED1E9743}"/>
                </a:ext>
              </a:extLst>
            </p:cNvPr>
            <p:cNvSpPr txBox="1">
              <a:spLocks noChangeArrowheads="1"/>
            </p:cNvSpPr>
            <p:nvPr/>
          </p:nvSpPr>
          <p:spPr bwMode="auto">
            <a:xfrm flipH="1" flipV="1">
              <a:off x="1310005" y="641731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4295" name="Text Box 7">
              <a:extLst>
                <a:ext uri="{FF2B5EF4-FFF2-40B4-BE49-F238E27FC236}">
                  <a16:creationId xmlns="" xmlns:p14="http://schemas.microsoft.com/office/powerpoint/2010/main" xmlns:a16="http://schemas.microsoft.com/office/drawing/2014/main" id="{0B52C58B-A9C7-4849-A6B1-8CCF4436BD1F}"/>
                </a:ext>
              </a:extLst>
            </p:cNvPr>
            <p:cNvSpPr txBox="1">
              <a:spLocks noChangeArrowheads="1"/>
            </p:cNvSpPr>
            <p:nvPr/>
          </p:nvSpPr>
          <p:spPr bwMode="auto">
            <a:xfrm rot="5400000">
              <a:off x="10176510" y="6327775"/>
              <a:ext cx="522605" cy="7689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54275" name="Group 17">
            <a:extLst>
              <a:ext uri="{FF2B5EF4-FFF2-40B4-BE49-F238E27FC236}">
                <a16:creationId xmlns="" xmlns:p14="http://schemas.microsoft.com/office/powerpoint/2010/main" xmlns:a16="http://schemas.microsoft.com/office/drawing/2014/main" id="{8F823F41-3F0C-499F-9EF5-72CA17887C00}"/>
              </a:ext>
            </a:extLst>
          </p:cNvPr>
          <p:cNvGrpSpPr>
            <a:grpSpLocks/>
          </p:cNvGrpSpPr>
          <p:nvPr/>
        </p:nvGrpSpPr>
        <p:grpSpPr bwMode="auto">
          <a:xfrm>
            <a:off x="1524000" y="-381000"/>
            <a:ext cx="8763000" cy="1143000"/>
            <a:chOff x="1524000" y="-381000"/>
            <a:chExt cx="8763000" cy="1143000"/>
          </a:xfrm>
        </p:grpSpPr>
        <p:sp>
          <p:nvSpPr>
            <p:cNvPr id="58378" name="AutoShape 10">
              <a:extLst>
                <a:ext uri="{FF2B5EF4-FFF2-40B4-BE49-F238E27FC236}">
                  <a16:creationId xmlns="" xmlns:p14="http://schemas.microsoft.com/office/powerpoint/2010/main" xmlns:a16="http://schemas.microsoft.com/office/drawing/2014/main" id="{B621632B-FFE9-4BF2-85C8-E9B456732BB5}"/>
                </a:ext>
              </a:extLst>
            </p:cNvPr>
            <p:cNvSpPr>
              <a:spLocks noChangeArrowheads="1"/>
            </p:cNvSpPr>
            <p:nvPr/>
          </p:nvSpPr>
          <p:spPr bwMode="auto">
            <a:xfrm>
              <a:off x="2286000" y="552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54289" name="Picture 11">
              <a:extLst>
                <a:ext uri="{FF2B5EF4-FFF2-40B4-BE49-F238E27FC236}">
                  <a16:creationId xmlns="" xmlns:p14="http://schemas.microsoft.com/office/powerpoint/2010/main" xmlns:a16="http://schemas.microsoft.com/office/drawing/2014/main" id="{0700F277-09C0-420E-A986-A9A75EF47C78}"/>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3810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54290" name="Text Box 12">
              <a:extLst>
                <a:ext uri="{FF2B5EF4-FFF2-40B4-BE49-F238E27FC236}">
                  <a16:creationId xmlns="" xmlns:p14="http://schemas.microsoft.com/office/powerpoint/2010/main" xmlns:a16="http://schemas.microsoft.com/office/drawing/2014/main" id="{90386FE5-9DB7-4C56-BD81-99C01EAFBECD}"/>
                </a:ext>
              </a:extLst>
            </p:cNvPr>
            <p:cNvSpPr txBox="1">
              <a:spLocks noChangeArrowheads="1"/>
            </p:cNvSpPr>
            <p:nvPr/>
          </p:nvSpPr>
          <p:spPr bwMode="auto">
            <a:xfrm>
              <a:off x="2590800" y="1663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    中国共产党领导的多党合作和政治协商制度</a:t>
              </a:r>
            </a:p>
          </p:txBody>
        </p:sp>
      </p:grpSp>
      <p:sp>
        <p:nvSpPr>
          <p:cNvPr id="39940" name="TextBox 15">
            <a:extLst>
              <a:ext uri="{FF2B5EF4-FFF2-40B4-BE49-F238E27FC236}">
                <a16:creationId xmlns="" xmlns:p14="http://schemas.microsoft.com/office/powerpoint/2010/main" xmlns:a16="http://schemas.microsoft.com/office/drawing/2014/main" id="{A0948AD8-7DB7-4928-8BFA-B2FF052B82AB}"/>
              </a:ext>
            </a:extLst>
          </p:cNvPr>
          <p:cNvSpPr txBox="1">
            <a:spLocks noChangeArrowheads="1"/>
          </p:cNvSpPr>
          <p:nvPr/>
        </p:nvSpPr>
        <p:spPr bwMode="auto">
          <a:xfrm>
            <a:off x="2286000" y="1173480"/>
            <a:ext cx="7772400" cy="15697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黑体" panose="02010609060101010101" pitchFamily="49" charset="-122"/>
                <a:ea typeface="黑体" panose="02010609060101010101" pitchFamily="49" charset="-122"/>
              </a:rPr>
              <a:t>第一，在我国的政党制度中，中国共产党是</a:t>
            </a:r>
            <a:r>
              <a:rPr lang="zh-CN" altLang="en-US" sz="2400" b="1">
                <a:solidFill>
                  <a:srgbClr val="FF0000"/>
                </a:solidFill>
                <a:latin typeface="黑体" panose="02010609060101010101" pitchFamily="49" charset="-122"/>
                <a:ea typeface="黑体" panose="02010609060101010101" pitchFamily="49" charset="-122"/>
              </a:rPr>
              <a:t>执政党</a:t>
            </a:r>
            <a:r>
              <a:rPr lang="zh-CN" altLang="en-US" sz="2400" b="1">
                <a:solidFill>
                  <a:srgbClr val="000000"/>
                </a:solidFill>
                <a:latin typeface="黑体" panose="02010609060101010101" pitchFamily="49" charset="-122"/>
                <a:ea typeface="黑体" panose="02010609060101010101" pitchFamily="49" charset="-122"/>
              </a:rPr>
              <a:t>，民主党派是</a:t>
            </a:r>
            <a:r>
              <a:rPr lang="zh-CN" altLang="en-US" sz="2400" b="1">
                <a:solidFill>
                  <a:srgbClr val="FF0000"/>
                </a:solidFill>
                <a:latin typeface="黑体" panose="02010609060101010101" pitchFamily="49" charset="-122"/>
                <a:ea typeface="黑体" panose="02010609060101010101" pitchFamily="49" charset="-122"/>
              </a:rPr>
              <a:t>参政党</a:t>
            </a:r>
            <a:r>
              <a:rPr lang="zh-CN" altLang="en-US" sz="2400" b="1">
                <a:solidFill>
                  <a:srgbClr val="000000"/>
                </a:solidFill>
                <a:latin typeface="黑体" panose="02010609060101010101" pitchFamily="49" charset="-122"/>
                <a:ea typeface="黑体" panose="02010609060101010101" pitchFamily="49" charset="-122"/>
              </a:rPr>
              <a:t>，不是在野党，更不是反对党。</a:t>
            </a:r>
            <a:r>
              <a:rPr lang="zh-CN" altLang="en-US" sz="2400" b="1">
                <a:solidFill>
                  <a:srgbClr val="FF0000"/>
                </a:solidFill>
                <a:latin typeface="黑体" panose="02010609060101010101" pitchFamily="49" charset="-122"/>
                <a:ea typeface="黑体" panose="02010609060101010101" pitchFamily="49" charset="-122"/>
              </a:rPr>
              <a:t>共产党领导、多党派合作，共产党执政、多党派参政，这是我国政党制度的显著特征。</a:t>
            </a:r>
          </a:p>
        </p:txBody>
      </p:sp>
      <p:sp>
        <p:nvSpPr>
          <p:cNvPr id="14" name="TextBox 15">
            <a:extLst>
              <a:ext uri="{FF2B5EF4-FFF2-40B4-BE49-F238E27FC236}">
                <a16:creationId xmlns="" xmlns:p14="http://schemas.microsoft.com/office/powerpoint/2010/main" xmlns:a16="http://schemas.microsoft.com/office/drawing/2014/main" id="{B9672FEE-FAFB-4921-8C77-2E182DAB6A60}"/>
              </a:ext>
            </a:extLst>
          </p:cNvPr>
          <p:cNvSpPr txBox="1">
            <a:spLocks noChangeArrowheads="1"/>
          </p:cNvSpPr>
          <p:nvPr/>
        </p:nvSpPr>
        <p:spPr bwMode="auto">
          <a:xfrm>
            <a:off x="2286000" y="2813685"/>
            <a:ext cx="7772400" cy="156972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黑体" panose="02010609060101010101" pitchFamily="49" charset="-122"/>
                <a:ea typeface="黑体" panose="02010609060101010101" pitchFamily="49" charset="-122"/>
              </a:rPr>
              <a:t>第二，中国共产党和各民主党派有着</a:t>
            </a:r>
            <a:r>
              <a:rPr lang="zh-CN" altLang="en-US" sz="2400" b="1">
                <a:solidFill>
                  <a:srgbClr val="FF0000"/>
                </a:solidFill>
                <a:latin typeface="黑体" panose="02010609060101010101" pitchFamily="49" charset="-122"/>
                <a:ea typeface="黑体" panose="02010609060101010101" pitchFamily="49" charset="-122"/>
              </a:rPr>
              <a:t>共同的根本利益和共同的目标</a:t>
            </a:r>
            <a:r>
              <a:rPr lang="zh-CN" altLang="en-US" sz="2400" b="1">
                <a:solidFill>
                  <a:srgbClr val="000000"/>
                </a:solidFill>
                <a:latin typeface="黑体" panose="02010609060101010101" pitchFamily="49" charset="-122"/>
                <a:ea typeface="黑体" panose="02010609060101010101" pitchFamily="49" charset="-122"/>
              </a:rPr>
              <a:t>，都以四项基本原则为</a:t>
            </a:r>
            <a:r>
              <a:rPr lang="zh-CN" altLang="en-US" sz="2400" b="1">
                <a:solidFill>
                  <a:srgbClr val="FF0000"/>
                </a:solidFill>
                <a:latin typeface="黑体" panose="02010609060101010101" pitchFamily="49" charset="-122"/>
                <a:ea typeface="黑体" panose="02010609060101010101" pitchFamily="49" charset="-122"/>
              </a:rPr>
              <a:t>共同准则</a:t>
            </a:r>
            <a:r>
              <a:rPr lang="zh-CN" altLang="en-US" sz="2400" b="1">
                <a:solidFill>
                  <a:srgbClr val="000000"/>
                </a:solidFill>
                <a:latin typeface="黑体" panose="02010609060101010101" pitchFamily="49" charset="-122"/>
                <a:ea typeface="黑体" panose="02010609060101010101" pitchFamily="49" charset="-122"/>
              </a:rPr>
              <a:t>，以实现不同时期的总任务为</a:t>
            </a:r>
            <a:r>
              <a:rPr lang="zh-CN" altLang="en-US" sz="2400" b="1">
                <a:solidFill>
                  <a:srgbClr val="FF0000"/>
                </a:solidFill>
                <a:latin typeface="黑体" panose="02010609060101010101" pitchFamily="49" charset="-122"/>
                <a:ea typeface="黑体" panose="02010609060101010101" pitchFamily="49" charset="-122"/>
              </a:rPr>
              <a:t>共同纲领</a:t>
            </a:r>
            <a:r>
              <a:rPr lang="zh-CN" altLang="en-US" sz="2400" b="1">
                <a:solidFill>
                  <a:srgbClr val="000000"/>
                </a:solidFill>
                <a:latin typeface="黑体" panose="02010609060101010101" pitchFamily="49" charset="-122"/>
                <a:ea typeface="黑体" panose="02010609060101010101" pitchFamily="49" charset="-122"/>
              </a:rPr>
              <a:t>，以建设中国特色社会主义为</a:t>
            </a:r>
            <a:r>
              <a:rPr lang="zh-CN" altLang="en-US" sz="2400" b="1">
                <a:solidFill>
                  <a:srgbClr val="FF0000"/>
                </a:solidFill>
                <a:latin typeface="黑体" panose="02010609060101010101" pitchFamily="49" charset="-122"/>
                <a:ea typeface="黑体" panose="02010609060101010101" pitchFamily="49" charset="-122"/>
              </a:rPr>
              <a:t>共同理想</a:t>
            </a:r>
            <a:r>
              <a:rPr lang="zh-CN" altLang="en-US" sz="2400" b="1">
                <a:solidFill>
                  <a:srgbClr val="000000"/>
                </a:solidFill>
                <a:latin typeface="黑体" panose="02010609060101010101" pitchFamily="49" charset="-122"/>
                <a:ea typeface="黑体" panose="02010609060101010101" pitchFamily="49" charset="-122"/>
              </a:rPr>
              <a:t>。</a:t>
            </a:r>
          </a:p>
        </p:txBody>
      </p:sp>
      <p:sp>
        <p:nvSpPr>
          <p:cNvPr id="15" name="TextBox 15">
            <a:extLst>
              <a:ext uri="{FF2B5EF4-FFF2-40B4-BE49-F238E27FC236}">
                <a16:creationId xmlns="" xmlns:p14="http://schemas.microsoft.com/office/powerpoint/2010/main" xmlns:a16="http://schemas.microsoft.com/office/drawing/2014/main" id="{0EB421CE-11FD-473F-9E8C-1A0C2331B068}"/>
              </a:ext>
            </a:extLst>
          </p:cNvPr>
          <p:cNvSpPr txBox="1">
            <a:spLocks noChangeArrowheads="1"/>
          </p:cNvSpPr>
          <p:nvPr/>
        </p:nvSpPr>
        <p:spPr bwMode="auto">
          <a:xfrm>
            <a:off x="2286000" y="4486275"/>
            <a:ext cx="7772400" cy="83121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黑体" panose="02010609060101010101" pitchFamily="49" charset="-122"/>
                <a:ea typeface="黑体" panose="02010609060101010101" pitchFamily="49" charset="-122"/>
              </a:rPr>
              <a:t>第三，各民主党派都</a:t>
            </a:r>
            <a:r>
              <a:rPr lang="zh-CN" altLang="en-US" sz="2400" b="1">
                <a:solidFill>
                  <a:srgbClr val="FF0000"/>
                </a:solidFill>
                <a:latin typeface="黑体" panose="02010609060101010101" pitchFamily="49" charset="-122"/>
                <a:ea typeface="黑体" panose="02010609060101010101" pitchFamily="49" charset="-122"/>
              </a:rPr>
              <a:t>参与</a:t>
            </a:r>
            <a:r>
              <a:rPr lang="zh-CN" altLang="en-US" sz="2400" b="1">
                <a:solidFill>
                  <a:srgbClr val="000000"/>
                </a:solidFill>
                <a:latin typeface="黑体" panose="02010609060101010101" pitchFamily="49" charset="-122"/>
                <a:ea typeface="黑体" panose="02010609060101010101" pitchFamily="49" charset="-122"/>
              </a:rPr>
              <a:t>国家政权，</a:t>
            </a:r>
            <a:r>
              <a:rPr lang="zh-CN" altLang="en-US" sz="2400" b="1">
                <a:solidFill>
                  <a:srgbClr val="FF0000"/>
                </a:solidFill>
                <a:latin typeface="黑体" panose="02010609060101010101" pitchFamily="49" charset="-122"/>
                <a:ea typeface="黑体" panose="02010609060101010101" pitchFamily="49" charset="-122"/>
              </a:rPr>
              <a:t>参与</a:t>
            </a:r>
            <a:r>
              <a:rPr lang="zh-CN" altLang="en-US" sz="2400" b="1">
                <a:solidFill>
                  <a:srgbClr val="000000"/>
                </a:solidFill>
                <a:latin typeface="黑体" panose="02010609060101010101" pitchFamily="49" charset="-122"/>
                <a:ea typeface="黑体" panose="02010609060101010101" pitchFamily="49" charset="-122"/>
              </a:rPr>
              <a:t>国家方针、政策、法规的制定执行。</a:t>
            </a:r>
          </a:p>
        </p:txBody>
      </p:sp>
      <p:sp>
        <p:nvSpPr>
          <p:cNvPr id="16" name="TextBox 15">
            <a:extLst>
              <a:ext uri="{FF2B5EF4-FFF2-40B4-BE49-F238E27FC236}">
                <a16:creationId xmlns="" xmlns:p14="http://schemas.microsoft.com/office/powerpoint/2010/main" xmlns:a16="http://schemas.microsoft.com/office/drawing/2014/main" id="{27FF9B75-28CC-41CB-B7AF-0238A6AFD78D}"/>
              </a:ext>
            </a:extLst>
          </p:cNvPr>
          <p:cNvSpPr txBox="1">
            <a:spLocks noChangeArrowheads="1"/>
          </p:cNvSpPr>
          <p:nvPr/>
        </p:nvSpPr>
        <p:spPr bwMode="auto">
          <a:xfrm>
            <a:off x="2286000" y="5403850"/>
            <a:ext cx="7772400" cy="12001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0000"/>
                </a:solidFill>
                <a:latin typeface="黑体" panose="02010609060101010101" pitchFamily="49" charset="-122"/>
                <a:ea typeface="黑体" panose="02010609060101010101" pitchFamily="49" charset="-122"/>
              </a:rPr>
              <a:t>第四，中国共产党和各民主党派都</a:t>
            </a:r>
            <a:r>
              <a:rPr lang="zh-CN" altLang="en-US" sz="2400" b="1">
                <a:solidFill>
                  <a:srgbClr val="FF0000"/>
                </a:solidFill>
                <a:latin typeface="黑体" panose="02010609060101010101" pitchFamily="49" charset="-122"/>
                <a:ea typeface="黑体" panose="02010609060101010101" pitchFamily="49" charset="-122"/>
              </a:rPr>
              <a:t>以宪法为根本活动准则，</a:t>
            </a:r>
            <a:r>
              <a:rPr lang="zh-CN" altLang="en-US" sz="2400" b="1">
                <a:solidFill>
                  <a:srgbClr val="000000"/>
                </a:solidFill>
                <a:latin typeface="黑体" panose="02010609060101010101" pitchFamily="49" charset="-122"/>
                <a:ea typeface="黑体" panose="02010609060101010101" pitchFamily="49" charset="-122"/>
              </a:rPr>
              <a:t>都受到宪法的保护，享有宪法规定范围内的政治自由、组织独立和法律上的平等地位。</a:t>
            </a:r>
          </a:p>
        </p:txBody>
      </p:sp>
    </p:spTree>
    <p:extLst>
      <p:ext uri="{BB962C8B-B14F-4D97-AF65-F5344CB8AC3E}">
        <p14:creationId xmlns="" xmlns:p14="http://schemas.microsoft.com/office/powerpoint/2010/main" val="32353230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fade">
                                      <p:cBhvr>
                                        <p:cTn id="13" dur="1000"/>
                                        <p:tgtEl>
                                          <p:spTgt spid="39940"/>
                                        </p:tgtEl>
                                      </p:cBhvr>
                                    </p:animEffect>
                                    <p:anim calcmode="lin" valueType="num">
                                      <p:cBhvr>
                                        <p:cTn id="14" dur="1000" fill="hold"/>
                                        <p:tgtEl>
                                          <p:spTgt spid="39940"/>
                                        </p:tgtEl>
                                        <p:attrNameLst>
                                          <p:attrName>ppt_x</p:attrName>
                                        </p:attrNameLst>
                                      </p:cBhvr>
                                      <p:tavLst>
                                        <p:tav tm="0">
                                          <p:val>
                                            <p:strVal val="#ppt_x"/>
                                          </p:val>
                                        </p:tav>
                                        <p:tav tm="100000">
                                          <p:val>
                                            <p:strVal val="#ppt_x"/>
                                          </p:val>
                                        </p:tav>
                                      </p:tavLst>
                                    </p:anim>
                                    <p:anim calcmode="lin" valueType="num">
                                      <p:cBhvr>
                                        <p:cTn id="15" dur="1000" fill="hold"/>
                                        <p:tgtEl>
                                          <p:spTgt spid="3994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5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3500"/>
                            </p:stCondLst>
                            <p:childTnLst>
                              <p:par>
                                <p:cTn id="29" presetID="42"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0567D52D-D0C7-490D-90F1-9EAF1356B495}"/>
              </a:ext>
            </a:extLst>
          </p:cNvPr>
          <p:cNvGrpSpPr>
            <a:grpSpLocks/>
          </p:cNvGrpSpPr>
          <p:nvPr/>
        </p:nvGrpSpPr>
        <p:grpSpPr bwMode="auto">
          <a:xfrm>
            <a:off x="1238250" y="748030"/>
            <a:ext cx="9756775" cy="6285230"/>
            <a:chOff x="1238250" y="748030"/>
            <a:chExt cx="9756775" cy="6285230"/>
          </a:xfrm>
        </p:grpSpPr>
        <p:sp>
          <p:nvSpPr>
            <p:cNvPr id="51210" name="Rectangle 3">
              <a:extLst>
                <a:ext uri="{FF2B5EF4-FFF2-40B4-BE49-F238E27FC236}">
                  <a16:creationId xmlns="" xmlns:p14="http://schemas.microsoft.com/office/powerpoint/2010/main" xmlns:a16="http://schemas.microsoft.com/office/drawing/2014/main" id="{AAD1004E-1710-4D22-9316-E20575117D96}"/>
                </a:ext>
              </a:extLst>
            </p:cNvPr>
            <p:cNvSpPr>
              <a:spLocks noChangeArrowheads="1"/>
            </p:cNvSpPr>
            <p:nvPr/>
          </p:nvSpPr>
          <p:spPr bwMode="auto">
            <a:xfrm>
              <a:off x="1676400" y="121920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211" name="Text Box 4">
              <a:extLst>
                <a:ext uri="{FF2B5EF4-FFF2-40B4-BE49-F238E27FC236}">
                  <a16:creationId xmlns="" xmlns:p14="http://schemas.microsoft.com/office/powerpoint/2010/main" xmlns:a16="http://schemas.microsoft.com/office/drawing/2014/main" id="{C410A528-6472-49E0-B686-4EEC906FF82B}"/>
                </a:ext>
              </a:extLst>
            </p:cNvPr>
            <p:cNvSpPr txBox="1">
              <a:spLocks noChangeArrowheads="1"/>
            </p:cNvSpPr>
            <p:nvPr/>
          </p:nvSpPr>
          <p:spPr bwMode="auto">
            <a:xfrm>
              <a:off x="10201275" y="7480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1212" name="Text Box 5">
              <a:extLst>
                <a:ext uri="{FF2B5EF4-FFF2-40B4-BE49-F238E27FC236}">
                  <a16:creationId xmlns="" xmlns:p14="http://schemas.microsoft.com/office/powerpoint/2010/main" xmlns:a16="http://schemas.microsoft.com/office/drawing/2014/main" id="{E33C4539-BD1A-4C1E-A860-08BC9998DDC5}"/>
                </a:ext>
              </a:extLst>
            </p:cNvPr>
            <p:cNvSpPr txBox="1">
              <a:spLocks noChangeArrowheads="1"/>
            </p:cNvSpPr>
            <p:nvPr/>
          </p:nvSpPr>
          <p:spPr bwMode="auto">
            <a:xfrm>
              <a:off x="1238250" y="762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1213" name="Text Box 6">
              <a:extLst>
                <a:ext uri="{FF2B5EF4-FFF2-40B4-BE49-F238E27FC236}">
                  <a16:creationId xmlns="" xmlns:p14="http://schemas.microsoft.com/office/powerpoint/2010/main" xmlns:a16="http://schemas.microsoft.com/office/drawing/2014/main" id="{908A89CE-3DFB-4601-B7CA-40B82823649F}"/>
                </a:ext>
              </a:extLst>
            </p:cNvPr>
            <p:cNvSpPr txBox="1">
              <a:spLocks noChangeArrowheads="1"/>
            </p:cNvSpPr>
            <p:nvPr/>
          </p:nvSpPr>
          <p:spPr bwMode="auto">
            <a:xfrm flipH="1" flipV="1">
              <a:off x="1252855" y="626300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51214" name="Text Box 7">
              <a:extLst>
                <a:ext uri="{FF2B5EF4-FFF2-40B4-BE49-F238E27FC236}">
                  <a16:creationId xmlns="" xmlns:p14="http://schemas.microsoft.com/office/powerpoint/2010/main" xmlns:a16="http://schemas.microsoft.com/office/drawing/2014/main" id="{E1A7C3DE-EA49-4973-B8FB-893E8DB2D83F}"/>
                </a:ext>
              </a:extLst>
            </p:cNvPr>
            <p:cNvSpPr txBox="1">
              <a:spLocks noChangeArrowheads="1"/>
            </p:cNvSpPr>
            <p:nvPr/>
          </p:nvSpPr>
          <p:spPr bwMode="auto">
            <a:xfrm rot="5400000">
              <a:off x="10347325" y="62217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51203" name="Group 17">
            <a:extLst>
              <a:ext uri="{FF2B5EF4-FFF2-40B4-BE49-F238E27FC236}">
                <a16:creationId xmlns="" xmlns:p14="http://schemas.microsoft.com/office/powerpoint/2010/main" xmlns:a16="http://schemas.microsoft.com/office/drawing/2014/main" id="{39A83358-DDE2-4BDB-B2BC-A81AE1E0D87A}"/>
              </a:ext>
            </a:extLst>
          </p:cNvPr>
          <p:cNvGrpSpPr>
            <a:grpSpLocks/>
          </p:cNvGrpSpPr>
          <p:nvPr/>
        </p:nvGrpSpPr>
        <p:grpSpPr bwMode="auto">
          <a:xfrm>
            <a:off x="1524000" y="0"/>
            <a:ext cx="8763000" cy="1143000"/>
            <a:chOff x="1524000" y="0"/>
            <a:chExt cx="8763000" cy="1143000"/>
          </a:xfrm>
        </p:grpSpPr>
        <p:sp>
          <p:nvSpPr>
            <p:cNvPr id="58378" name="AutoShape 10">
              <a:extLst>
                <a:ext uri="{FF2B5EF4-FFF2-40B4-BE49-F238E27FC236}">
                  <a16:creationId xmlns="" xmlns:p14="http://schemas.microsoft.com/office/powerpoint/2010/main" xmlns:a16="http://schemas.microsoft.com/office/drawing/2014/main" id="{4C45CEA5-14D3-4045-B58C-6FEB24FCAF3E}"/>
                </a:ext>
              </a:extLst>
            </p:cNvPr>
            <p:cNvSpPr>
              <a:spLocks noChangeArrowheads="1"/>
            </p:cNvSpPr>
            <p:nvPr/>
          </p:nvSpPr>
          <p:spPr bwMode="auto">
            <a:xfrm>
              <a:off x="2286000" y="4362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51208" name="Picture 11">
              <a:extLst>
                <a:ext uri="{FF2B5EF4-FFF2-40B4-BE49-F238E27FC236}">
                  <a16:creationId xmlns="" xmlns:p14="http://schemas.microsoft.com/office/powerpoint/2010/main" xmlns:a16="http://schemas.microsoft.com/office/drawing/2014/main" id="{6B08693F-3D08-4626-B0BE-E95DB2CC3127}"/>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51209" name="Text Box 12">
              <a:extLst>
                <a:ext uri="{FF2B5EF4-FFF2-40B4-BE49-F238E27FC236}">
                  <a16:creationId xmlns="" xmlns:p14="http://schemas.microsoft.com/office/powerpoint/2010/main" xmlns:a16="http://schemas.microsoft.com/office/drawing/2014/main" id="{27766326-D55E-483F-ABF7-268E68F9BD09}"/>
                </a:ext>
              </a:extLst>
            </p:cNvPr>
            <p:cNvSpPr txBox="1">
              <a:spLocks noChangeArrowheads="1"/>
            </p:cNvSpPr>
            <p:nvPr/>
          </p:nvSpPr>
          <p:spPr bwMode="auto">
            <a:xfrm>
              <a:off x="2590800" y="5473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    中国共产党领导的多党合作和政治协商制度</a:t>
              </a:r>
            </a:p>
          </p:txBody>
        </p:sp>
      </p:grpSp>
      <p:pic>
        <p:nvPicPr>
          <p:cNvPr id="38916" name="图片 14">
            <a:extLst>
              <a:ext uri="{FF2B5EF4-FFF2-40B4-BE49-F238E27FC236}">
                <a16:creationId xmlns="" xmlns:p14="http://schemas.microsoft.com/office/powerpoint/2010/main" xmlns:a16="http://schemas.microsoft.com/office/drawing/2014/main" id="{9E70840F-18E5-4556-BABC-3BA1FB12F27C}"/>
              </a:ext>
            </a:extLst>
          </p:cNvPr>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133600" y="1295400"/>
            <a:ext cx="7936230" cy="200533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cxnSp>
        <p:nvCxnSpPr>
          <p:cNvPr id="17" name="直接箭头连接符 16">
            <a:extLst>
              <a:ext uri="{FF2B5EF4-FFF2-40B4-BE49-F238E27FC236}">
                <a16:creationId xmlns="" xmlns:p14="http://schemas.microsoft.com/office/powerpoint/2010/main" xmlns:a16="http://schemas.microsoft.com/office/drawing/2014/main" id="{4F5A2A67-53A5-46FE-911F-8C506B0EFE7E}"/>
              </a:ext>
            </a:extLst>
          </p:cNvPr>
          <p:cNvCxnSpPr/>
          <p:nvPr/>
        </p:nvCxnSpPr>
        <p:spPr>
          <a:xfrm>
            <a:off x="2286000" y="3429000"/>
            <a:ext cx="7239000" cy="1905"/>
          </a:xfrm>
          <a:prstGeom prst="straightConnector1">
            <a:avLst/>
          </a:prstGeom>
          <a:ln w="76200" cmpd="sng">
            <a:gradFill>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prstDash val="solid"/>
            <a:bevel/>
            <a:tailEnd type="diamond"/>
          </a:ln>
          <a:effectLst>
            <a:innerShdw blurRad="63500" dist="50800" dir="27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23" name="图示 22"/>
          <p:cNvGrpSpPr/>
          <p:nvPr/>
        </p:nvGrpSpPr>
        <p:grpSpPr>
          <a:xfrm>
            <a:off x="2057400" y="3657600"/>
            <a:ext cx="8306435" cy="2743835"/>
            <a:chOff x="2057400" y="3657600"/>
            <a:chExt cx="8306435" cy="2743835"/>
          </a:xfrm>
        </p:grpSpPr>
        <p:sp>
          <p:nvSpPr>
            <p:cNvPr id="58380" name="图示 1"/>
            <p:cNvSpPr>
              <a:spLocks/>
            </p:cNvSpPr>
            <p:nvPr/>
          </p:nvSpPr>
          <p:spPr>
            <a:xfrm>
              <a:off x="2057400" y="3657600"/>
              <a:ext cx="8306435" cy="2743835"/>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58381" name="图示 1"/>
            <p:cNvSpPr>
              <a:spLocks/>
            </p:cNvSpPr>
            <p:nvPr/>
          </p:nvSpPr>
          <p:spPr>
            <a:xfrm>
              <a:off x="5753735" y="3822065"/>
              <a:ext cx="913765" cy="913765"/>
            </a:xfrm>
            <a:prstGeom prst="ellipse">
              <a:avLst/>
            </a:prstGeom>
            <a:blipFill rotWithShape="0">
              <a:blip r:embed="rId4" cstate="print">
                <a:extLst>
                  <a:ext uri="{28A0092B-C50C-407E-A947-70E740481C1C}">
                    <a14:useLocalDpi xmlns="" xmlns:p14="http://schemas.microsoft.com/office/powerpoint/2010/main" xmlns:a14="http://schemas.microsoft.com/office/drawing/2010/main" val="0"/>
                  </a:ext>
                </a:extLst>
              </a:blip>
              <a:srcRect/>
              <a:stretch>
                <a:fillRect/>
              </a:stretch>
            </a:blipFill>
            <a:ln w="12700" cap="flat" cmpd="sng">
              <a:solidFill>
                <a:schemeClr val="lt1">
                  <a:alpha val="100000"/>
                </a:schemeClr>
              </a:solidFill>
              <a:prstDash val="solid"/>
            </a:ln>
          </p:spPr>
          <p:style>
            <a:lnRef idx="2">
              <a:schemeClr val="lt1"/>
            </a:lnRef>
            <a:fillRef idx="1">
              <a:schemeClr val="accent1">
                <a:tint val="50000"/>
              </a:schemeClr>
            </a:fillRef>
            <a:effectRef idx="0">
              <a:srgbClr val="000000"/>
            </a:effectRef>
            <a:fontRef idx="minor"/>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58382" name="图示 1"/>
            <p:cNvSpPr>
              <a:spLocks/>
            </p:cNvSpPr>
            <p:nvPr/>
          </p:nvSpPr>
          <p:spPr>
            <a:xfrm>
              <a:off x="2390140" y="5852160"/>
              <a:ext cx="7641590" cy="412115"/>
            </a:xfrm>
            <a:prstGeom prst="leftRightArrow">
              <a:avLst/>
            </a:prstGeom>
            <a:solidFill>
              <a:schemeClr val="accent1">
                <a:tint val="60000"/>
              </a:schemeClr>
            </a:solidFill>
            <a:ln w="12700" cap="flat" cmpd="sng">
              <a:solidFill>
                <a:schemeClr val="lt1">
                  <a:alpha val="100000"/>
                </a:schemeClr>
              </a:solidFill>
              <a:prstDash val="solid"/>
            </a:ln>
          </p:spPr>
          <p:style>
            <a:lnRef idx="2">
              <a:schemeClr val="lt1"/>
            </a:lnRef>
            <a:fillRef idx="1">
              <a:schemeClr val="accent1">
                <a:tint val="60000"/>
              </a:schemeClr>
            </a:fillRef>
            <a:effectRef idx="0">
              <a:srgbClr val="000000"/>
            </a:effectRef>
            <a:fontRef idx="minor"/>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58383" name="图示 1"/>
            <p:cNvSpPr>
              <a:spLocks/>
            </p:cNvSpPr>
            <p:nvPr/>
          </p:nvSpPr>
          <p:spPr>
            <a:xfrm>
              <a:off x="2057400" y="4754880"/>
              <a:ext cx="8306435" cy="1097915"/>
            </a:xfrm>
            <a:prstGeom prst="rect">
              <a:avLst/>
            </a:prstGeom>
            <a:noFill/>
            <a:ln w="0">
              <a:noFill/>
              <a:prstDash/>
            </a:ln>
          </p:spPr>
          <p:style>
            <a:lnRef idx="2">
              <a:schemeClr val="lt1"/>
            </a:lnRef>
            <a:fillRef idx="1">
              <a:schemeClr val="accent1"/>
            </a:fillRef>
            <a:effectRef idx="0">
              <a:srgbClr val="000000"/>
            </a:effectRef>
            <a:fontRef idx="minor">
              <a:schemeClr val="lt1"/>
            </a:fontRef>
          </p:style>
          <p:txBody>
            <a:bodyPr vert="horz" wrap="square" lIns="53340" tIns="99060" rIns="53340" bIns="76200" numCol="1" anchor="ctr" anchorCtr="1" upright="1">
              <a:noAutofit/>
            </a:bodyPr>
            <a:lstStyle/>
            <a:p>
              <a:pPr marL="0" indent="0" algn="ctr" defTabSz="508000">
                <a:lnSpc>
                  <a:spcPct val="90000"/>
                </a:lnSpc>
                <a:spcBef>
                  <a:spcPts val="0"/>
                </a:spcBef>
                <a:spcAft>
                  <a:spcPts val="400"/>
                </a:spcAft>
                <a:buFontTx/>
                <a:buNone/>
              </a:pPr>
              <a:r>
                <a:rPr lang="zh-CN" sz="1000" b="1">
                  <a:solidFill>
                    <a:schemeClr val="tx1"/>
                  </a:solidFill>
                  <a:latin typeface="微软雅黑" charset="0"/>
                  <a:ea typeface="微软雅黑" charset="0"/>
                </a:rPr>
                <a:t>在中国共产党的领导下，实行多党派的合作，这事我国具体历史条件和现实条件所决定的，也是我国政治制度中的一个特点和优点。</a:t>
              </a:r>
            </a:p>
          </p:txBody>
        </p:sp>
      </p:grpSp>
    </p:spTree>
    <p:extLst>
      <p:ext uri="{BB962C8B-B14F-4D97-AF65-F5344CB8AC3E}">
        <p14:creationId xmlns="" xmlns:p14="http://schemas.microsoft.com/office/powerpoint/2010/main" val="41417552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825B310D-F340-4E44-99FB-1D93977C9CB5}"/>
              </a:ext>
            </a:extLst>
          </p:cNvPr>
          <p:cNvGrpSpPr>
            <a:grpSpLocks/>
          </p:cNvGrpSpPr>
          <p:nvPr/>
        </p:nvGrpSpPr>
        <p:grpSpPr bwMode="auto">
          <a:xfrm>
            <a:off x="1310005" y="533400"/>
            <a:ext cx="9513570" cy="6653530"/>
            <a:chOff x="1310005" y="533400"/>
            <a:chExt cx="9513570" cy="6653530"/>
          </a:xfrm>
        </p:grpSpPr>
        <p:sp>
          <p:nvSpPr>
            <p:cNvPr id="282627" name="Rectangle 3">
              <a:extLst>
                <a:ext uri="{FF2B5EF4-FFF2-40B4-BE49-F238E27FC236}">
                  <a16:creationId xmlns="" xmlns:p14="http://schemas.microsoft.com/office/powerpoint/2010/main" xmlns:a16="http://schemas.microsoft.com/office/drawing/2014/main" id="{56433540-26C9-456F-832A-BD74C8F3FFFB}"/>
                </a:ext>
              </a:extLst>
            </p:cNvPr>
            <p:cNvSpPr>
              <a:spLocks noChangeArrowheads="1"/>
            </p:cNvSpPr>
            <p:nvPr/>
          </p:nvSpPr>
          <p:spPr bwMode="auto">
            <a:xfrm>
              <a:off x="1741170" y="1032510"/>
              <a:ext cx="8615045" cy="564515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2628" name="Text Box 4">
              <a:extLst>
                <a:ext uri="{FF2B5EF4-FFF2-40B4-BE49-F238E27FC236}">
                  <a16:creationId xmlns="" xmlns:p14="http://schemas.microsoft.com/office/powerpoint/2010/main" xmlns:a16="http://schemas.microsoft.com/office/drawing/2014/main" id="{CD8C7DC5-9FB5-4E70-98D2-6850CCD23CFA}"/>
                </a:ext>
              </a:extLst>
            </p:cNvPr>
            <p:cNvSpPr txBox="1">
              <a:spLocks noChangeArrowheads="1"/>
            </p:cNvSpPr>
            <p:nvPr/>
          </p:nvSpPr>
          <p:spPr bwMode="auto">
            <a:xfrm>
              <a:off x="10050145" y="53340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82629" name="Text Box 5">
              <a:extLst>
                <a:ext uri="{FF2B5EF4-FFF2-40B4-BE49-F238E27FC236}">
                  <a16:creationId xmlns="" xmlns:p14="http://schemas.microsoft.com/office/powerpoint/2010/main" xmlns:a16="http://schemas.microsoft.com/office/drawing/2014/main" id="{D8931D11-0BF8-46AB-B51E-05E58B395A2D}"/>
                </a:ext>
              </a:extLst>
            </p:cNvPr>
            <p:cNvSpPr txBox="1">
              <a:spLocks noChangeArrowheads="1"/>
            </p:cNvSpPr>
            <p:nvPr/>
          </p:nvSpPr>
          <p:spPr bwMode="auto">
            <a:xfrm>
              <a:off x="1314450" y="54864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82630" name="Text Box 6">
              <a:extLst>
                <a:ext uri="{FF2B5EF4-FFF2-40B4-BE49-F238E27FC236}">
                  <a16:creationId xmlns="" xmlns:p14="http://schemas.microsoft.com/office/powerpoint/2010/main" xmlns:a16="http://schemas.microsoft.com/office/drawing/2014/main" id="{45516A84-35B4-4782-9420-926EE1BF9C08}"/>
                </a:ext>
              </a:extLst>
            </p:cNvPr>
            <p:cNvSpPr txBox="1">
              <a:spLocks noChangeArrowheads="1"/>
            </p:cNvSpPr>
            <p:nvPr/>
          </p:nvSpPr>
          <p:spPr bwMode="auto">
            <a:xfrm flipH="1" flipV="1">
              <a:off x="1310005" y="6417310"/>
              <a:ext cx="52324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82631" name="Text Box 7">
              <a:extLst>
                <a:ext uri="{FF2B5EF4-FFF2-40B4-BE49-F238E27FC236}">
                  <a16:creationId xmlns="" xmlns:p14="http://schemas.microsoft.com/office/powerpoint/2010/main" xmlns:a16="http://schemas.microsoft.com/office/drawing/2014/main" id="{8EB017C8-CE90-486D-8640-BEF3F01230BC}"/>
                </a:ext>
              </a:extLst>
            </p:cNvPr>
            <p:cNvSpPr txBox="1">
              <a:spLocks noChangeArrowheads="1"/>
            </p:cNvSpPr>
            <p:nvPr/>
          </p:nvSpPr>
          <p:spPr bwMode="auto">
            <a:xfrm rot="5400000">
              <a:off x="10176510" y="6327775"/>
              <a:ext cx="522605" cy="7689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282632" name="Group 17">
            <a:extLst>
              <a:ext uri="{FF2B5EF4-FFF2-40B4-BE49-F238E27FC236}">
                <a16:creationId xmlns="" xmlns:p14="http://schemas.microsoft.com/office/powerpoint/2010/main" xmlns:a16="http://schemas.microsoft.com/office/drawing/2014/main" id="{CB5DD086-615F-4D91-A61B-A31500701B1D}"/>
              </a:ext>
            </a:extLst>
          </p:cNvPr>
          <p:cNvGrpSpPr>
            <a:grpSpLocks/>
          </p:cNvGrpSpPr>
          <p:nvPr/>
        </p:nvGrpSpPr>
        <p:grpSpPr bwMode="auto">
          <a:xfrm>
            <a:off x="1524000" y="-381000"/>
            <a:ext cx="8763000" cy="1143000"/>
            <a:chOff x="1524000" y="-381000"/>
            <a:chExt cx="8763000" cy="1143000"/>
          </a:xfrm>
        </p:grpSpPr>
        <p:sp>
          <p:nvSpPr>
            <p:cNvPr id="58378" name="AutoShape 10">
              <a:extLst>
                <a:ext uri="{FF2B5EF4-FFF2-40B4-BE49-F238E27FC236}">
                  <a16:creationId xmlns="" xmlns:p14="http://schemas.microsoft.com/office/powerpoint/2010/main" xmlns:a16="http://schemas.microsoft.com/office/drawing/2014/main" id="{53390F58-6DC1-4780-87A6-C0C625F7ED68}"/>
                </a:ext>
              </a:extLst>
            </p:cNvPr>
            <p:cNvSpPr>
              <a:spLocks noChangeArrowheads="1"/>
            </p:cNvSpPr>
            <p:nvPr/>
          </p:nvSpPr>
          <p:spPr bwMode="auto">
            <a:xfrm>
              <a:off x="2286000" y="55245"/>
              <a:ext cx="7924800"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282634" name="Picture 11">
              <a:extLst>
                <a:ext uri="{FF2B5EF4-FFF2-40B4-BE49-F238E27FC236}">
                  <a16:creationId xmlns="" xmlns:p14="http://schemas.microsoft.com/office/powerpoint/2010/main" xmlns:a16="http://schemas.microsoft.com/office/drawing/2014/main" id="{63D2FA18-C2A6-4604-8918-8BB3E8772B6E}"/>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3810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82635" name="Text Box 12">
              <a:extLst>
                <a:ext uri="{FF2B5EF4-FFF2-40B4-BE49-F238E27FC236}">
                  <a16:creationId xmlns="" xmlns:p14="http://schemas.microsoft.com/office/powerpoint/2010/main" xmlns:a16="http://schemas.microsoft.com/office/drawing/2014/main" id="{5C90E1F3-3104-4267-8032-CF279DC02504}"/>
                </a:ext>
              </a:extLst>
            </p:cNvPr>
            <p:cNvSpPr txBox="1">
              <a:spLocks noChangeArrowheads="1"/>
            </p:cNvSpPr>
            <p:nvPr/>
          </p:nvSpPr>
          <p:spPr bwMode="auto">
            <a:xfrm>
              <a:off x="2590800" y="166370"/>
              <a:ext cx="7696200" cy="5187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ea typeface="方正大黑简体" pitchFamily="65" charset="-122"/>
                </a:rPr>
                <a:t>     中国共产党领导的多党合作和政治协商制度</a:t>
              </a:r>
            </a:p>
          </p:txBody>
        </p:sp>
      </p:grpSp>
      <p:sp>
        <p:nvSpPr>
          <p:cNvPr id="39940" name="TextBox 15">
            <a:extLst>
              <a:ext uri="{FF2B5EF4-FFF2-40B4-BE49-F238E27FC236}">
                <a16:creationId xmlns="" xmlns:p14="http://schemas.microsoft.com/office/powerpoint/2010/main" xmlns:a16="http://schemas.microsoft.com/office/drawing/2014/main" id="{C39C9555-0025-4C70-923E-CC651D96FD8A}"/>
              </a:ext>
            </a:extLst>
          </p:cNvPr>
          <p:cNvSpPr txBox="1">
            <a:spLocks noChangeArrowheads="1"/>
          </p:cNvSpPr>
          <p:nvPr/>
        </p:nvSpPr>
        <p:spPr bwMode="auto">
          <a:xfrm>
            <a:off x="2286000" y="1303655"/>
            <a:ext cx="7772400" cy="491807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effectLst>
                  <a:outerShdw blurRad="38100" dist="38100" dir="2700000" algn="tl">
                    <a:srgbClr val="C0C0C0"/>
                  </a:outerShdw>
                </a:effectLst>
              </a:rPr>
              <a:t>坚持和完善我国的政党制度的意义</a:t>
            </a:r>
          </a:p>
          <a:p>
            <a:pPr eaLnBrk="1" hangingPunct="1"/>
            <a:endParaRPr lang="zh-CN" altLang="en-US" sz="2800" b="1">
              <a:effectLst>
                <a:outerShdw blurRad="38100" dist="38100" dir="2700000" algn="tl">
                  <a:srgbClr val="C0C0C0"/>
                </a:outerShdw>
              </a:effectLst>
            </a:endParaRPr>
          </a:p>
          <a:p>
            <a:pPr eaLnBrk="1" hangingPunct="1"/>
            <a:r>
              <a:rPr lang="zh-CN" altLang="en-US" sz="2800" b="1">
                <a:effectLst>
                  <a:outerShdw blurRad="38100" dist="38100" dir="2700000" algn="tl">
                    <a:srgbClr val="C0C0C0"/>
                  </a:outerShdw>
                </a:effectLst>
              </a:rPr>
              <a:t>第一，有利于调动一切积极因素，实现国家发展宏伟目标；</a:t>
            </a:r>
          </a:p>
          <a:p>
            <a:pPr eaLnBrk="1" hangingPunct="1"/>
            <a:r>
              <a:rPr lang="zh-CN" altLang="en-US" sz="2800" b="1">
                <a:effectLst>
                  <a:outerShdw blurRad="38100" dist="38100" dir="2700000" algn="tl">
                    <a:srgbClr val="C0C0C0"/>
                  </a:outerShdw>
                </a:effectLst>
              </a:rPr>
              <a:t>第二，有利于发展社会主义民主政治；</a:t>
            </a:r>
          </a:p>
          <a:p>
            <a:pPr eaLnBrk="1" hangingPunct="1"/>
            <a:r>
              <a:rPr lang="zh-CN" altLang="en-US" sz="2800" b="1">
                <a:effectLst>
                  <a:outerShdw blurRad="38100" dist="38100" dir="2700000" algn="tl">
                    <a:srgbClr val="C0C0C0"/>
                  </a:outerShdw>
                </a:effectLst>
              </a:rPr>
              <a:t>第三，有利于妥善处理新时期人民内部矛盾，保持我国的政治稳定、经济发展、民族团结、社会进步；</a:t>
            </a:r>
          </a:p>
          <a:p>
            <a:pPr eaLnBrk="1" hangingPunct="1"/>
            <a:r>
              <a:rPr lang="zh-CN" altLang="en-US" sz="2800" b="1">
                <a:effectLst>
                  <a:outerShdw blurRad="38100" dist="38100" dir="2700000" algn="tl">
                    <a:srgbClr val="C0C0C0"/>
                  </a:outerShdw>
                </a:effectLst>
              </a:rPr>
              <a:t>第四，有利于巩固社会主义制度，挫败西方敌对势力利用人权、民主等对我们进行的挑战。</a:t>
            </a:r>
          </a:p>
          <a:p>
            <a:pPr eaLnBrk="1" hangingPunct="1">
              <a:spcBef>
                <a:spcPct val="20000"/>
              </a:spcBef>
              <a:buClr>
                <a:schemeClr val="hlink"/>
              </a:buClr>
              <a:buSzPct val="70000"/>
              <a:buFont typeface="Wingdings" panose="05000000000000000000" pitchFamily="2" charset="2"/>
              <a:buNone/>
            </a:pPr>
            <a:endParaRPr lang="zh-CN" altLang="en-US" sz="2800" b="1">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8754363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fade">
                                      <p:cBhvr>
                                        <p:cTn id="13" dur="1000"/>
                                        <p:tgtEl>
                                          <p:spTgt spid="39940"/>
                                        </p:tgtEl>
                                      </p:cBhvr>
                                    </p:animEffect>
                                    <p:anim calcmode="lin" valueType="num">
                                      <p:cBhvr>
                                        <p:cTn id="14" dur="1000" fill="hold"/>
                                        <p:tgtEl>
                                          <p:spTgt spid="39940"/>
                                        </p:tgtEl>
                                        <p:attrNameLst>
                                          <p:attrName>ppt_x</p:attrName>
                                        </p:attrNameLst>
                                      </p:cBhvr>
                                      <p:tavLst>
                                        <p:tav tm="0">
                                          <p:val>
                                            <p:strVal val="#ppt_x"/>
                                          </p:val>
                                        </p:tav>
                                        <p:tav tm="100000">
                                          <p:val>
                                            <p:strVal val="#ppt_x"/>
                                          </p:val>
                                        </p:tav>
                                      </p:tavLst>
                                    </p:anim>
                                    <p:anim calcmode="lin" valueType="num">
                                      <p:cBhvr>
                                        <p:cTn id="15" dur="1000" fill="hold"/>
                                        <p:tgtEl>
                                          <p:spTgt spid="399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a:extLst>
              <a:ext uri="{FF2B5EF4-FFF2-40B4-BE49-F238E27FC236}">
                <a16:creationId xmlns="" xmlns:p14="http://schemas.microsoft.com/office/powerpoint/2010/main" xmlns:a16="http://schemas.microsoft.com/office/drawing/2014/main" id="{6962D897-E9F9-4D6E-80D4-87493B5B1100}"/>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7032625" y="2492375"/>
            <a:ext cx="3132455" cy="2898775"/>
          </a:xfrm>
          <a:prstGeom prst="rect">
            <a:avLst/>
          </a:prstGeom>
          <a:solidFill>
            <a:srgbClr val="FFCC00"/>
          </a:solidFill>
          <a:ln w="57150" cmpd="thickThin">
            <a:solidFill>
              <a:srgbClr val="FFFF00"/>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pic>
      <p:sp>
        <p:nvSpPr>
          <p:cNvPr id="368643" name="Text Box 3">
            <a:extLst>
              <a:ext uri="{FF2B5EF4-FFF2-40B4-BE49-F238E27FC236}">
                <a16:creationId xmlns="" xmlns:p14="http://schemas.microsoft.com/office/powerpoint/2010/main" xmlns:a16="http://schemas.microsoft.com/office/drawing/2014/main" id="{1F7882B8-58F6-453A-B9EE-F50D714EC5C9}"/>
              </a:ext>
            </a:extLst>
          </p:cNvPr>
          <p:cNvSpPr txBox="1">
            <a:spLocks noChangeArrowheads="1"/>
          </p:cNvSpPr>
          <p:nvPr/>
        </p:nvSpPr>
        <p:spPr bwMode="auto">
          <a:xfrm>
            <a:off x="4132580" y="608330"/>
            <a:ext cx="184150" cy="64135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50800">
                <a:solidFill>
                  <a:srgbClr val="FFFF66"/>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3600">
              <a:latin typeface="Times New Roman" panose="02020603050405020304" pitchFamily="18" charset="0"/>
              <a:ea typeface="方正美黑简体" pitchFamily="2" charset="-122"/>
            </a:endParaRPr>
          </a:p>
        </p:txBody>
      </p:sp>
      <p:sp>
        <p:nvSpPr>
          <p:cNvPr id="368644" name="AutoShape 4">
            <a:extLst>
              <a:ext uri="{FF2B5EF4-FFF2-40B4-BE49-F238E27FC236}">
                <a16:creationId xmlns="" xmlns:p14="http://schemas.microsoft.com/office/powerpoint/2010/main" xmlns:a16="http://schemas.microsoft.com/office/drawing/2014/main" id="{C543AF81-50A2-4643-808D-6D80870C403A}"/>
              </a:ext>
            </a:extLst>
          </p:cNvPr>
          <p:cNvSpPr>
            <a:spLocks noChangeArrowheads="1"/>
          </p:cNvSpPr>
          <p:nvPr/>
        </p:nvSpPr>
        <p:spPr bwMode="auto">
          <a:xfrm>
            <a:off x="2063750" y="1484630"/>
            <a:ext cx="8305800" cy="810895"/>
          </a:xfrm>
          <a:prstGeom prst="bevel">
            <a:avLst>
              <a:gd name="adj" fmla="val 1991"/>
            </a:avLst>
          </a:prstGeom>
          <a:blipFill dpi="0" rotWithShape="0">
            <a:blip r:embed="rId3"/>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45" name="Text Box 5">
            <a:extLst>
              <a:ext uri="{FF2B5EF4-FFF2-40B4-BE49-F238E27FC236}">
                <a16:creationId xmlns="" xmlns:p14="http://schemas.microsoft.com/office/powerpoint/2010/main" xmlns:a16="http://schemas.microsoft.com/office/drawing/2014/main" id="{146F5CA8-1CE2-4B3D-90F8-8C87CB48E508}"/>
              </a:ext>
            </a:extLst>
          </p:cNvPr>
          <p:cNvSpPr txBox="1">
            <a:spLocks noChangeArrowheads="1"/>
          </p:cNvSpPr>
          <p:nvPr/>
        </p:nvSpPr>
        <p:spPr bwMode="auto">
          <a:xfrm>
            <a:off x="3581400" y="1484630"/>
            <a:ext cx="7086600" cy="701675"/>
          </a:xfrm>
          <a:prstGeom prst="rect">
            <a:avLst/>
          </a:prstGeom>
          <a:noFill/>
          <a:ln>
            <a:noFill/>
          </a:ln>
          <a:effectLst>
            <a:outerShdw dist="45791" dir="3378596" algn="ctr" rotWithShape="0">
              <a:srgbClr val="FFFF00"/>
            </a:outerShdw>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4000">
                <a:solidFill>
                  <a:srgbClr val="990000"/>
                </a:solidFill>
                <a:latin typeface="Times New Roman" panose="02020603050405020304" pitchFamily="18" charset="0"/>
                <a:ea typeface="方正水柱简体" pitchFamily="2" charset="-122"/>
              </a:rPr>
              <a:t>中国人民政治协商会议</a:t>
            </a:r>
          </a:p>
        </p:txBody>
      </p:sp>
      <p:sp>
        <p:nvSpPr>
          <p:cNvPr id="368646" name="AutoShape 6">
            <a:extLst>
              <a:ext uri="{FF2B5EF4-FFF2-40B4-BE49-F238E27FC236}">
                <a16:creationId xmlns="" xmlns:p14="http://schemas.microsoft.com/office/powerpoint/2010/main" xmlns:a16="http://schemas.microsoft.com/office/drawing/2014/main" id="{C8A5B5AF-2944-4D6F-8476-9D25BC99F7F4}"/>
              </a:ext>
            </a:extLst>
          </p:cNvPr>
          <p:cNvSpPr>
            <a:spLocks noChangeArrowheads="1"/>
          </p:cNvSpPr>
          <p:nvPr/>
        </p:nvSpPr>
        <p:spPr bwMode="auto">
          <a:xfrm>
            <a:off x="2279650" y="1628775"/>
            <a:ext cx="838200" cy="373380"/>
          </a:xfrm>
          <a:prstGeom prst="flowChartConnector">
            <a:avLst/>
          </a:prstGeom>
          <a:gradFill rotWithShape="0">
            <a:gsLst>
              <a:gs pos="0">
                <a:srgbClr val="FF99CC"/>
              </a:gs>
              <a:gs pos="100000">
                <a:srgbClr val="FF0000"/>
              </a:gs>
            </a:gsLst>
            <a:path path="shape">
              <a:fillToRect l="50000" t="50000" r="50000" b="50000"/>
            </a:path>
          </a:gradFill>
          <a:ln>
            <a:noFill/>
          </a:ln>
          <a:effectLst/>
          <a:extLst>
            <a:ext uri="{91240B29-F687-4F45-9708-019B960494DF}">
              <a14:hiddenLine xmlns="" xmlns:p14="http://schemas.microsoft.com/office/powerpoint/2010/main" xmlns:a14="http://schemas.microsoft.com/office/drawing/2010/main" w="50800">
                <a:solidFill>
                  <a:srgbClr val="FFFF66"/>
                </a:solidFill>
                <a:round/>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48" name="Rectangle 8">
            <a:extLst>
              <a:ext uri="{FF2B5EF4-FFF2-40B4-BE49-F238E27FC236}">
                <a16:creationId xmlns="" xmlns:p14="http://schemas.microsoft.com/office/powerpoint/2010/main" xmlns:a16="http://schemas.microsoft.com/office/drawing/2014/main" id="{D20F445D-77BF-4AFA-9987-90ABB735386B}"/>
              </a:ext>
            </a:extLst>
          </p:cNvPr>
          <p:cNvSpPr>
            <a:spLocks noChangeArrowheads="1"/>
          </p:cNvSpPr>
          <p:nvPr/>
        </p:nvSpPr>
        <p:spPr bwMode="auto">
          <a:xfrm>
            <a:off x="2209800" y="2590800"/>
            <a:ext cx="4622800" cy="3164205"/>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50000"/>
              </a:spcBef>
            </a:pPr>
            <a:r>
              <a:rPr kumimoji="1" lang="zh-CN" altLang="en-US" sz="2800">
                <a:latin typeface="Times New Roman" panose="02020603050405020304" pitchFamily="18" charset="0"/>
                <a:ea typeface="隶书" panose="02010509060101010101" pitchFamily="49" charset="-122"/>
              </a:rPr>
              <a:t>    </a:t>
            </a:r>
            <a:r>
              <a:rPr kumimoji="1" lang="zh-CN" altLang="en-US" sz="2800" b="1">
                <a:latin typeface="Times New Roman" panose="02020603050405020304" pitchFamily="18" charset="0"/>
                <a:ea typeface="黑体" panose="02010609060101010101" pitchFamily="49" charset="-122"/>
              </a:rPr>
              <a:t>人民政协作为在共产党领　　　　导下实现各党派和无党派人士团结合作的重要组织，是由中国共产党、各民主党派、无党派人士、各人民团体、各少数民族、港澳同胞、台湾同胞、国外侨胞和社会各界代表组成的爱国统一战线的组织。</a:t>
            </a:r>
          </a:p>
        </p:txBody>
      </p:sp>
    </p:spTree>
    <p:extLst>
      <p:ext uri="{BB962C8B-B14F-4D97-AF65-F5344CB8AC3E}">
        <p14:creationId xmlns="" xmlns:p14="http://schemas.microsoft.com/office/powerpoint/2010/main" val="303963052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ext Box 2">
            <a:extLst>
              <a:ext uri="{FF2B5EF4-FFF2-40B4-BE49-F238E27FC236}">
                <a16:creationId xmlns="" xmlns:p14="http://schemas.microsoft.com/office/powerpoint/2010/main" xmlns:a16="http://schemas.microsoft.com/office/drawing/2014/main" id="{861D0BA4-7AE4-45A1-9597-F34235CDE43F}"/>
              </a:ext>
            </a:extLst>
          </p:cNvPr>
          <p:cNvSpPr txBox="1">
            <a:spLocks noChangeArrowheads="1"/>
          </p:cNvSpPr>
          <p:nvPr/>
        </p:nvSpPr>
        <p:spPr bwMode="auto">
          <a:xfrm>
            <a:off x="2063750" y="621030"/>
            <a:ext cx="799338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sz="2800" b="1">
              <a:effectLst>
                <a:outerShdw blurRad="38100" dist="38100" dir="2700000" algn="tl">
                  <a:srgbClr val="C0C0C0"/>
                </a:outerShdw>
              </a:effectLst>
            </a:endParaRPr>
          </a:p>
        </p:txBody>
      </p:sp>
      <p:pic>
        <p:nvPicPr>
          <p:cNvPr id="369667" name="Picture 3">
            <a:hlinkClick r:id="rId2"/>
            <a:extLst>
              <a:ext uri="{FF2B5EF4-FFF2-40B4-BE49-F238E27FC236}">
                <a16:creationId xmlns="" xmlns:p14="http://schemas.microsoft.com/office/powerpoint/2010/main" xmlns:a16="http://schemas.microsoft.com/office/drawing/2014/main" id="{FEC59954-6431-45CA-8E63-8CD55CB59053}"/>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89865" y="433705"/>
            <a:ext cx="2125345" cy="29241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68" name="Picture 4">
            <a:hlinkClick r:id="rId4"/>
            <a:extLst>
              <a:ext uri="{FF2B5EF4-FFF2-40B4-BE49-F238E27FC236}">
                <a16:creationId xmlns="" xmlns:p14="http://schemas.microsoft.com/office/powerpoint/2010/main" xmlns:a16="http://schemas.microsoft.com/office/drawing/2014/main" id="{0777265A-4EB8-4505-9B4E-AED9AB417470}"/>
              </a:ext>
            </a:extLst>
          </p:cNvPr>
          <p:cNvPicPr>
            <a:picLocks noChangeAspect="1" noChangeArrowheads="1"/>
          </p:cNvPicPr>
          <p:nvPr/>
        </p:nvPicPr>
        <p:blipFill>
          <a:blip r:embed="rId5">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840990" y="424180"/>
            <a:ext cx="2197100" cy="30245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69" name="Picture 5">
            <a:hlinkClick r:id="rId6"/>
            <a:extLst>
              <a:ext uri="{FF2B5EF4-FFF2-40B4-BE49-F238E27FC236}">
                <a16:creationId xmlns="" xmlns:p14="http://schemas.microsoft.com/office/powerpoint/2010/main" xmlns:a16="http://schemas.microsoft.com/office/drawing/2014/main" id="{95F86F95-6C7B-4B1A-8610-D3ED668AD8C4}"/>
              </a:ext>
            </a:extLst>
          </p:cNvPr>
          <p:cNvPicPr>
            <a:picLocks noChangeAspect="1" noChangeArrowheads="1"/>
          </p:cNvPicPr>
          <p:nvPr/>
        </p:nvPicPr>
        <p:blipFill>
          <a:blip r:embed="rId7">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5841365" y="477520"/>
            <a:ext cx="1989455" cy="295148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70" name="Picture 6">
            <a:hlinkClick r:id="rId8"/>
            <a:extLst>
              <a:ext uri="{FF2B5EF4-FFF2-40B4-BE49-F238E27FC236}">
                <a16:creationId xmlns="" xmlns:p14="http://schemas.microsoft.com/office/powerpoint/2010/main" xmlns:a16="http://schemas.microsoft.com/office/drawing/2014/main" id="{D5B2B799-70D5-407A-BF6F-F7A8121A37E5}"/>
              </a:ext>
            </a:extLst>
          </p:cNvPr>
          <p:cNvPicPr>
            <a:picLocks noChangeAspect="1" noChangeArrowheads="1"/>
          </p:cNvPicPr>
          <p:nvPr/>
        </p:nvPicPr>
        <p:blipFill>
          <a:blip r:embed="rId9">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8307705" y="624840"/>
            <a:ext cx="2003425" cy="27578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71" name="Picture 7">
            <a:hlinkClick r:id="rId10"/>
            <a:extLst>
              <a:ext uri="{FF2B5EF4-FFF2-40B4-BE49-F238E27FC236}">
                <a16:creationId xmlns="" xmlns:p14="http://schemas.microsoft.com/office/powerpoint/2010/main" xmlns:a16="http://schemas.microsoft.com/office/drawing/2014/main" id="{3916B4E9-5820-4522-97F4-DAB09CDD310E}"/>
              </a:ext>
            </a:extLst>
          </p:cNvPr>
          <p:cNvPicPr>
            <a:picLocks noChangeAspect="1" noChangeArrowheads="1"/>
          </p:cNvPicPr>
          <p:nvPr/>
        </p:nvPicPr>
        <p:blipFill>
          <a:blip r:embed="rId11">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89865" y="3708400"/>
            <a:ext cx="1950720" cy="27368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72" name="Picture 8">
            <a:hlinkClick r:id="rId12"/>
            <a:extLst>
              <a:ext uri="{FF2B5EF4-FFF2-40B4-BE49-F238E27FC236}">
                <a16:creationId xmlns="" xmlns:p14="http://schemas.microsoft.com/office/powerpoint/2010/main" xmlns:a16="http://schemas.microsoft.com/office/drawing/2014/main" id="{32CDE683-6BAC-4998-A8FF-EECF44149D7E}"/>
              </a:ext>
            </a:extLst>
          </p:cNvPr>
          <p:cNvPicPr>
            <a:picLocks noChangeAspect="1" noChangeArrowheads="1"/>
          </p:cNvPicPr>
          <p:nvPr/>
        </p:nvPicPr>
        <p:blipFill>
          <a:blip r:embed="rId1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554605" y="3672840"/>
            <a:ext cx="1934845" cy="280797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pic>
        <p:nvPicPr>
          <p:cNvPr id="369673" name="Picture 9">
            <a:hlinkClick r:id="rId14"/>
            <a:extLst>
              <a:ext uri="{FF2B5EF4-FFF2-40B4-BE49-F238E27FC236}">
                <a16:creationId xmlns="" xmlns:p14="http://schemas.microsoft.com/office/powerpoint/2010/main" xmlns:a16="http://schemas.microsoft.com/office/drawing/2014/main" id="{1A8D68E8-C8CE-4730-A7EE-2D23AA9379CC}"/>
              </a:ext>
            </a:extLst>
          </p:cNvPr>
          <p:cNvPicPr>
            <a:picLocks noChangeAspect="1" noChangeArrowheads="1"/>
          </p:cNvPicPr>
          <p:nvPr/>
        </p:nvPicPr>
        <p:blipFill>
          <a:blip r:embed="rId15">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5046345" y="3672840"/>
            <a:ext cx="2092325" cy="287972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369674" name="Text Box 10">
            <a:extLst>
              <a:ext uri="{FF2B5EF4-FFF2-40B4-BE49-F238E27FC236}">
                <a16:creationId xmlns="" xmlns:p14="http://schemas.microsoft.com/office/powerpoint/2010/main" xmlns:a16="http://schemas.microsoft.com/office/drawing/2014/main" id="{9EB55DB9-EB23-45E0-9ED5-4CD54B96B007}"/>
              </a:ext>
            </a:extLst>
          </p:cNvPr>
          <p:cNvSpPr txBox="1">
            <a:spLocks noChangeArrowheads="1"/>
          </p:cNvSpPr>
          <p:nvPr/>
        </p:nvSpPr>
        <p:spPr bwMode="auto">
          <a:xfrm>
            <a:off x="1758950" y="2888615"/>
            <a:ext cx="43307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effectLst>
                  <a:outerShdw blurRad="38100" dist="38100" dir="2700000" algn="tl">
                    <a:srgbClr val="C0C0C0"/>
                  </a:outerShdw>
                </a:effectLst>
              </a:rPr>
              <a:t>1</a:t>
            </a:r>
          </a:p>
        </p:txBody>
      </p:sp>
      <p:sp>
        <p:nvSpPr>
          <p:cNvPr id="369675" name="Text Box 11">
            <a:extLst>
              <a:ext uri="{FF2B5EF4-FFF2-40B4-BE49-F238E27FC236}">
                <a16:creationId xmlns="" xmlns:p14="http://schemas.microsoft.com/office/powerpoint/2010/main" xmlns:a16="http://schemas.microsoft.com/office/drawing/2014/main" id="{FAD199E0-69D1-4B2C-9A51-0520432474B4}"/>
              </a:ext>
            </a:extLst>
          </p:cNvPr>
          <p:cNvSpPr txBox="1">
            <a:spLocks noChangeArrowheads="1"/>
          </p:cNvSpPr>
          <p:nvPr/>
        </p:nvSpPr>
        <p:spPr bwMode="auto">
          <a:xfrm>
            <a:off x="5013325" y="3008630"/>
            <a:ext cx="1079500" cy="52324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effectLst>
                  <a:outerShdw blurRad="38100" dist="38100" dir="2700000" algn="tl">
                    <a:srgbClr val="C0C0C0"/>
                  </a:outerShdw>
                </a:effectLst>
              </a:rPr>
              <a:t>2-4</a:t>
            </a:r>
          </a:p>
        </p:txBody>
      </p:sp>
      <p:sp>
        <p:nvSpPr>
          <p:cNvPr id="369676" name="Text Box 12">
            <a:extLst>
              <a:ext uri="{FF2B5EF4-FFF2-40B4-BE49-F238E27FC236}">
                <a16:creationId xmlns="" xmlns:p14="http://schemas.microsoft.com/office/powerpoint/2010/main" xmlns:a16="http://schemas.microsoft.com/office/drawing/2014/main" id="{8DEFB7D5-AC9A-4BDF-B7EA-0AE5A0C70696}"/>
              </a:ext>
            </a:extLst>
          </p:cNvPr>
          <p:cNvSpPr txBox="1">
            <a:spLocks noChangeArrowheads="1"/>
          </p:cNvSpPr>
          <p:nvPr/>
        </p:nvSpPr>
        <p:spPr bwMode="auto">
          <a:xfrm>
            <a:off x="7813040" y="2988945"/>
            <a:ext cx="452755"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effectLst>
                  <a:outerShdw blurRad="38100" dist="38100" dir="2700000" algn="tl">
                    <a:srgbClr val="C0C0C0"/>
                  </a:outerShdw>
                </a:effectLst>
              </a:rPr>
              <a:t>5</a:t>
            </a:r>
          </a:p>
        </p:txBody>
      </p:sp>
      <p:sp>
        <p:nvSpPr>
          <p:cNvPr id="369677" name="Text Box 13">
            <a:extLst>
              <a:ext uri="{FF2B5EF4-FFF2-40B4-BE49-F238E27FC236}">
                <a16:creationId xmlns="" xmlns:p14="http://schemas.microsoft.com/office/powerpoint/2010/main" xmlns:a16="http://schemas.microsoft.com/office/drawing/2014/main" id="{D3D6AE7A-944F-474B-B24B-A6E77675CD79}"/>
              </a:ext>
            </a:extLst>
          </p:cNvPr>
          <p:cNvSpPr txBox="1">
            <a:spLocks noChangeArrowheads="1"/>
          </p:cNvSpPr>
          <p:nvPr/>
        </p:nvSpPr>
        <p:spPr bwMode="auto">
          <a:xfrm>
            <a:off x="10311130" y="2926080"/>
            <a:ext cx="64770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effectLst>
                  <a:outerShdw blurRad="38100" dist="38100" dir="2700000" algn="tl">
                    <a:srgbClr val="C0C0C0"/>
                  </a:outerShdw>
                </a:effectLst>
              </a:rPr>
              <a:t> </a:t>
            </a:r>
            <a:r>
              <a:rPr lang="en-US" altLang="zh-CN" sz="2800" b="1" dirty="0">
                <a:effectLst>
                  <a:outerShdw blurRad="38100" dist="38100" dir="2700000" algn="tl">
                    <a:srgbClr val="C0C0C0"/>
                  </a:outerShdw>
                </a:effectLst>
              </a:rPr>
              <a:t>6</a:t>
            </a:r>
          </a:p>
        </p:txBody>
      </p:sp>
      <p:sp>
        <p:nvSpPr>
          <p:cNvPr id="369678" name="Text Box 14">
            <a:extLst>
              <a:ext uri="{FF2B5EF4-FFF2-40B4-BE49-F238E27FC236}">
                <a16:creationId xmlns="" xmlns:p14="http://schemas.microsoft.com/office/powerpoint/2010/main" xmlns:a16="http://schemas.microsoft.com/office/drawing/2014/main" id="{4250A270-162E-46DF-AF56-F838DF6B3BC7}"/>
              </a:ext>
            </a:extLst>
          </p:cNvPr>
          <p:cNvSpPr txBox="1">
            <a:spLocks noChangeArrowheads="1"/>
          </p:cNvSpPr>
          <p:nvPr/>
        </p:nvSpPr>
        <p:spPr bwMode="auto">
          <a:xfrm>
            <a:off x="1491615" y="6426835"/>
            <a:ext cx="43180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effectLst>
                  <a:outerShdw blurRad="38100" dist="38100" dir="2700000" algn="tl">
                    <a:srgbClr val="C0C0C0"/>
                  </a:outerShdw>
                </a:effectLst>
              </a:rPr>
              <a:t>7</a:t>
            </a:r>
          </a:p>
        </p:txBody>
      </p:sp>
      <p:sp>
        <p:nvSpPr>
          <p:cNvPr id="369679" name="Text Box 15">
            <a:extLst>
              <a:ext uri="{FF2B5EF4-FFF2-40B4-BE49-F238E27FC236}">
                <a16:creationId xmlns="" xmlns:p14="http://schemas.microsoft.com/office/powerpoint/2010/main" xmlns:a16="http://schemas.microsoft.com/office/drawing/2014/main" id="{48A68872-94E9-4A86-B728-00A8D5D60F54}"/>
              </a:ext>
            </a:extLst>
          </p:cNvPr>
          <p:cNvSpPr txBox="1">
            <a:spLocks noChangeArrowheads="1"/>
          </p:cNvSpPr>
          <p:nvPr/>
        </p:nvSpPr>
        <p:spPr bwMode="auto">
          <a:xfrm>
            <a:off x="3938905" y="6494145"/>
            <a:ext cx="791845"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effectLst>
                  <a:outerShdw blurRad="38100" dist="38100" dir="2700000" algn="tl">
                    <a:srgbClr val="C0C0C0"/>
                  </a:outerShdw>
                </a:effectLst>
              </a:rPr>
              <a:t>8-9</a:t>
            </a:r>
          </a:p>
        </p:txBody>
      </p:sp>
      <p:sp>
        <p:nvSpPr>
          <p:cNvPr id="369680" name="Text Box 16">
            <a:extLst>
              <a:ext uri="{FF2B5EF4-FFF2-40B4-BE49-F238E27FC236}">
                <a16:creationId xmlns="" xmlns:p14="http://schemas.microsoft.com/office/powerpoint/2010/main" xmlns:a16="http://schemas.microsoft.com/office/drawing/2014/main" id="{1E1D81F6-B65D-48A6-97BD-A0CA23D03F37}"/>
              </a:ext>
            </a:extLst>
          </p:cNvPr>
          <p:cNvSpPr txBox="1">
            <a:spLocks noChangeArrowheads="1"/>
          </p:cNvSpPr>
          <p:nvPr/>
        </p:nvSpPr>
        <p:spPr bwMode="auto">
          <a:xfrm>
            <a:off x="6006465" y="6420485"/>
            <a:ext cx="122428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effectLst>
                  <a:outerShdw blurRad="38100" dist="38100" dir="2700000" algn="tl">
                    <a:srgbClr val="C0C0C0"/>
                  </a:outerShdw>
                </a:effectLst>
              </a:rPr>
              <a:t>10-11</a:t>
            </a:r>
          </a:p>
        </p:txBody>
      </p:sp>
      <p:sp>
        <p:nvSpPr>
          <p:cNvPr id="369681" name="Text Box 17">
            <a:extLst>
              <a:ext uri="{FF2B5EF4-FFF2-40B4-BE49-F238E27FC236}">
                <a16:creationId xmlns="" xmlns:p14="http://schemas.microsoft.com/office/powerpoint/2010/main" xmlns:a16="http://schemas.microsoft.com/office/drawing/2014/main" id="{491E383B-76BC-4C78-82D5-5BD08376F914}"/>
              </a:ext>
            </a:extLst>
          </p:cNvPr>
          <p:cNvSpPr txBox="1">
            <a:spLocks noChangeArrowheads="1"/>
          </p:cNvSpPr>
          <p:nvPr/>
        </p:nvSpPr>
        <p:spPr bwMode="auto">
          <a:xfrm>
            <a:off x="795020" y="2969260"/>
            <a:ext cx="107950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毛泽东</a:t>
            </a:r>
          </a:p>
        </p:txBody>
      </p:sp>
      <p:sp>
        <p:nvSpPr>
          <p:cNvPr id="369682" name="Text Box 18">
            <a:extLst>
              <a:ext uri="{FF2B5EF4-FFF2-40B4-BE49-F238E27FC236}">
                <a16:creationId xmlns="" xmlns:p14="http://schemas.microsoft.com/office/powerpoint/2010/main" xmlns:a16="http://schemas.microsoft.com/office/drawing/2014/main" id="{8724C107-8AB6-499B-9BB1-08977BEA6B21}"/>
              </a:ext>
            </a:extLst>
          </p:cNvPr>
          <p:cNvSpPr txBox="1">
            <a:spLocks noChangeArrowheads="1"/>
          </p:cNvSpPr>
          <p:nvPr/>
        </p:nvSpPr>
        <p:spPr bwMode="auto">
          <a:xfrm>
            <a:off x="3939540" y="3034665"/>
            <a:ext cx="107950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bg1"/>
                </a:solidFill>
                <a:effectLst>
                  <a:outerShdw blurRad="38100" dist="38100" dir="2700000" algn="tl">
                    <a:srgbClr val="C0C0C0"/>
                  </a:outerShdw>
                </a:effectLst>
                <a:ea typeface="华文行楷" panose="02010800040101010101" pitchFamily="2" charset="-122"/>
              </a:rPr>
              <a:t>周恩来</a:t>
            </a:r>
          </a:p>
        </p:txBody>
      </p:sp>
      <p:sp>
        <p:nvSpPr>
          <p:cNvPr id="369683" name="Text Box 19">
            <a:extLst>
              <a:ext uri="{FF2B5EF4-FFF2-40B4-BE49-F238E27FC236}">
                <a16:creationId xmlns="" xmlns:p14="http://schemas.microsoft.com/office/powerpoint/2010/main" xmlns:a16="http://schemas.microsoft.com/office/drawing/2014/main" id="{CE4421A7-4241-449B-8A93-80CC48DDAB2B}"/>
              </a:ext>
            </a:extLst>
          </p:cNvPr>
          <p:cNvSpPr txBox="1">
            <a:spLocks noChangeArrowheads="1"/>
          </p:cNvSpPr>
          <p:nvPr/>
        </p:nvSpPr>
        <p:spPr bwMode="auto">
          <a:xfrm>
            <a:off x="6805930" y="3055620"/>
            <a:ext cx="1024255" cy="36957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邓小平</a:t>
            </a:r>
          </a:p>
        </p:txBody>
      </p:sp>
      <p:sp>
        <p:nvSpPr>
          <p:cNvPr id="369684" name="Text Box 20">
            <a:extLst>
              <a:ext uri="{FF2B5EF4-FFF2-40B4-BE49-F238E27FC236}">
                <a16:creationId xmlns="" xmlns:p14="http://schemas.microsoft.com/office/powerpoint/2010/main" xmlns:a16="http://schemas.microsoft.com/office/drawing/2014/main" id="{213281FA-BB90-4832-96A6-2906A73E7B80}"/>
              </a:ext>
            </a:extLst>
          </p:cNvPr>
          <p:cNvSpPr txBox="1">
            <a:spLocks noChangeArrowheads="1"/>
          </p:cNvSpPr>
          <p:nvPr/>
        </p:nvSpPr>
        <p:spPr bwMode="auto">
          <a:xfrm>
            <a:off x="9328785" y="2936875"/>
            <a:ext cx="1079500" cy="3663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邓颖超</a:t>
            </a:r>
          </a:p>
        </p:txBody>
      </p:sp>
      <p:sp>
        <p:nvSpPr>
          <p:cNvPr id="369685" name="Text Box 21">
            <a:extLst>
              <a:ext uri="{FF2B5EF4-FFF2-40B4-BE49-F238E27FC236}">
                <a16:creationId xmlns="" xmlns:p14="http://schemas.microsoft.com/office/powerpoint/2010/main" xmlns:a16="http://schemas.microsoft.com/office/drawing/2014/main" id="{CFF8DE71-E60D-4BD9-A27A-AD89CD27CAED}"/>
              </a:ext>
            </a:extLst>
          </p:cNvPr>
          <p:cNvSpPr txBox="1">
            <a:spLocks noChangeArrowheads="1"/>
          </p:cNvSpPr>
          <p:nvPr/>
        </p:nvSpPr>
        <p:spPr bwMode="auto">
          <a:xfrm>
            <a:off x="1275715" y="5893435"/>
            <a:ext cx="1079500" cy="3663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solidFill>
                  <a:schemeClr val="bg1"/>
                </a:solidFill>
                <a:effectLst>
                  <a:outerShdw blurRad="38100" dist="38100" dir="2700000" algn="tl">
                    <a:srgbClr val="C0C0C0"/>
                  </a:outerShdw>
                </a:effectLst>
                <a:ea typeface="华文行楷" panose="02010800040101010101" pitchFamily="2" charset="-122"/>
              </a:rPr>
              <a:t>李先念</a:t>
            </a:r>
          </a:p>
        </p:txBody>
      </p:sp>
      <p:sp>
        <p:nvSpPr>
          <p:cNvPr id="369686" name="Text Box 22">
            <a:extLst>
              <a:ext uri="{FF2B5EF4-FFF2-40B4-BE49-F238E27FC236}">
                <a16:creationId xmlns="" xmlns:p14="http://schemas.microsoft.com/office/powerpoint/2010/main" xmlns:a16="http://schemas.microsoft.com/office/drawing/2014/main" id="{F4D881B5-1C7D-4991-8A6C-562478A9CCE8}"/>
              </a:ext>
            </a:extLst>
          </p:cNvPr>
          <p:cNvSpPr txBox="1">
            <a:spLocks noChangeArrowheads="1"/>
          </p:cNvSpPr>
          <p:nvPr/>
        </p:nvSpPr>
        <p:spPr bwMode="auto">
          <a:xfrm>
            <a:off x="3651885" y="5960745"/>
            <a:ext cx="1079500" cy="39687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chemeClr val="bg1"/>
                </a:solidFill>
                <a:effectLst>
                  <a:outerShdw blurRad="38100" dist="38100" dir="2700000" algn="tl">
                    <a:srgbClr val="C0C0C0"/>
                  </a:outerShdw>
                </a:effectLst>
                <a:ea typeface="华文行楷" panose="02010800040101010101" pitchFamily="2" charset="-122"/>
              </a:rPr>
              <a:t>李瑞环</a:t>
            </a:r>
          </a:p>
        </p:txBody>
      </p:sp>
      <p:sp>
        <p:nvSpPr>
          <p:cNvPr id="369687" name="Text Box 23">
            <a:extLst>
              <a:ext uri="{FF2B5EF4-FFF2-40B4-BE49-F238E27FC236}">
                <a16:creationId xmlns="" xmlns:p14="http://schemas.microsoft.com/office/powerpoint/2010/main" xmlns:a16="http://schemas.microsoft.com/office/drawing/2014/main" id="{1ED8BE79-BA4D-4F14-89F6-88FAAAB297DB}"/>
              </a:ext>
            </a:extLst>
          </p:cNvPr>
          <p:cNvSpPr txBox="1">
            <a:spLocks noChangeArrowheads="1"/>
          </p:cNvSpPr>
          <p:nvPr/>
        </p:nvSpPr>
        <p:spPr bwMode="auto">
          <a:xfrm>
            <a:off x="6242050" y="6054090"/>
            <a:ext cx="107950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贾庆林</a:t>
            </a:r>
          </a:p>
        </p:txBody>
      </p:sp>
      <p:sp>
        <p:nvSpPr>
          <p:cNvPr id="369688" name="Rectangle 24">
            <a:extLst>
              <a:ext uri="{FF2B5EF4-FFF2-40B4-BE49-F238E27FC236}">
                <a16:creationId xmlns="" xmlns:p14="http://schemas.microsoft.com/office/powerpoint/2010/main" xmlns:a16="http://schemas.microsoft.com/office/drawing/2014/main" id="{31E12490-8B8F-446A-A0BF-F124951E1D8A}"/>
              </a:ext>
            </a:extLst>
          </p:cNvPr>
          <p:cNvSpPr>
            <a:spLocks noChangeArrowheads="1"/>
          </p:cNvSpPr>
          <p:nvPr/>
        </p:nvSpPr>
        <p:spPr bwMode="auto">
          <a:xfrm>
            <a:off x="1703705" y="0"/>
            <a:ext cx="2715895"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effectLst>
                  <a:outerShdw blurRad="38100" dist="38100" dir="2700000" algn="tl">
                    <a:srgbClr val="C0C0C0"/>
                  </a:outerShdw>
                </a:effectLst>
                <a:latin typeface="Verdana" panose="020B0604030504040204" pitchFamily="34" charset="0"/>
              </a:rPr>
              <a:t>历任全国政协主席如下：</a:t>
            </a:r>
          </a:p>
        </p:txBody>
      </p:sp>
      <p:pic>
        <p:nvPicPr>
          <p:cNvPr id="3" name="图片 2">
            <a:extLst>
              <a:ext uri="{FF2B5EF4-FFF2-40B4-BE49-F238E27FC236}">
                <a16:creationId xmlns="" xmlns:p14="http://schemas.microsoft.com/office/powerpoint/2010/main" xmlns:a16="http://schemas.microsoft.com/office/drawing/2014/main" id="{D1EA85DF-F347-4628-8D23-32AA9D70ABB8}"/>
              </a:ext>
            </a:extLst>
          </p:cNvPr>
          <p:cNvPicPr>
            <a:picLocks noChangeAspect="1"/>
          </p:cNvPicPr>
          <p:nvPr/>
        </p:nvPicPr>
        <p:blipFill>
          <a:blip r:embed="rId16">
            <a:extLst>
              <a:ext uri="{28A0092B-C50C-407E-A947-70E740481C1C}">
                <a14:useLocalDpi xmlns="" xmlns:p14="http://schemas.microsoft.com/office/powerpoint/2010/main" xmlns:a14="http://schemas.microsoft.com/office/drawing/2010/main" val="0"/>
              </a:ext>
            </a:extLst>
          </a:blip>
          <a:stretch>
            <a:fillRect/>
          </a:stretch>
        </p:blipFill>
        <p:spPr>
          <a:xfrm>
            <a:off x="7362825" y="3708400"/>
            <a:ext cx="2581910" cy="1600200"/>
          </a:xfrm>
          <a:prstGeom prst="rect">
            <a:avLst/>
          </a:prstGeom>
        </p:spPr>
      </p:pic>
      <p:pic>
        <p:nvPicPr>
          <p:cNvPr id="5" name="图片 4">
            <a:extLst>
              <a:ext uri="{FF2B5EF4-FFF2-40B4-BE49-F238E27FC236}">
                <a16:creationId xmlns="" xmlns:p14="http://schemas.microsoft.com/office/powerpoint/2010/main" xmlns:a16="http://schemas.microsoft.com/office/drawing/2014/main" id="{99FB104A-E49A-49DD-8B0E-D43042F2F93E}"/>
              </a:ext>
            </a:extLst>
          </p:cNvPr>
          <p:cNvPicPr>
            <a:picLocks noChangeAspect="1"/>
          </p:cNvPicPr>
          <p:nvPr/>
        </p:nvPicPr>
        <p:blipFill>
          <a:blip r:embed="rId17">
            <a:extLst>
              <a:ext uri="{28A0092B-C50C-407E-A947-70E740481C1C}">
                <a14:useLocalDpi xmlns="" xmlns:p14="http://schemas.microsoft.com/office/powerpoint/2010/main" xmlns:a14="http://schemas.microsoft.com/office/drawing/2010/main" val="0"/>
              </a:ext>
            </a:extLst>
          </a:blip>
          <a:stretch>
            <a:fillRect/>
          </a:stretch>
        </p:blipFill>
        <p:spPr>
          <a:xfrm>
            <a:off x="10132695" y="4070350"/>
            <a:ext cx="2003425" cy="2317750"/>
          </a:xfrm>
          <a:prstGeom prst="rect">
            <a:avLst/>
          </a:prstGeom>
        </p:spPr>
      </p:pic>
      <p:sp>
        <p:nvSpPr>
          <p:cNvPr id="30" name="Text Box 23">
            <a:extLst>
              <a:ext uri="{FF2B5EF4-FFF2-40B4-BE49-F238E27FC236}">
                <a16:creationId xmlns="" xmlns:p14="http://schemas.microsoft.com/office/powerpoint/2010/main" xmlns:a16="http://schemas.microsoft.com/office/drawing/2014/main" id="{5BE62993-ADE5-4EE5-9805-C7A9645CBFFE}"/>
              </a:ext>
            </a:extLst>
          </p:cNvPr>
          <p:cNvSpPr txBox="1">
            <a:spLocks noChangeArrowheads="1"/>
          </p:cNvSpPr>
          <p:nvPr/>
        </p:nvSpPr>
        <p:spPr bwMode="auto">
          <a:xfrm>
            <a:off x="8980805" y="4759325"/>
            <a:ext cx="107950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俞正声</a:t>
            </a:r>
          </a:p>
        </p:txBody>
      </p:sp>
      <p:sp>
        <p:nvSpPr>
          <p:cNvPr id="31" name="Text Box 23">
            <a:extLst>
              <a:ext uri="{FF2B5EF4-FFF2-40B4-BE49-F238E27FC236}">
                <a16:creationId xmlns="" xmlns:p14="http://schemas.microsoft.com/office/powerpoint/2010/main" xmlns:a16="http://schemas.microsoft.com/office/drawing/2014/main" id="{CA3E6A94-799E-441A-A3D8-CAFE4A1E2D5A}"/>
              </a:ext>
            </a:extLst>
          </p:cNvPr>
          <p:cNvSpPr txBox="1">
            <a:spLocks noChangeArrowheads="1"/>
          </p:cNvSpPr>
          <p:nvPr/>
        </p:nvSpPr>
        <p:spPr bwMode="auto">
          <a:xfrm>
            <a:off x="11243945" y="6004560"/>
            <a:ext cx="107950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chemeClr val="bg1"/>
                </a:solidFill>
                <a:effectLst>
                  <a:outerShdw blurRad="38100" dist="38100" dir="2700000" algn="tl">
                    <a:srgbClr val="C0C0C0"/>
                  </a:outerShdw>
                </a:effectLst>
                <a:ea typeface="华文行楷" panose="02010800040101010101" pitchFamily="2" charset="-122"/>
              </a:rPr>
              <a:t>汪洋</a:t>
            </a:r>
          </a:p>
        </p:txBody>
      </p:sp>
      <p:sp>
        <p:nvSpPr>
          <p:cNvPr id="32" name="Text Box 16">
            <a:extLst>
              <a:ext uri="{FF2B5EF4-FFF2-40B4-BE49-F238E27FC236}">
                <a16:creationId xmlns="" xmlns:p14="http://schemas.microsoft.com/office/powerpoint/2010/main" xmlns:a16="http://schemas.microsoft.com/office/drawing/2014/main" id="{94A47381-0EE5-41F8-8334-8BBEBD407590}"/>
              </a:ext>
            </a:extLst>
          </p:cNvPr>
          <p:cNvSpPr txBox="1">
            <a:spLocks noChangeArrowheads="1"/>
          </p:cNvSpPr>
          <p:nvPr/>
        </p:nvSpPr>
        <p:spPr bwMode="auto">
          <a:xfrm>
            <a:off x="8518525" y="5380990"/>
            <a:ext cx="122428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effectLst>
                  <a:outerShdw blurRad="38100" dist="38100" dir="2700000" algn="tl">
                    <a:srgbClr val="C0C0C0"/>
                  </a:outerShdw>
                </a:effectLst>
              </a:rPr>
              <a:t>12</a:t>
            </a:r>
          </a:p>
        </p:txBody>
      </p:sp>
      <p:sp>
        <p:nvSpPr>
          <p:cNvPr id="33" name="Text Box 16">
            <a:extLst>
              <a:ext uri="{FF2B5EF4-FFF2-40B4-BE49-F238E27FC236}">
                <a16:creationId xmlns="" xmlns:p14="http://schemas.microsoft.com/office/powerpoint/2010/main" xmlns:a16="http://schemas.microsoft.com/office/drawing/2014/main" id="{67052895-FD14-4BB6-A02F-A2B7653CEC43}"/>
              </a:ext>
            </a:extLst>
          </p:cNvPr>
          <p:cNvSpPr txBox="1">
            <a:spLocks noChangeArrowheads="1"/>
          </p:cNvSpPr>
          <p:nvPr/>
        </p:nvSpPr>
        <p:spPr bwMode="auto">
          <a:xfrm>
            <a:off x="10939145" y="6388735"/>
            <a:ext cx="1224280" cy="51879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effectLst>
                  <a:outerShdw blurRad="38100" dist="38100" dir="2700000" algn="tl">
                    <a:srgbClr val="C0C0C0"/>
                  </a:outerShdw>
                </a:effectLst>
              </a:rPr>
              <a:t>13</a:t>
            </a:r>
          </a:p>
        </p:txBody>
      </p:sp>
    </p:spTree>
    <p:extLst>
      <p:ext uri="{BB962C8B-B14F-4D97-AF65-F5344CB8AC3E}">
        <p14:creationId xmlns="" xmlns:p14="http://schemas.microsoft.com/office/powerpoint/2010/main" val="1260579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1200" y="2416175"/>
            <a:ext cx="10697210" cy="1846580"/>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“民主似乎使现代政治生活变得合法化了，一旦宣称它是民主的，那么法规的制定和法律的实施似乎就是合理和正当的。”</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英</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戴维</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赫尔德：</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民主的模式</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2008</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P1</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13</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Tree>
    <p:extLst>
      <p:ext uri="{BB962C8B-B14F-4D97-AF65-F5344CB8AC3E}">
        <p14:creationId xmlns="" xmlns:p14="http://schemas.microsoft.com/office/powerpoint/2010/main" val="155959382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8851"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8853" name="文本框 1"/>
          <p:cNvSpPr txBox="1">
            <a:spLocks noChangeArrowheads="1"/>
          </p:cNvSpPr>
          <p:nvPr/>
        </p:nvSpPr>
        <p:spPr bwMode="auto">
          <a:xfrm>
            <a:off x="2468880" y="2894330"/>
            <a:ext cx="3324225" cy="313563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a:t>
            </a:r>
            <a:r>
              <a:rPr lang="zh-CN" altLang="en-US" sz="2400" b="0" dirty="0">
                <a:solidFill>
                  <a:srgbClr val="000000"/>
                </a:solidFill>
                <a:sym typeface="黑体" pitchFamily="2" charset="-122"/>
              </a:rPr>
              <a:t>西方多党制建立在私有制基础之上，代表各资产阶级集团的利益。我国的政党制度建立在以公有制为主体的社会主义经济基础之上的，真正地代表全民利益。</a:t>
            </a:r>
          </a:p>
        </p:txBody>
      </p:sp>
      <p:pic>
        <p:nvPicPr>
          <p:cNvPr id="3" name="图片 2"/>
          <p:cNvPicPr>
            <a:picLocks noChangeAspect="1"/>
          </p:cNvPicPr>
          <p:nvPr/>
        </p:nvPicPr>
        <p:blipFill rotWithShape="1">
          <a:blip r:embed="rId3"/>
          <a:srcRect b="11132"/>
          <a:stretch/>
        </p:blipFill>
        <p:spPr>
          <a:xfrm>
            <a:off x="6222365" y="2630805"/>
            <a:ext cx="3486150" cy="2612390"/>
          </a:xfrm>
          <a:prstGeom prst="roundRect">
            <a:avLst>
              <a:gd name="adj" fmla="val 8594"/>
            </a:avLst>
          </a:prstGeom>
          <a:solidFill>
            <a:srgbClr val="FFFFFF">
              <a:shade val="85000"/>
            </a:srgbClr>
          </a:solidFill>
          <a:ln>
            <a:noFill/>
          </a:ln>
          <a:effectLst/>
        </p:spPr>
      </p:pic>
      <p:sp>
        <p:nvSpPr>
          <p:cNvPr id="8" name="圆角矩形 7"/>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Tree>
    <p:extLst>
      <p:ext uri="{BB962C8B-B14F-4D97-AF65-F5344CB8AC3E}">
        <p14:creationId xmlns="" xmlns:p14="http://schemas.microsoft.com/office/powerpoint/2010/main" val="3727929113"/>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79875"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9877" name="文本框 1"/>
          <p:cNvSpPr txBox="1">
            <a:spLocks noChangeArrowheads="1"/>
          </p:cNvSpPr>
          <p:nvPr/>
        </p:nvSpPr>
        <p:spPr bwMode="auto">
          <a:xfrm>
            <a:off x="2284730" y="3288030"/>
            <a:ext cx="3854450" cy="31261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dirty="0">
                <a:solidFill>
                  <a:srgbClr val="000000"/>
                </a:solidFill>
                <a:sym typeface="黑体" pitchFamily="2" charset="-122"/>
              </a:rPr>
              <a:t>　　</a:t>
            </a:r>
            <a:r>
              <a:rPr lang="zh-CN" altLang="en-US" sz="2800" b="0" dirty="0">
                <a:solidFill>
                  <a:srgbClr val="000000"/>
                </a:solidFill>
                <a:sym typeface="黑体" pitchFamily="2" charset="-122"/>
              </a:rPr>
              <a:t>多党制下，政府更迭频繁，经济发展深受影响。中国的政党制度有利于制订国家长远的发展规划和保持政策的稳定性。</a:t>
            </a:r>
          </a:p>
        </p:txBody>
      </p:sp>
      <p:pic>
        <p:nvPicPr>
          <p:cNvPr id="4" name="图片 3"/>
          <p:cNvPicPr>
            <a:picLocks noChangeAspect="1"/>
          </p:cNvPicPr>
          <p:nvPr/>
        </p:nvPicPr>
        <p:blipFill>
          <a:blip r:embed="rId3"/>
          <a:stretch>
            <a:fillRect/>
          </a:stretch>
        </p:blipFill>
        <p:spPr>
          <a:xfrm>
            <a:off x="6423025" y="2781300"/>
            <a:ext cx="3291840" cy="2435225"/>
          </a:xfrm>
          <a:prstGeom prst="roundRect">
            <a:avLst>
              <a:gd name="adj" fmla="val 8594"/>
            </a:avLst>
          </a:prstGeom>
          <a:solidFill>
            <a:srgbClr val="FFFFFF">
              <a:shade val="85000"/>
            </a:srgbClr>
          </a:solidFill>
          <a:ln>
            <a:noFill/>
          </a:ln>
          <a:effectLst/>
        </p:spPr>
      </p:pic>
      <p:sp>
        <p:nvSpPr>
          <p:cNvPr id="79879" name="文本框 4"/>
          <p:cNvSpPr txBox="1">
            <a:spLocks noChangeArrowheads="1"/>
          </p:cNvSpPr>
          <p:nvPr/>
        </p:nvSpPr>
        <p:spPr bwMode="auto">
          <a:xfrm>
            <a:off x="6967855" y="5438775"/>
            <a:ext cx="2203450" cy="58102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a:r>
              <a:rPr lang="zh-CN" altLang="en-US" sz="1600" b="0">
                <a:solidFill>
                  <a:srgbClr val="993300"/>
                </a:solidFill>
                <a:latin typeface="Times New Roman" pitchFamily="18" charset="0"/>
                <a:sym typeface="黑体" pitchFamily="2" charset="-122"/>
              </a:rPr>
              <a:t>战后日本</a:t>
            </a:r>
            <a:r>
              <a:rPr lang="en-US" altLang="zh-CN" sz="1600" b="0">
                <a:solidFill>
                  <a:srgbClr val="993300"/>
                </a:solidFill>
                <a:latin typeface="Times New Roman" pitchFamily="18" charset="0"/>
                <a:sym typeface="黑体" pitchFamily="2" charset="-122"/>
              </a:rPr>
              <a:t>60</a:t>
            </a:r>
            <a:r>
              <a:rPr lang="zh-CN" altLang="en-US" sz="1600" b="0">
                <a:solidFill>
                  <a:srgbClr val="993300"/>
                </a:solidFill>
                <a:latin typeface="Times New Roman" pitchFamily="18" charset="0"/>
                <a:sym typeface="黑体" pitchFamily="2" charset="-122"/>
              </a:rPr>
              <a:t>年换相</a:t>
            </a:r>
            <a:r>
              <a:rPr lang="en-US" altLang="zh-CN" sz="1600" b="0">
                <a:solidFill>
                  <a:srgbClr val="993300"/>
                </a:solidFill>
                <a:latin typeface="Times New Roman" pitchFamily="18" charset="0"/>
                <a:sym typeface="黑体" pitchFamily="2" charset="-122"/>
              </a:rPr>
              <a:t>30</a:t>
            </a:r>
            <a:r>
              <a:rPr lang="zh-CN" altLang="en-US" sz="1600" b="0">
                <a:solidFill>
                  <a:srgbClr val="993300"/>
                </a:solidFill>
                <a:latin typeface="Times New Roman" pitchFamily="18" charset="0"/>
                <a:sym typeface="黑体" pitchFamily="2" charset="-122"/>
              </a:rPr>
              <a:t>位，平均任期</a:t>
            </a:r>
            <a:r>
              <a:rPr lang="en-US" altLang="zh-CN" sz="1600" b="0">
                <a:solidFill>
                  <a:srgbClr val="993300"/>
                </a:solidFill>
                <a:latin typeface="Times New Roman" pitchFamily="18" charset="0"/>
                <a:sym typeface="黑体" pitchFamily="2" charset="-122"/>
              </a:rPr>
              <a:t>26</a:t>
            </a:r>
            <a:r>
              <a:rPr lang="zh-CN" altLang="en-US" sz="1600" b="0">
                <a:solidFill>
                  <a:srgbClr val="993300"/>
                </a:solidFill>
                <a:latin typeface="Times New Roman" pitchFamily="18" charset="0"/>
                <a:sym typeface="黑体" pitchFamily="2" charset="-122"/>
              </a:rPr>
              <a:t>个月</a:t>
            </a:r>
          </a:p>
        </p:txBody>
      </p:sp>
      <p:sp>
        <p:nvSpPr>
          <p:cNvPr id="9" name="圆角矩形 8"/>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Tree>
    <p:extLst>
      <p:ext uri="{BB962C8B-B14F-4D97-AF65-F5344CB8AC3E}">
        <p14:creationId xmlns="" xmlns:p14="http://schemas.microsoft.com/office/powerpoint/2010/main" val="2235962843"/>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0899"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80901" name="文本框 1"/>
          <p:cNvSpPr txBox="1">
            <a:spLocks noChangeArrowheads="1"/>
          </p:cNvSpPr>
          <p:nvPr/>
        </p:nvSpPr>
        <p:spPr bwMode="auto">
          <a:xfrm>
            <a:off x="2389505" y="2364105"/>
            <a:ext cx="7413625" cy="20618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b="0" dirty="0">
                <a:solidFill>
                  <a:schemeClr val="tx1"/>
                </a:solidFill>
                <a:sym typeface="黑体" pitchFamily="2" charset="-122"/>
              </a:rPr>
              <a:t>　</a:t>
            </a:r>
            <a:r>
              <a:rPr lang="zh-CN" altLang="en-US" sz="3200" b="0" dirty="0">
                <a:solidFill>
                  <a:schemeClr val="tx1"/>
                </a:solidFill>
                <a:sym typeface="黑体" pitchFamily="2" charset="-122"/>
              </a:rPr>
              <a:t>　</a:t>
            </a:r>
            <a:r>
              <a:rPr lang="zh-CN" altLang="en-US" sz="3200" b="0" dirty="0">
                <a:solidFill>
                  <a:schemeClr val="tx1"/>
                </a:solidFill>
                <a:latin typeface="Times New Roman" pitchFamily="18" charset="0"/>
                <a:sym typeface="黑体" pitchFamily="2" charset="-122"/>
              </a:rPr>
              <a:t>西方多党制下，各政党为夺得或控制政权不择手段，内耗丛生，效率低下。中国的政党制度富有效率，对出现的挑战和机遇能够做出及时有效的反应。</a:t>
            </a:r>
          </a:p>
        </p:txBody>
      </p:sp>
      <p:sp>
        <p:nvSpPr>
          <p:cNvPr id="10" name="圆角矩形 9"/>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Tree>
    <p:extLst>
      <p:ext uri="{BB962C8B-B14F-4D97-AF65-F5344CB8AC3E}">
        <p14:creationId xmlns="" xmlns:p14="http://schemas.microsoft.com/office/powerpoint/2010/main" val="2803094708"/>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616325" cy="48133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79650" y="2468880"/>
            <a:ext cx="3456305" cy="3146425"/>
          </a:xfrm>
          <a:prstGeom prst="rect">
            <a:avLst/>
          </a:prstGeom>
        </p:spPr>
        <p:txBody>
          <a:bodyPr wrap="square" lIns="98466" tIns="49233" rIns="98466" bIns="49233">
            <a:spAutoFit/>
          </a:bodyPr>
          <a:lstStyle/>
          <a:p>
            <a:pPr>
              <a:lnSpc>
                <a:spcPct val="150000"/>
              </a:lnSpc>
            </a:pPr>
            <a:r>
              <a:rPr lang="en-US" altLang="zh-CN" sz="2200" b="1" dirty="0">
                <a:solidFill>
                  <a:srgbClr val="0000FF"/>
                </a:solidFill>
                <a:latin typeface="黑体" panose="02010609060101010101" pitchFamily="49" charset="-122"/>
                <a:ea typeface="黑体" panose="02010609060101010101" pitchFamily="49" charset="-122"/>
              </a:rPr>
              <a:t>2.2</a:t>
            </a:r>
            <a:r>
              <a:rPr lang="zh-CN" altLang="en-US" sz="2200" b="1" dirty="0">
                <a:solidFill>
                  <a:srgbClr val="0000FF"/>
                </a:solidFill>
                <a:latin typeface="黑体" panose="02010609060101010101" pitchFamily="49" charset="-122"/>
                <a:ea typeface="黑体" panose="02010609060101010101" pitchFamily="49" charset="-122"/>
              </a:rPr>
              <a:t>协商民主的独特优势</a:t>
            </a:r>
            <a:endParaRPr lang="en-US" altLang="zh-CN" sz="2200" b="1" dirty="0">
              <a:solidFill>
                <a:schemeClr val="accent6">
                  <a:lumMod val="50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一是广泛达成决策共识</a:t>
            </a:r>
            <a:endParaRPr lang="en-US" altLang="zh-CN" sz="2200" b="1" dirty="0">
              <a:solidFill>
                <a:srgbClr val="E6001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二是畅通利益诉求渠道</a:t>
            </a:r>
            <a:endParaRPr lang="en-US" altLang="zh-CN" sz="2200" b="1" dirty="0">
              <a:solidFill>
                <a:srgbClr val="E6001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三是形成发现错误机制</a:t>
            </a:r>
            <a:endParaRPr lang="en-US" altLang="zh-CN" sz="2200" b="1" dirty="0">
              <a:solidFill>
                <a:srgbClr val="E6001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四是形成人民参与管理</a:t>
            </a:r>
            <a:endParaRPr lang="en-US" altLang="zh-CN" sz="2200" b="1" dirty="0">
              <a:solidFill>
                <a:srgbClr val="E60010"/>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E60010"/>
                </a:solidFill>
                <a:latin typeface="楷体" panose="02010609060101010101" pitchFamily="49" charset="-122"/>
                <a:ea typeface="楷体" panose="02010609060101010101" pitchFamily="49" charset="-122"/>
              </a:rPr>
              <a:t>五是凝聚社会智慧力量</a:t>
            </a:r>
            <a:endParaRPr lang="en-US" altLang="zh-CN" sz="2200" b="1" dirty="0">
              <a:solidFill>
                <a:srgbClr val="E60010"/>
              </a:solidFill>
              <a:latin typeface="楷体" panose="02010609060101010101" pitchFamily="49" charset="-122"/>
              <a:ea typeface="楷体" panose="02010609060101010101" pitchFamily="49" charset="-122"/>
            </a:endParaRPr>
          </a:p>
        </p:txBody>
      </p:sp>
      <p:sp>
        <p:nvSpPr>
          <p:cNvPr id="4"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 name="TextBox 5">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发挥社会主义协商民主</a:t>
            </a:r>
          </a:p>
        </p:txBody>
      </p:sp>
      <p:pic>
        <p:nvPicPr>
          <p:cNvPr id="53250" name="Picture 2"/>
          <p:cNvPicPr>
            <a:picLocks noChangeAspect="1" noChangeArrowheads="1"/>
          </p:cNvPicPr>
          <p:nvPr/>
        </p:nvPicPr>
        <p:blipFill>
          <a:blip r:embed="rId2" cstate="print"/>
          <a:srcRect/>
          <a:stretch>
            <a:fillRect/>
          </a:stretch>
        </p:blipFill>
        <p:spPr bwMode="auto">
          <a:xfrm>
            <a:off x="5880100" y="2564765"/>
            <a:ext cx="4464685" cy="3648710"/>
          </a:xfrm>
          <a:prstGeom prst="rect">
            <a:avLst/>
          </a:prstGeom>
          <a:noFill/>
        </p:spPr>
      </p:pic>
    </p:spTree>
    <p:extLst>
      <p:ext uri="{BB962C8B-B14F-4D97-AF65-F5344CB8AC3E}">
        <p14:creationId xmlns="" xmlns:p14="http://schemas.microsoft.com/office/powerpoint/2010/main" val="204256273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019"/>
                            </p:stCondLst>
                            <p:childTnLst>
                              <p:par>
                                <p:cTn id="15" presetID="16" presetClass="entr" presetSubtype="26" fill="hold" nodeType="afterEffect">
                                  <p:stCondLst>
                                    <p:cond delay="0"/>
                                  </p:stCondLst>
                                  <p:childTnLst>
                                    <p:set>
                                      <p:cBhvr>
                                        <p:cTn id="16" dur="1" fill="hold">
                                          <p:stCondLst>
                                            <p:cond delay="0"/>
                                          </p:stCondLst>
                                        </p:cTn>
                                        <p:tgtEl>
                                          <p:spTgt spid="53250"/>
                                        </p:tgtEl>
                                        <p:attrNameLst>
                                          <p:attrName>style.visibility</p:attrName>
                                        </p:attrNameLst>
                                      </p:cBhvr>
                                      <p:to>
                                        <p:strVal val="visible"/>
                                      </p:to>
                                    </p:set>
                                    <p:animEffect transition="in" filter="barn(inHorizontal))">
                                      <p:cBhvr>
                                        <p:cTn id="17" dur="500"/>
                                        <p:tgtEl>
                                          <p:spTgt spid="53250"/>
                                        </p:tgtEl>
                                      </p:cBhvr>
                                    </p:animEffect>
                                  </p:childTnLst>
                                </p:cTn>
                              </p:par>
                            </p:childTnLst>
                          </p:cTn>
                        </p:par>
                        <p:par>
                          <p:cTn id="18" fill="hold">
                            <p:stCondLst>
                              <p:cond delay="1519"/>
                            </p:stCondLst>
                            <p:childTnLst>
                              <p:par>
                                <p:cTn id="19" presetID="27" presetClass="entr" presetSubtype="0" fill="hold" nodeType="afterEffect">
                                  <p:stCondLst>
                                    <p:cond delay="0"/>
                                  </p:stCondLst>
                                  <p:iterate type="lt">
                                    <p:tmPct val="50000"/>
                                  </p:iterate>
                                  <p:childTnLst>
                                    <p:set>
                                      <p:cBhvr>
                                        <p:cTn id="20"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1"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3">
                                            <p:txEl>
                                              <p:pRg st="1" end="1"/>
                                            </p:txEl>
                                          </p:spTgt>
                                        </p:tgtEl>
                                        <p:attrNameLst>
                                          <p:attrName>fill.type</p:attrName>
                                        </p:attrNameLst>
                                      </p:cBhvr>
                                      <p:to>
                                        <p:strVal val="solid"/>
                                      </p:to>
                                    </p:set>
                                  </p:childTnLst>
                                </p:cTn>
                              </p:par>
                            </p:childTnLst>
                          </p:cTn>
                        </p:par>
                        <p:par>
                          <p:cTn id="24" fill="hold">
                            <p:stCondLst>
                              <p:cond delay="1960"/>
                            </p:stCondLst>
                            <p:childTnLst>
                              <p:par>
                                <p:cTn id="25" presetID="27" presetClass="entr" presetSubtype="0" fill="hold" nodeType="afterEffect">
                                  <p:stCondLst>
                                    <p:cond delay="0"/>
                                  </p:stCondLst>
                                  <p:iterate type="lt">
                                    <p:tmPct val="50000"/>
                                  </p:iterate>
                                  <p:childTnLst>
                                    <p:set>
                                      <p:cBhvr>
                                        <p:cTn id="26"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7"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9" dur="80"/>
                                        <p:tgtEl>
                                          <p:spTgt spid="3">
                                            <p:txEl>
                                              <p:pRg st="2" end="2"/>
                                            </p:txEl>
                                          </p:spTgt>
                                        </p:tgtEl>
                                        <p:attrNameLst>
                                          <p:attrName>fill.type</p:attrName>
                                        </p:attrNameLst>
                                      </p:cBhvr>
                                      <p:to>
                                        <p:strVal val="solid"/>
                                      </p:to>
                                    </p:set>
                                  </p:childTnLst>
                                </p:cTn>
                              </p:par>
                            </p:childTnLst>
                          </p:cTn>
                        </p:par>
                        <p:par>
                          <p:cTn id="30" fill="hold">
                            <p:stCondLst>
                              <p:cond delay="2400"/>
                            </p:stCondLst>
                            <p:childTnLst>
                              <p:par>
                                <p:cTn id="31" presetID="27" presetClass="entr" presetSubtype="0" fill="hold" nodeType="afterEffect">
                                  <p:stCondLst>
                                    <p:cond delay="0"/>
                                  </p:stCondLst>
                                  <p:iterate type="lt">
                                    <p:tmPct val="50000"/>
                                  </p:iterate>
                                  <p:childTnLst>
                                    <p:set>
                                      <p:cBhvr>
                                        <p:cTn id="32"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33"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3">
                                            <p:txEl>
                                              <p:pRg st="3" end="3"/>
                                            </p:txEl>
                                          </p:spTgt>
                                        </p:tgtEl>
                                        <p:attrNameLst>
                                          <p:attrName>fill.type</p:attrName>
                                        </p:attrNameLst>
                                      </p:cBhvr>
                                      <p:to>
                                        <p:strVal val="solid"/>
                                      </p:to>
                                    </p:set>
                                  </p:childTnLst>
                                </p:cTn>
                              </p:par>
                            </p:childTnLst>
                          </p:cTn>
                        </p:par>
                        <p:par>
                          <p:cTn id="36" fill="hold">
                            <p:stCondLst>
                              <p:cond delay="2839"/>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3">
                                            <p:txEl>
                                              <p:pRg st="4" end="4"/>
                                            </p:txEl>
                                          </p:spTgt>
                                        </p:tgtEl>
                                        <p:attrNameLst>
                                          <p:attrName>style.visibility</p:attrName>
                                        </p:attrNameLst>
                                      </p:cBhvr>
                                      <p:to>
                                        <p:strVal val="visible"/>
                                      </p:to>
                                    </p:set>
                                    <p:anim calcmode="discrete" valueType="clr">
                                      <p:cBhvr override="childStyle">
                                        <p:cTn id="39" dur="80"/>
                                        <p:tgtEl>
                                          <p:spTgt spid="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
                                            <p:txEl>
                                              <p:pRg st="4" end="4"/>
                                            </p:txEl>
                                          </p:spTgt>
                                        </p:tgtEl>
                                        <p:attrNameLst>
                                          <p:attrName>fillcolor</p:attrName>
                                        </p:attrNameLst>
                                      </p:cBhvr>
                                      <p:tavLst>
                                        <p:tav tm="0">
                                          <p:val>
                                            <p:clrVal>
                                              <a:schemeClr val="accent2"/>
                                            </p:clrVal>
                                          </p:val>
                                        </p:tav>
                                        <p:tav tm="50000">
                                          <p:val>
                                            <p:clrVal>
                                              <a:schemeClr val="hlink"/>
                                            </p:clrVal>
                                          </p:val>
                                        </p:tav>
                                      </p:tavLst>
                                    </p:anim>
                                    <p:set>
                                      <p:cBhvr>
                                        <p:cTn id="41" dur="80"/>
                                        <p:tgtEl>
                                          <p:spTgt spid="3">
                                            <p:txEl>
                                              <p:pRg st="4" end="4"/>
                                            </p:txEl>
                                          </p:spTgt>
                                        </p:tgtEl>
                                        <p:attrNameLst>
                                          <p:attrName>fill.type</p:attrName>
                                        </p:attrNameLst>
                                      </p:cBhvr>
                                      <p:to>
                                        <p:strVal val="solid"/>
                                      </p:to>
                                    </p:set>
                                  </p:childTnLst>
                                </p:cTn>
                              </p:par>
                            </p:childTnLst>
                          </p:cTn>
                        </p:par>
                        <p:par>
                          <p:cTn id="42" fill="hold">
                            <p:stCondLst>
                              <p:cond delay="3279"/>
                            </p:stCondLst>
                            <p:childTnLst>
                              <p:par>
                                <p:cTn id="43" presetID="27" presetClass="entr" presetSubtype="0" fill="hold" nodeType="afterEffect">
                                  <p:stCondLst>
                                    <p:cond delay="0"/>
                                  </p:stCondLst>
                                  <p:iterate type="lt">
                                    <p:tmPct val="50000"/>
                                  </p:iterate>
                                  <p:childTnLst>
                                    <p:set>
                                      <p:cBhvr>
                                        <p:cTn id="44"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45"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47"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2947"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82949" name="文本框 1"/>
          <p:cNvSpPr txBox="1">
            <a:spLocks noChangeArrowheads="1"/>
          </p:cNvSpPr>
          <p:nvPr/>
        </p:nvSpPr>
        <p:spPr bwMode="auto">
          <a:xfrm>
            <a:off x="2524125" y="2476500"/>
            <a:ext cx="4535805" cy="14128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西方多党制下，多党竞选本身常常被金钱、财团所操纵，并不能防止腐败。中国的政党制度在社会转型期可以更有效地遏制腐败的泛滥。</a:t>
            </a:r>
          </a:p>
        </p:txBody>
      </p:sp>
      <p:pic>
        <p:nvPicPr>
          <p:cNvPr id="5" name="图片 4"/>
          <p:cNvPicPr>
            <a:picLocks noChangeAspect="1"/>
          </p:cNvPicPr>
          <p:nvPr/>
        </p:nvPicPr>
        <p:blipFill>
          <a:blip r:embed="rId3"/>
          <a:stretch>
            <a:fillRect/>
          </a:stretch>
        </p:blipFill>
        <p:spPr>
          <a:xfrm>
            <a:off x="7526655" y="2435860"/>
            <a:ext cx="2232660" cy="3127375"/>
          </a:xfrm>
          <a:prstGeom prst="roundRect">
            <a:avLst>
              <a:gd name="adj" fmla="val 8594"/>
            </a:avLst>
          </a:prstGeom>
          <a:solidFill>
            <a:srgbClr val="FFFFFF">
              <a:shade val="85000"/>
            </a:srgbClr>
          </a:solidFill>
          <a:ln>
            <a:noFill/>
          </a:ln>
          <a:effectLst/>
        </p:spPr>
      </p:pic>
      <p:sp>
        <p:nvSpPr>
          <p:cNvPr id="82951" name="文本框 9"/>
          <p:cNvSpPr>
            <a:spLocks noChangeArrowheads="1"/>
          </p:cNvSpPr>
          <p:nvPr/>
        </p:nvSpPr>
        <p:spPr bwMode="auto">
          <a:xfrm>
            <a:off x="2641600" y="4149725"/>
            <a:ext cx="4416425" cy="1243330"/>
          </a:xfrm>
          <a:prstGeom prst="roundRect">
            <a:avLst>
              <a:gd name="adj" fmla="val 16667"/>
            </a:avLst>
          </a:prstGeom>
          <a:solidFill>
            <a:srgbClr val="FBE5D6"/>
          </a:solidFill>
          <a:ln w="15240">
            <a:solidFill>
              <a:srgbClr val="990000"/>
            </a:solidFill>
            <a:prstDash val="sysDot"/>
            <a:round/>
            <a:headEnd/>
            <a:tailEnd/>
          </a:ln>
        </p:spPr>
        <p:txBody>
          <a:bodyPr lIns="144000" tIns="108000" rIns="144000" bIns="63500">
            <a:spAutoFit/>
          </a:bodyPr>
          <a:lstStyle/>
          <a:p>
            <a:pPr>
              <a:lnSpc>
                <a:spcPts val="2500"/>
              </a:lnSpc>
              <a:spcBef>
                <a:spcPts val="800"/>
              </a:spcBef>
            </a:pPr>
            <a:r>
              <a:rPr lang="zh-CN" altLang="en-US">
                <a:sym typeface="黑体" pitchFamily="2" charset="-122"/>
              </a:rPr>
              <a:t>　　据</a:t>
            </a:r>
            <a:r>
              <a:rPr lang="zh-CN" altLang="en-US">
                <a:latin typeface="楷体" pitchFamily="49" charset="-122"/>
                <a:sym typeface="黑体" pitchFamily="2" charset="-122"/>
              </a:rPr>
              <a:t>“</a:t>
            </a:r>
            <a:r>
              <a:rPr lang="zh-CN" altLang="en-US">
                <a:sym typeface="黑体" pitchFamily="2" charset="-122"/>
              </a:rPr>
              <a:t>透明国际</a:t>
            </a:r>
            <a:r>
              <a:rPr lang="zh-CN" altLang="en-US">
                <a:latin typeface="楷体" pitchFamily="49" charset="-122"/>
                <a:sym typeface="黑体" pitchFamily="2" charset="-122"/>
              </a:rPr>
              <a:t>”</a:t>
            </a:r>
            <a:r>
              <a:rPr lang="zh-CN" altLang="en-US">
                <a:sym typeface="黑体" pitchFamily="2" charset="-122"/>
              </a:rPr>
              <a:t>公布的清廉指数显示，近年来，世界上最腐败的</a:t>
            </a:r>
            <a:r>
              <a:rPr lang="en-US" altLang="zh-CN">
                <a:sym typeface="黑体" pitchFamily="2" charset="-122"/>
              </a:rPr>
              <a:t>10</a:t>
            </a:r>
            <a:r>
              <a:rPr lang="zh-CN" altLang="en-US">
                <a:sym typeface="黑体" pitchFamily="2" charset="-122"/>
              </a:rPr>
              <a:t>个国家和地区中有</a:t>
            </a:r>
            <a:r>
              <a:rPr lang="en-US" altLang="zh-CN">
                <a:sym typeface="黑体" pitchFamily="2" charset="-122"/>
              </a:rPr>
              <a:t>9</a:t>
            </a:r>
            <a:r>
              <a:rPr lang="zh-CN" altLang="en-US">
                <a:sym typeface="黑体" pitchFamily="2" charset="-122"/>
              </a:rPr>
              <a:t>个实行多党制</a:t>
            </a:r>
          </a:p>
        </p:txBody>
      </p:sp>
      <p:sp>
        <p:nvSpPr>
          <p:cNvPr id="9" name="圆角矩形 8"/>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Tree>
    <p:extLst>
      <p:ext uri="{BB962C8B-B14F-4D97-AF65-F5344CB8AC3E}">
        <p14:creationId xmlns="" xmlns:p14="http://schemas.microsoft.com/office/powerpoint/2010/main" val="1546843253"/>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3971"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83973" name="文本框 1"/>
          <p:cNvSpPr txBox="1">
            <a:spLocks noChangeArrowheads="1"/>
          </p:cNvSpPr>
          <p:nvPr/>
        </p:nvSpPr>
        <p:spPr bwMode="auto">
          <a:xfrm>
            <a:off x="2430780" y="2284730"/>
            <a:ext cx="7481570" cy="7131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冷战结束后，西方的多党制通过各种方式被移植到一些发展中国家后，结果导致政党林立、社会矛盾激化、经济停滞、政治动荡。</a:t>
            </a:r>
          </a:p>
        </p:txBody>
      </p:sp>
      <p:pic>
        <p:nvPicPr>
          <p:cNvPr id="3" name="图片 2"/>
          <p:cNvPicPr>
            <a:picLocks noChangeAspect="1"/>
          </p:cNvPicPr>
          <p:nvPr/>
        </p:nvPicPr>
        <p:blipFill rotWithShape="1">
          <a:blip r:embed="rId3"/>
          <a:srcRect r="8494"/>
          <a:stretch/>
        </p:blipFill>
        <p:spPr>
          <a:xfrm>
            <a:off x="6527800" y="3319145"/>
            <a:ext cx="3258820" cy="2526030"/>
          </a:xfrm>
          <a:prstGeom prst="roundRect">
            <a:avLst>
              <a:gd name="adj" fmla="val 8594"/>
            </a:avLst>
          </a:prstGeom>
          <a:solidFill>
            <a:srgbClr val="FFFFFF">
              <a:shade val="85000"/>
            </a:srgbClr>
          </a:solidFill>
          <a:ln>
            <a:noFill/>
          </a:ln>
          <a:effectLst/>
        </p:spPr>
      </p:pic>
      <p:sp>
        <p:nvSpPr>
          <p:cNvPr id="8" name="圆角矩形 7"/>
          <p:cNvSpPr/>
          <p:nvPr/>
        </p:nvSpPr>
        <p:spPr bwMode="auto">
          <a:xfrm>
            <a:off x="2499360" y="1280160"/>
            <a:ext cx="588137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黑体" panose="02010609060101010101" pitchFamily="49" charset="-122"/>
                <a:ea typeface="黑体" panose="02010609060101010101" pitchFamily="49" charset="-122"/>
                <a:sym typeface="黑体" panose="02010609060101010101" pitchFamily="49" charset="-122"/>
              </a:rPr>
              <a:t>中国共产党领导的多党合作和政治协商制度</a:t>
            </a:r>
          </a:p>
        </p:txBody>
      </p:sp>
      <p:sp>
        <p:nvSpPr>
          <p:cNvPr id="83976" name="文本框 4"/>
          <p:cNvSpPr>
            <a:spLocks noChangeArrowheads="1"/>
          </p:cNvSpPr>
          <p:nvPr/>
        </p:nvSpPr>
        <p:spPr bwMode="auto">
          <a:xfrm>
            <a:off x="2501900" y="3310255"/>
            <a:ext cx="3805555" cy="2717800"/>
          </a:xfrm>
          <a:prstGeom prst="roundRect">
            <a:avLst>
              <a:gd name="adj" fmla="val 16667"/>
            </a:avLst>
          </a:prstGeom>
          <a:solidFill>
            <a:srgbClr val="FBE5D6"/>
          </a:solidFill>
          <a:ln w="15240">
            <a:solidFill>
              <a:srgbClr val="990000"/>
            </a:solidFill>
            <a:prstDash val="sysDot"/>
            <a:round/>
            <a:headEnd/>
            <a:tailEnd/>
          </a:ln>
        </p:spPr>
        <p:txBody>
          <a:bodyPr lIns="38100" tIns="63500" rIns="38100" bIns="63500">
            <a:spAutoFit/>
          </a:bodyPr>
          <a:lstStyle/>
          <a:p>
            <a:pPr>
              <a:lnSpc>
                <a:spcPts val="2500"/>
              </a:lnSpc>
              <a:spcBef>
                <a:spcPts val="800"/>
              </a:spcBef>
            </a:pPr>
            <a:r>
              <a:rPr lang="zh-CN" altLang="en-US">
                <a:sym typeface="黑体" pitchFamily="2" charset="-122"/>
              </a:rPr>
              <a:t>　　上世纪</a:t>
            </a:r>
            <a:r>
              <a:rPr lang="en-US" altLang="zh-CN">
                <a:sym typeface="黑体" pitchFamily="2" charset="-122"/>
              </a:rPr>
              <a:t>90</a:t>
            </a:r>
            <a:r>
              <a:rPr lang="zh-CN" altLang="en-US">
                <a:sym typeface="黑体" pitchFamily="2" charset="-122"/>
              </a:rPr>
              <a:t>年代，西方国家在非洲大肆推销</a:t>
            </a:r>
            <a:r>
              <a:rPr lang="zh-CN" altLang="en-US">
                <a:latin typeface="楷体" pitchFamily="49" charset="-122"/>
                <a:sym typeface="黑体" pitchFamily="2" charset="-122"/>
              </a:rPr>
              <a:t>“</a:t>
            </a:r>
            <a:r>
              <a:rPr lang="zh-CN" altLang="en-US">
                <a:sym typeface="黑体" pitchFamily="2" charset="-122"/>
              </a:rPr>
              <a:t>多党民主</a:t>
            </a:r>
            <a:r>
              <a:rPr lang="zh-CN" altLang="en-US">
                <a:latin typeface="楷体" pitchFamily="49" charset="-122"/>
                <a:sym typeface="黑体" pitchFamily="2" charset="-122"/>
              </a:rPr>
              <a:t>”</a:t>
            </a:r>
            <a:r>
              <a:rPr lang="zh-CN" altLang="en-US">
                <a:sym typeface="黑体" pitchFamily="2" charset="-122"/>
              </a:rPr>
              <a:t>。到</a:t>
            </a:r>
            <a:r>
              <a:rPr lang="en-US" altLang="zh-CN">
                <a:sym typeface="黑体" pitchFamily="2" charset="-122"/>
              </a:rPr>
              <a:t>21</a:t>
            </a:r>
            <a:r>
              <a:rPr lang="zh-CN" altLang="en-US">
                <a:sym typeface="黑体" pitchFamily="2" charset="-122"/>
              </a:rPr>
              <a:t>世纪初，撒哈拉以南非洲出现了</a:t>
            </a:r>
            <a:r>
              <a:rPr lang="en-US" altLang="zh-CN">
                <a:sym typeface="黑体" pitchFamily="2" charset="-122"/>
              </a:rPr>
              <a:t>1800</a:t>
            </a:r>
            <a:r>
              <a:rPr lang="zh-CN" altLang="en-US">
                <a:sym typeface="黑体" pitchFamily="2" charset="-122"/>
              </a:rPr>
              <a:t>多个政党。</a:t>
            </a:r>
            <a:endParaRPr lang="en-US" altLang="zh-CN">
              <a:sym typeface="黑体" pitchFamily="2" charset="-122"/>
            </a:endParaRPr>
          </a:p>
          <a:p>
            <a:pPr>
              <a:lnSpc>
                <a:spcPts val="2500"/>
              </a:lnSpc>
              <a:spcBef>
                <a:spcPts val="800"/>
              </a:spcBef>
            </a:pPr>
            <a:r>
              <a:rPr lang="zh-CN" altLang="en-US">
                <a:sym typeface="黑体" pitchFamily="2" charset="-122"/>
              </a:rPr>
              <a:t>　　</a:t>
            </a:r>
            <a:r>
              <a:rPr lang="zh-CN" altLang="en-US">
                <a:latin typeface="楷体" pitchFamily="49" charset="-122"/>
                <a:sym typeface="黑体" pitchFamily="2" charset="-122"/>
              </a:rPr>
              <a:t>“</a:t>
            </a:r>
            <a:r>
              <a:rPr lang="zh-CN" altLang="en-US">
                <a:sym typeface="黑体" pitchFamily="2" charset="-122"/>
              </a:rPr>
              <a:t>多党民主</a:t>
            </a:r>
            <a:r>
              <a:rPr lang="zh-CN" altLang="en-US">
                <a:latin typeface="楷体" pitchFamily="49" charset="-122"/>
                <a:sym typeface="黑体" pitchFamily="2" charset="-122"/>
              </a:rPr>
              <a:t>”</a:t>
            </a:r>
            <a:r>
              <a:rPr lang="zh-CN" altLang="en-US">
                <a:sym typeface="黑体" pitchFamily="2" charset="-122"/>
              </a:rPr>
              <a:t>引发了部族、宗教、地区之间的冲突。多个国家因此爆发了内战。</a:t>
            </a:r>
          </a:p>
        </p:txBody>
      </p:sp>
    </p:spTree>
    <p:extLst>
      <p:ext uri="{BB962C8B-B14F-4D97-AF65-F5344CB8AC3E}">
        <p14:creationId xmlns="" xmlns:p14="http://schemas.microsoft.com/office/powerpoint/2010/main" val="2965923114"/>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4995"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 name="圆角矩形 6"/>
          <p:cNvSpPr/>
          <p:nvPr/>
        </p:nvSpPr>
        <p:spPr bwMode="auto">
          <a:xfrm>
            <a:off x="2499360" y="1280160"/>
            <a:ext cx="287655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民族区域自治制度</a:t>
            </a:r>
          </a:p>
        </p:txBody>
      </p:sp>
      <p:sp>
        <p:nvSpPr>
          <p:cNvPr id="84998" name="文本框 1"/>
          <p:cNvSpPr txBox="1">
            <a:spLocks noChangeArrowheads="1"/>
          </p:cNvSpPr>
          <p:nvPr/>
        </p:nvSpPr>
        <p:spPr bwMode="auto">
          <a:xfrm>
            <a:off x="2324100" y="2124075"/>
            <a:ext cx="7571105" cy="7131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民族区域自治是在统一而不可分离的国家领导下，各少数民族聚居的地方设立自治机关，行使自治权，实行区域自治。</a:t>
            </a:r>
            <a:endParaRPr lang="en-US" altLang="zh-CN" sz="1800" b="0">
              <a:solidFill>
                <a:srgbClr val="000000"/>
              </a:solidFill>
              <a:sym typeface="黑体" pitchFamily="2" charset="-122"/>
            </a:endParaRPr>
          </a:p>
        </p:txBody>
      </p:sp>
      <p:pic>
        <p:nvPicPr>
          <p:cNvPr id="84999" name="图片 4"/>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500630" y="3103880"/>
            <a:ext cx="1943100" cy="2874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0" name="任意多边形 19"/>
          <p:cNvSpPr/>
          <p:nvPr/>
        </p:nvSpPr>
        <p:spPr>
          <a:xfrm>
            <a:off x="4870450" y="3613150"/>
            <a:ext cx="1828800" cy="1828800"/>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F9724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lstStyle/>
          <a:p>
            <a:pPr algn="ctr" defTabSz="711200">
              <a:lnSpc>
                <a:spcPct val="90000"/>
              </a:lnSpc>
              <a:spcAft>
                <a:spcPct val="35000"/>
              </a:spcAft>
              <a:defRPr/>
            </a:pPr>
            <a:r>
              <a:rPr lang="zh-CN" altLang="en-US" sz="1600">
                <a:ea typeface="黑体" pitchFamily="2" charset="-122"/>
              </a:rPr>
              <a:t>自主管理本民族、本地区的内部事务</a:t>
            </a:r>
          </a:p>
        </p:txBody>
      </p:sp>
      <p:sp>
        <p:nvSpPr>
          <p:cNvPr id="21" name="任意多边形 20"/>
          <p:cNvSpPr/>
          <p:nvPr/>
        </p:nvSpPr>
        <p:spPr>
          <a:xfrm>
            <a:off x="6440805" y="3613150"/>
            <a:ext cx="1828800" cy="1828800"/>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E39A5B">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lstStyle/>
          <a:p>
            <a:pPr algn="ctr" defTabSz="711200">
              <a:lnSpc>
                <a:spcPct val="90000"/>
              </a:lnSpc>
              <a:spcAft>
                <a:spcPct val="35000"/>
              </a:spcAft>
              <a:defRPr/>
            </a:pPr>
            <a:r>
              <a:rPr lang="zh-CN" altLang="en-US" sz="1600">
                <a:ea typeface="黑体" pitchFamily="2" charset="-122"/>
              </a:rPr>
              <a:t>享有制定自治条例和单行条例的权力</a:t>
            </a:r>
          </a:p>
        </p:txBody>
      </p:sp>
      <p:sp>
        <p:nvSpPr>
          <p:cNvPr id="22" name="任意多边形 21"/>
          <p:cNvSpPr/>
          <p:nvPr/>
        </p:nvSpPr>
        <p:spPr>
          <a:xfrm>
            <a:off x="8012430" y="3613150"/>
            <a:ext cx="1828800" cy="1828800"/>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FFCC99">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lstStyle/>
          <a:p>
            <a:pPr algn="ctr" defTabSz="711200">
              <a:lnSpc>
                <a:spcPct val="90000"/>
              </a:lnSpc>
              <a:spcAft>
                <a:spcPct val="35000"/>
              </a:spcAft>
              <a:defRPr/>
            </a:pPr>
            <a:r>
              <a:rPr lang="zh-CN" altLang="en-US" sz="1600">
                <a:ea typeface="黑体" pitchFamily="2" charset="-122"/>
              </a:rPr>
              <a:t>享有自主发展经济、社会、文化事业等多方面的权力</a:t>
            </a:r>
          </a:p>
        </p:txBody>
      </p:sp>
    </p:spTree>
    <p:extLst>
      <p:ext uri="{BB962C8B-B14F-4D97-AF65-F5344CB8AC3E}">
        <p14:creationId xmlns="" xmlns:p14="http://schemas.microsoft.com/office/powerpoint/2010/main" val="627470606"/>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7043"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7" name="圆角矩形 6"/>
          <p:cNvSpPr/>
          <p:nvPr/>
        </p:nvSpPr>
        <p:spPr bwMode="auto">
          <a:xfrm>
            <a:off x="2499360" y="1280160"/>
            <a:ext cx="2732405"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基层群众自治制度</a:t>
            </a:r>
          </a:p>
        </p:txBody>
      </p:sp>
      <p:sp>
        <p:nvSpPr>
          <p:cNvPr id="87046" name="文本框 1"/>
          <p:cNvSpPr txBox="1">
            <a:spLocks noChangeArrowheads="1"/>
          </p:cNvSpPr>
          <p:nvPr/>
        </p:nvSpPr>
        <p:spPr bwMode="auto">
          <a:xfrm>
            <a:off x="2501900" y="2781300"/>
            <a:ext cx="3453130" cy="17430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000000"/>
                </a:solidFill>
                <a:sym typeface="黑体" pitchFamily="2" charset="-122"/>
              </a:rPr>
              <a:t>　　基层群众自治制度就是城乡基层群众依据国家法律和党的政策，对基层公共事务和公益事业进行民主管理、民主决策、民主监督的制度。</a:t>
            </a:r>
          </a:p>
        </p:txBody>
      </p:sp>
      <p:pic>
        <p:nvPicPr>
          <p:cNvPr id="3" name="图片 2"/>
          <p:cNvPicPr>
            <a:picLocks noChangeAspect="1"/>
          </p:cNvPicPr>
          <p:nvPr/>
        </p:nvPicPr>
        <p:blipFill>
          <a:blip r:embed="rId3"/>
          <a:stretch>
            <a:fillRect/>
          </a:stretch>
        </p:blipFill>
        <p:spPr>
          <a:xfrm>
            <a:off x="6539230" y="2564765"/>
            <a:ext cx="3235960" cy="2423160"/>
          </a:xfrm>
          <a:prstGeom prst="roundRect">
            <a:avLst>
              <a:gd name="adj" fmla="val 8594"/>
            </a:avLst>
          </a:prstGeom>
          <a:solidFill>
            <a:srgbClr val="FFFFFF">
              <a:shade val="85000"/>
            </a:srgbClr>
          </a:solidFill>
          <a:ln>
            <a:noFill/>
          </a:ln>
          <a:effectLst/>
        </p:spPr>
      </p:pic>
    </p:spTree>
    <p:extLst>
      <p:ext uri="{BB962C8B-B14F-4D97-AF65-F5344CB8AC3E}">
        <p14:creationId xmlns="" xmlns:p14="http://schemas.microsoft.com/office/powerpoint/2010/main" val="4088686380"/>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88067" name="Text Box 24"/>
          <p:cNvSpPr txBox="1">
            <a:spLocks noChangeArrowheads="1"/>
          </p:cNvSpPr>
          <p:nvPr/>
        </p:nvSpPr>
        <p:spPr bwMode="auto">
          <a:xfrm>
            <a:off x="4225925" y="177800"/>
            <a:ext cx="3740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二、发展社会主义民主</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pic>
        <p:nvPicPr>
          <p:cNvPr id="88069" name="图片 2"/>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4208780" y="1987550"/>
            <a:ext cx="4322445" cy="43211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5354955" y="5314950"/>
            <a:ext cx="2031365" cy="393065"/>
          </a:xfrm>
          <a:prstGeom prst="rect">
            <a:avLst/>
          </a:prstGeom>
          <a:solidFill>
            <a:schemeClr val="bg1"/>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nSpc>
                <a:spcPct val="120000"/>
              </a:lnSpc>
              <a:spcBef>
                <a:spcPts val="1200"/>
              </a:spcBef>
            </a:pPr>
            <a:r>
              <a:rPr lang="zh-CN" altLang="en-US" sz="1800" b="0">
                <a:solidFill>
                  <a:srgbClr val="993300"/>
                </a:solidFill>
                <a:latin typeface="Times New Roman" pitchFamily="18" charset="0"/>
                <a:sym typeface="黑体" pitchFamily="2" charset="-122"/>
              </a:rPr>
              <a:t>基层民主自治体系</a:t>
            </a:r>
          </a:p>
        </p:txBody>
      </p:sp>
      <p:sp>
        <p:nvSpPr>
          <p:cNvPr id="8" name="圆角矩形 7"/>
          <p:cNvSpPr/>
          <p:nvPr/>
        </p:nvSpPr>
        <p:spPr bwMode="auto">
          <a:xfrm>
            <a:off x="2499360" y="1280160"/>
            <a:ext cx="2732405"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基层群众自治制度</a:t>
            </a:r>
          </a:p>
        </p:txBody>
      </p:sp>
    </p:spTree>
    <p:extLst>
      <p:ext uri="{BB962C8B-B14F-4D97-AF65-F5344CB8AC3E}">
        <p14:creationId xmlns="" xmlns:p14="http://schemas.microsoft.com/office/powerpoint/2010/main" val="430363112"/>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47440" y="836930"/>
            <a:ext cx="4866640" cy="628650"/>
          </a:xfrm>
          <a:prstGeom prst="rect">
            <a:avLst/>
          </a:prstGeom>
        </p:spPr>
        <p:txBody>
          <a:bodyPr wrap="non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（三）巩固和发展爱国统一战线</a:t>
            </a:r>
            <a:endParaRPr lang="en-US" altLang="zh-CN" sz="2600" b="1" dirty="0">
              <a:solidFill>
                <a:srgbClr val="0070C0"/>
              </a:solidFill>
              <a:latin typeface="微软雅黑" panose="020B0503020204020204" pitchFamily="34" charset="-122"/>
              <a:ea typeface="微软雅黑" panose="020B0503020204020204" pitchFamily="34" charset="-122"/>
            </a:endParaRPr>
          </a:p>
        </p:txBody>
      </p:sp>
      <p:sp>
        <p:nvSpPr>
          <p:cNvPr id="6" name="直角三角形 5"/>
          <p:cNvSpPr/>
          <p:nvPr/>
        </p:nvSpPr>
        <p:spPr>
          <a:xfrm rot="10800000" flipH="1">
            <a:off x="1991360" y="170053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7" name="直角三角形 6"/>
          <p:cNvSpPr/>
          <p:nvPr/>
        </p:nvSpPr>
        <p:spPr>
          <a:xfrm rot="16200000">
            <a:off x="9376410" y="2482850"/>
            <a:ext cx="721995" cy="92519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8" name="矩形 7"/>
          <p:cNvSpPr/>
          <p:nvPr/>
        </p:nvSpPr>
        <p:spPr>
          <a:xfrm>
            <a:off x="2063750" y="1797050"/>
            <a:ext cx="8065135" cy="144018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9" name="文本框 11"/>
          <p:cNvSpPr txBox="1"/>
          <p:nvPr/>
        </p:nvSpPr>
        <p:spPr>
          <a:xfrm>
            <a:off x="2063750" y="1797050"/>
            <a:ext cx="8065135" cy="1488440"/>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zh-CN" b="1" dirty="0">
                <a:latin typeface="楷体" panose="02010609060101010101" pitchFamily="49" charset="-122"/>
                <a:ea typeface="楷体" panose="02010609060101010101" pitchFamily="49" charset="-122"/>
              </a:rPr>
              <a:t>在长期的革命、建设和改革过程中，已经结成了由中国共产党领导的，有各民主党派和各人民团体参加的，包括全体社会主义劳动者、社会主义事业的建设者、拥护社会主义的爱国者、拥护祖国统一和致力于中华民族伟大复兴的爱国者的广泛的爱国统一战线。</a:t>
            </a:r>
          </a:p>
        </p:txBody>
      </p:sp>
      <p:grpSp>
        <p:nvGrpSpPr>
          <p:cNvPr id="44" name="组合 43"/>
          <p:cNvGrpSpPr/>
          <p:nvPr/>
        </p:nvGrpSpPr>
        <p:grpSpPr>
          <a:xfrm>
            <a:off x="1524000" y="3620770"/>
            <a:ext cx="2118360" cy="2976245"/>
            <a:chOff x="1524000" y="3620770"/>
            <a:chExt cx="2118360" cy="2976245"/>
          </a:xfrm>
        </p:grpSpPr>
        <p:sp>
          <p:nvSpPr>
            <p:cNvPr id="4" name="矩形 3"/>
            <p:cNvSpPr/>
            <p:nvPr/>
          </p:nvSpPr>
          <p:spPr>
            <a:xfrm>
              <a:off x="2548890" y="3804285"/>
              <a:ext cx="92075" cy="149225"/>
            </a:xfrm>
            <a:prstGeom prst="rect">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Freeform 6"/>
            <p:cNvSpPr/>
            <p:nvPr/>
          </p:nvSpPr>
          <p:spPr bwMode="auto">
            <a:xfrm>
              <a:off x="1524000" y="3620770"/>
              <a:ext cx="2118360" cy="2976245"/>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grpSp>
          <p:nvGrpSpPr>
            <p:cNvPr id="19" name="组合 62"/>
            <p:cNvGrpSpPr/>
            <p:nvPr/>
          </p:nvGrpSpPr>
          <p:grpSpPr>
            <a:xfrm>
              <a:off x="2199640" y="3829050"/>
              <a:ext cx="944245" cy="875030"/>
              <a:chOff x="2199640" y="3829050"/>
              <a:chExt cx="944245" cy="875030"/>
            </a:xfrm>
            <a:solidFill>
              <a:srgbClr val="ED5A00"/>
            </a:solidFill>
          </p:grpSpPr>
          <p:sp>
            <p:nvSpPr>
              <p:cNvPr id="33" name="Oval 18"/>
              <p:cNvSpPr>
                <a:spLocks noChangeArrowheads="1"/>
              </p:cNvSpPr>
              <p:nvPr/>
            </p:nvSpPr>
            <p:spPr bwMode="auto">
              <a:xfrm>
                <a:off x="2199640" y="3829050"/>
                <a:ext cx="944245" cy="875030"/>
              </a:xfrm>
              <a:prstGeom prst="ellipse">
                <a:avLst/>
              </a:prstGeom>
              <a:solidFill>
                <a:srgbClr val="C00000"/>
              </a:solidFill>
              <a:ln>
                <a:noFill/>
              </a:ln>
            </p:spPr>
            <p:txBody>
              <a:bodyPr/>
              <a:lstStyle/>
              <a:p>
                <a:pPr defTabSz="984250">
                  <a:defRPr/>
                </a:pPr>
                <a:endParaRPr lang="zh-CN" altLang="en-US" sz="1900" kern="0" dirty="0">
                  <a:solidFill>
                    <a:srgbClr val="294A5A"/>
                  </a:solidFill>
                </a:endParaRPr>
              </a:p>
            </p:txBody>
          </p:sp>
          <p:sp>
            <p:nvSpPr>
              <p:cNvPr id="34" name="TextBox 21"/>
              <p:cNvSpPr txBox="1"/>
              <p:nvPr/>
            </p:nvSpPr>
            <p:spPr>
              <a:xfrm>
                <a:off x="2308225" y="3993515"/>
                <a:ext cx="681355" cy="631190"/>
              </a:xfrm>
              <a:prstGeom prst="rect">
                <a:avLst/>
              </a:prstGeom>
              <a:noFill/>
            </p:spPr>
            <p:txBody>
              <a:bodyPr wrap="none">
                <a:spAutoFit/>
              </a:bodyPr>
              <a:lstStyle/>
              <a:p>
                <a:pPr defTabSz="984250">
                  <a:defRPr/>
                </a:pPr>
                <a:r>
                  <a:rPr lang="en-US" altLang="zh-CN" sz="3500" b="1" kern="0" dirty="0">
                    <a:solidFill>
                      <a:srgbClr val="FFFFFF"/>
                    </a:solidFill>
                  </a:rPr>
                  <a:t>01</a:t>
                </a:r>
                <a:endParaRPr lang="zh-CN" altLang="en-US" sz="3500" b="1" kern="0" dirty="0">
                  <a:solidFill>
                    <a:srgbClr val="FFFFFF"/>
                  </a:solidFill>
                </a:endParaRPr>
              </a:p>
            </p:txBody>
          </p:sp>
        </p:grpSp>
        <p:sp>
          <p:nvSpPr>
            <p:cNvPr id="20" name="矩形 19"/>
            <p:cNvSpPr>
              <a:spLocks noChangeArrowheads="1"/>
            </p:cNvSpPr>
            <p:nvPr/>
          </p:nvSpPr>
          <p:spPr bwMode="auto">
            <a:xfrm>
              <a:off x="1703705" y="4768850"/>
              <a:ext cx="1720850" cy="1477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latin typeface="楷体" panose="02010609060101010101" pitchFamily="49" charset="-122"/>
                  <a:ea typeface="楷体" panose="02010609060101010101" pitchFamily="49" charset="-122"/>
                </a:rPr>
                <a:t>坚持长期共存、互相监督、肝胆相照、荣辱与共，支持民主党派</a:t>
              </a:r>
              <a:r>
                <a:rPr lang="zh-CN" altLang="en-US" b="1" dirty="0">
                  <a:latin typeface="楷体" panose="02010609060101010101" pitchFamily="49" charset="-122"/>
                  <a:ea typeface="楷体" panose="02010609060101010101" pitchFamily="49" charset="-122"/>
                </a:rPr>
                <a:t>参政</a:t>
              </a:r>
              <a:r>
                <a:rPr lang="zh-CN" altLang="zh-CN" b="1" dirty="0">
                  <a:latin typeface="楷体" panose="02010609060101010101" pitchFamily="49" charset="-122"/>
                  <a:ea typeface="楷体" panose="02010609060101010101" pitchFamily="49" charset="-122"/>
                </a:rPr>
                <a:t>。</a:t>
              </a:r>
              <a:endParaRPr lang="zh-CN" altLang="en-US" b="1" dirty="0">
                <a:latin typeface="楷体" panose="02010609060101010101" pitchFamily="49" charset="-122"/>
                <a:ea typeface="楷体" panose="02010609060101010101" pitchFamily="49" charset="-122"/>
              </a:endParaRPr>
            </a:p>
          </p:txBody>
        </p:sp>
      </p:grpSp>
      <p:grpSp>
        <p:nvGrpSpPr>
          <p:cNvPr id="45" name="组合 44"/>
          <p:cNvGrpSpPr/>
          <p:nvPr/>
        </p:nvGrpSpPr>
        <p:grpSpPr>
          <a:xfrm>
            <a:off x="3867150" y="3620770"/>
            <a:ext cx="2117090" cy="2976245"/>
            <a:chOff x="3867150" y="3620770"/>
            <a:chExt cx="2117090" cy="2976245"/>
          </a:xfrm>
        </p:grpSpPr>
        <p:sp>
          <p:nvSpPr>
            <p:cNvPr id="12" name="Freeform 5"/>
            <p:cNvSpPr/>
            <p:nvPr/>
          </p:nvSpPr>
          <p:spPr bwMode="auto">
            <a:xfrm>
              <a:off x="3867150" y="3620770"/>
              <a:ext cx="2117090" cy="2976245"/>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1" name="矩形 20"/>
            <p:cNvSpPr>
              <a:spLocks noChangeArrowheads="1"/>
            </p:cNvSpPr>
            <p:nvPr/>
          </p:nvSpPr>
          <p:spPr bwMode="auto">
            <a:xfrm>
              <a:off x="4151630" y="4768850"/>
              <a:ext cx="1719580" cy="12001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latin typeface="楷体" panose="02010609060101010101" pitchFamily="49" charset="-122"/>
                  <a:ea typeface="楷体" panose="02010609060101010101" pitchFamily="49" charset="-122"/>
                </a:rPr>
                <a:t>深化民族团结进步教育，铸牢中华民族共同体意识。</a:t>
              </a:r>
              <a:endParaRPr lang="en-US" altLang="zh-CN" b="1" dirty="0">
                <a:latin typeface="楷体" panose="02010609060101010101" pitchFamily="49" charset="-122"/>
                <a:ea typeface="楷体" panose="02010609060101010101" pitchFamily="49" charset="-122"/>
              </a:endParaRPr>
            </a:p>
          </p:txBody>
        </p:sp>
        <p:grpSp>
          <p:nvGrpSpPr>
            <p:cNvPr id="24" name="组合 69"/>
            <p:cNvGrpSpPr/>
            <p:nvPr/>
          </p:nvGrpSpPr>
          <p:grpSpPr>
            <a:xfrm>
              <a:off x="4439920" y="3829050"/>
              <a:ext cx="1008380" cy="875030"/>
              <a:chOff x="4439920" y="3829050"/>
              <a:chExt cx="1008380" cy="875030"/>
            </a:xfrm>
            <a:solidFill>
              <a:srgbClr val="ED5A00"/>
            </a:solidFill>
          </p:grpSpPr>
          <p:sp>
            <p:nvSpPr>
              <p:cNvPr id="31" name="Oval 19"/>
              <p:cNvSpPr>
                <a:spLocks noChangeArrowheads="1"/>
              </p:cNvSpPr>
              <p:nvPr/>
            </p:nvSpPr>
            <p:spPr bwMode="auto">
              <a:xfrm>
                <a:off x="4439920" y="3829050"/>
                <a:ext cx="1008380" cy="875030"/>
              </a:xfrm>
              <a:prstGeom prst="ellipse">
                <a:avLst/>
              </a:prstGeom>
              <a:solidFill>
                <a:srgbClr val="C00000"/>
              </a:solidFill>
              <a:ln>
                <a:noFill/>
              </a:ln>
            </p:spPr>
            <p:txBody>
              <a:bodyPr/>
              <a:lstStyle/>
              <a:p>
                <a:pPr defTabSz="984250">
                  <a:defRPr/>
                </a:pPr>
                <a:endParaRPr lang="zh-CN" altLang="en-US" sz="1900" kern="0" dirty="0">
                  <a:solidFill>
                    <a:srgbClr val="FFFFFF"/>
                  </a:solidFill>
                </a:endParaRPr>
              </a:p>
            </p:txBody>
          </p:sp>
          <p:sp>
            <p:nvSpPr>
              <p:cNvPr id="32" name="TextBox 28"/>
              <p:cNvSpPr txBox="1"/>
              <p:nvPr/>
            </p:nvSpPr>
            <p:spPr>
              <a:xfrm>
                <a:off x="4645025" y="3993515"/>
                <a:ext cx="681355" cy="631190"/>
              </a:xfrm>
              <a:prstGeom prst="rect">
                <a:avLst/>
              </a:prstGeom>
              <a:noFill/>
            </p:spPr>
            <p:txBody>
              <a:bodyPr wrap="none">
                <a:spAutoFit/>
              </a:bodyPr>
              <a:lstStyle/>
              <a:p>
                <a:pPr defTabSz="984250">
                  <a:defRPr/>
                </a:pPr>
                <a:r>
                  <a:rPr lang="en-US" altLang="zh-CN" sz="3500" b="1" kern="0" dirty="0">
                    <a:solidFill>
                      <a:srgbClr val="FFFFFF"/>
                    </a:solidFill>
                  </a:rPr>
                  <a:t>02</a:t>
                </a:r>
                <a:endParaRPr lang="zh-CN" altLang="en-US" sz="3500" b="1" kern="0" dirty="0">
                  <a:solidFill>
                    <a:srgbClr val="FFFFFF"/>
                  </a:solidFill>
                </a:endParaRPr>
              </a:p>
            </p:txBody>
          </p:sp>
        </p:grpSp>
      </p:grpSp>
      <p:grpSp>
        <p:nvGrpSpPr>
          <p:cNvPr id="46" name="组合 45"/>
          <p:cNvGrpSpPr/>
          <p:nvPr/>
        </p:nvGrpSpPr>
        <p:grpSpPr>
          <a:xfrm>
            <a:off x="6209665" y="3620770"/>
            <a:ext cx="2115185" cy="2976245"/>
            <a:chOff x="6209665" y="3620770"/>
            <a:chExt cx="2115185" cy="2976245"/>
          </a:xfrm>
        </p:grpSpPr>
        <p:sp>
          <p:nvSpPr>
            <p:cNvPr id="15" name="Freeform 8"/>
            <p:cNvSpPr/>
            <p:nvPr/>
          </p:nvSpPr>
          <p:spPr bwMode="auto">
            <a:xfrm>
              <a:off x="6209665" y="3620770"/>
              <a:ext cx="2115185" cy="2976245"/>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2" name="矩形 21"/>
            <p:cNvSpPr>
              <a:spLocks noChangeArrowheads="1"/>
            </p:cNvSpPr>
            <p:nvPr/>
          </p:nvSpPr>
          <p:spPr bwMode="auto">
            <a:xfrm>
              <a:off x="6384290" y="4680585"/>
              <a:ext cx="1871980" cy="17545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latin typeface="楷体" panose="02010609060101010101" pitchFamily="49" charset="-122"/>
                  <a:ea typeface="楷体" panose="02010609060101010101" pitchFamily="49" charset="-122"/>
                </a:rPr>
                <a:t>贯彻党的宗教工作基本方针，坚持我国宗教的中国化，积极引导宗教与社会主义社会相适应。</a:t>
              </a:r>
              <a:endParaRPr lang="zh-CN" altLang="en-US" b="1" dirty="0">
                <a:latin typeface="楷体" panose="02010609060101010101" pitchFamily="49" charset="-122"/>
                <a:ea typeface="楷体" panose="02010609060101010101" pitchFamily="49" charset="-122"/>
              </a:endParaRPr>
            </a:p>
          </p:txBody>
        </p:sp>
        <p:grpSp>
          <p:nvGrpSpPr>
            <p:cNvPr id="25" name="组合 72"/>
            <p:cNvGrpSpPr/>
            <p:nvPr/>
          </p:nvGrpSpPr>
          <p:grpSpPr>
            <a:xfrm>
              <a:off x="6744335" y="3829050"/>
              <a:ext cx="1008380" cy="875030"/>
              <a:chOff x="6744335" y="3829050"/>
              <a:chExt cx="1008380" cy="875030"/>
            </a:xfrm>
            <a:solidFill>
              <a:srgbClr val="C00000"/>
            </a:solidFill>
          </p:grpSpPr>
          <p:sp>
            <p:nvSpPr>
              <p:cNvPr id="29" name="Oval 20"/>
              <p:cNvSpPr>
                <a:spLocks noChangeArrowheads="1"/>
              </p:cNvSpPr>
              <p:nvPr/>
            </p:nvSpPr>
            <p:spPr bwMode="auto">
              <a:xfrm>
                <a:off x="6744335" y="3829050"/>
                <a:ext cx="1008380" cy="875030"/>
              </a:xfrm>
              <a:prstGeom prst="ellipse">
                <a:avLst/>
              </a:prstGeom>
              <a:grpFill/>
              <a:ln>
                <a:noFill/>
              </a:ln>
            </p:spPr>
            <p:txBody>
              <a:bodyPr/>
              <a:lstStyle/>
              <a:p>
                <a:pPr defTabSz="984250">
                  <a:defRPr/>
                </a:pPr>
                <a:endParaRPr lang="zh-CN" altLang="en-US" sz="1900" kern="0" dirty="0">
                  <a:solidFill>
                    <a:srgbClr val="FFFFFF"/>
                  </a:solidFill>
                </a:endParaRPr>
              </a:p>
            </p:txBody>
          </p:sp>
          <p:sp>
            <p:nvSpPr>
              <p:cNvPr id="30" name="TextBox 33"/>
              <p:cNvSpPr txBox="1"/>
              <p:nvPr/>
            </p:nvSpPr>
            <p:spPr>
              <a:xfrm>
                <a:off x="6887845" y="3973830"/>
                <a:ext cx="720090" cy="631190"/>
              </a:xfrm>
              <a:prstGeom prst="rect">
                <a:avLst/>
              </a:prstGeom>
              <a:grpFill/>
            </p:spPr>
            <p:txBody>
              <a:bodyPr wrap="square">
                <a:spAutoFit/>
              </a:bodyPr>
              <a:lstStyle/>
              <a:p>
                <a:pPr defTabSz="984250">
                  <a:defRPr/>
                </a:pPr>
                <a:r>
                  <a:rPr lang="en-US" altLang="zh-CN" sz="3500" b="1" kern="0" dirty="0">
                    <a:solidFill>
                      <a:srgbClr val="FFFFFF"/>
                    </a:solidFill>
                  </a:rPr>
                  <a:t>03</a:t>
                </a:r>
                <a:endParaRPr lang="zh-CN" altLang="en-US" sz="3500" b="1" kern="0" dirty="0">
                  <a:solidFill>
                    <a:srgbClr val="FFFFFF"/>
                  </a:solidFill>
                </a:endParaRPr>
              </a:p>
            </p:txBody>
          </p:sp>
        </p:grpSp>
      </p:grpSp>
      <p:grpSp>
        <p:nvGrpSpPr>
          <p:cNvPr id="47" name="组合 46"/>
          <p:cNvGrpSpPr/>
          <p:nvPr/>
        </p:nvGrpSpPr>
        <p:grpSpPr>
          <a:xfrm>
            <a:off x="8550910" y="3620770"/>
            <a:ext cx="2117090" cy="2976245"/>
            <a:chOff x="8550910" y="3620770"/>
            <a:chExt cx="2117090" cy="2976245"/>
          </a:xfrm>
        </p:grpSpPr>
        <p:sp>
          <p:nvSpPr>
            <p:cNvPr id="14" name="Freeform 7"/>
            <p:cNvSpPr/>
            <p:nvPr/>
          </p:nvSpPr>
          <p:spPr bwMode="auto">
            <a:xfrm>
              <a:off x="8550910" y="3620770"/>
              <a:ext cx="2117090" cy="2976245"/>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3" name="矩形 22"/>
            <p:cNvSpPr>
              <a:spLocks noChangeArrowheads="1"/>
            </p:cNvSpPr>
            <p:nvPr/>
          </p:nvSpPr>
          <p:spPr bwMode="auto">
            <a:xfrm>
              <a:off x="8832215" y="4857115"/>
              <a:ext cx="1719580" cy="12001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b="1" dirty="0">
                  <a:latin typeface="楷体" panose="02010609060101010101" pitchFamily="49" charset="-122"/>
                  <a:ea typeface="楷体" panose="02010609060101010101" pitchFamily="49" charset="-122"/>
                </a:rPr>
                <a:t>牢牢把握大团结大联合的主题，做好统战工作。</a:t>
              </a:r>
              <a:endParaRPr lang="zh-CN" altLang="en-US" b="1" dirty="0">
                <a:latin typeface="楷体" panose="02010609060101010101" pitchFamily="49" charset="-122"/>
                <a:ea typeface="楷体" panose="02010609060101010101" pitchFamily="49" charset="-122"/>
              </a:endParaRPr>
            </a:p>
          </p:txBody>
        </p:sp>
        <p:grpSp>
          <p:nvGrpSpPr>
            <p:cNvPr id="26" name="组合 75"/>
            <p:cNvGrpSpPr/>
            <p:nvPr/>
          </p:nvGrpSpPr>
          <p:grpSpPr>
            <a:xfrm>
              <a:off x="9048115" y="3829050"/>
              <a:ext cx="1080135" cy="875030"/>
              <a:chOff x="9048115" y="3829050"/>
              <a:chExt cx="1080135" cy="875030"/>
            </a:xfrm>
            <a:solidFill>
              <a:srgbClr val="ED5A00"/>
            </a:solidFill>
          </p:grpSpPr>
          <p:sp>
            <p:nvSpPr>
              <p:cNvPr id="27" name="Oval 21"/>
              <p:cNvSpPr>
                <a:spLocks noChangeArrowheads="1"/>
              </p:cNvSpPr>
              <p:nvPr/>
            </p:nvSpPr>
            <p:spPr bwMode="auto">
              <a:xfrm>
                <a:off x="9048115" y="3829050"/>
                <a:ext cx="1080135" cy="875030"/>
              </a:xfrm>
              <a:prstGeom prst="ellipse">
                <a:avLst/>
              </a:prstGeom>
              <a:solidFill>
                <a:srgbClr val="C00000"/>
              </a:solidFill>
              <a:ln>
                <a:noFill/>
              </a:ln>
            </p:spPr>
            <p:txBody>
              <a:bodyPr/>
              <a:lstStyle/>
              <a:p>
                <a:pPr defTabSz="984250">
                  <a:defRPr/>
                </a:pPr>
                <a:endParaRPr lang="zh-CN" altLang="en-US" sz="1900" kern="0" dirty="0">
                  <a:solidFill>
                    <a:srgbClr val="FFFFFF"/>
                  </a:solidFill>
                </a:endParaRPr>
              </a:p>
            </p:txBody>
          </p:sp>
          <p:sp>
            <p:nvSpPr>
              <p:cNvPr id="28" name="TextBox 36"/>
              <p:cNvSpPr txBox="1"/>
              <p:nvPr/>
            </p:nvSpPr>
            <p:spPr>
              <a:xfrm>
                <a:off x="9192260" y="3973830"/>
                <a:ext cx="681355" cy="631190"/>
              </a:xfrm>
              <a:prstGeom prst="rect">
                <a:avLst/>
              </a:prstGeom>
              <a:solidFill>
                <a:srgbClr val="C00000"/>
              </a:solidFill>
            </p:spPr>
            <p:txBody>
              <a:bodyPr wrap="none">
                <a:spAutoFit/>
              </a:bodyPr>
              <a:lstStyle/>
              <a:p>
                <a:pPr defTabSz="984250">
                  <a:defRPr/>
                </a:pPr>
                <a:r>
                  <a:rPr lang="en-US" altLang="zh-CN" sz="3500" b="1" kern="0" dirty="0">
                    <a:solidFill>
                      <a:srgbClr val="FFFFFF"/>
                    </a:solidFill>
                  </a:rPr>
                  <a:t>04</a:t>
                </a:r>
                <a:endParaRPr lang="zh-CN" altLang="en-US" sz="3500" b="1" kern="0" dirty="0">
                  <a:solidFill>
                    <a:srgbClr val="FFFFFF"/>
                  </a:solidFill>
                </a:endParaRPr>
              </a:p>
            </p:txBody>
          </p:sp>
        </p:grpSp>
      </p:grpSp>
      <p:grpSp>
        <p:nvGrpSpPr>
          <p:cNvPr id="48" name="组合 50"/>
          <p:cNvGrpSpPr/>
          <p:nvPr/>
        </p:nvGrpSpPr>
        <p:grpSpPr>
          <a:xfrm>
            <a:off x="3506470" y="5253990"/>
            <a:ext cx="520065" cy="645795"/>
            <a:chOff x="3506470" y="5253990"/>
            <a:chExt cx="520065" cy="645795"/>
          </a:xfrm>
          <a:solidFill>
            <a:srgbClr val="ED5A00"/>
          </a:solidFill>
        </p:grpSpPr>
        <p:sp>
          <p:nvSpPr>
            <p:cNvPr id="49" name="Oval 9"/>
            <p:cNvSpPr>
              <a:spLocks noChangeArrowheads="1"/>
            </p:cNvSpPr>
            <p:nvPr/>
          </p:nvSpPr>
          <p:spPr bwMode="auto">
            <a:xfrm>
              <a:off x="3506470" y="5253990"/>
              <a:ext cx="520065" cy="645795"/>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0" name="Freeform 10"/>
            <p:cNvSpPr/>
            <p:nvPr/>
          </p:nvSpPr>
          <p:spPr bwMode="auto">
            <a:xfrm>
              <a:off x="3783330" y="5399405"/>
              <a:ext cx="170180" cy="34798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1" name="Freeform 11"/>
            <p:cNvSpPr/>
            <p:nvPr/>
          </p:nvSpPr>
          <p:spPr bwMode="auto">
            <a:xfrm>
              <a:off x="3622675" y="5399405"/>
              <a:ext cx="170180" cy="34798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grpSp>
        <p:nvGrpSpPr>
          <p:cNvPr id="52" name="组合 54"/>
          <p:cNvGrpSpPr/>
          <p:nvPr/>
        </p:nvGrpSpPr>
        <p:grpSpPr>
          <a:xfrm>
            <a:off x="5831840" y="5253990"/>
            <a:ext cx="521335" cy="645795"/>
            <a:chOff x="5831840" y="5253990"/>
            <a:chExt cx="521335" cy="645795"/>
          </a:xfrm>
          <a:solidFill>
            <a:srgbClr val="ED5A00"/>
          </a:solidFill>
        </p:grpSpPr>
        <p:sp>
          <p:nvSpPr>
            <p:cNvPr id="53" name="Oval 12"/>
            <p:cNvSpPr>
              <a:spLocks noChangeArrowheads="1"/>
            </p:cNvSpPr>
            <p:nvPr/>
          </p:nvSpPr>
          <p:spPr bwMode="auto">
            <a:xfrm>
              <a:off x="5831840" y="5253990"/>
              <a:ext cx="521335" cy="645795"/>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4" name="Freeform 13"/>
            <p:cNvSpPr/>
            <p:nvPr/>
          </p:nvSpPr>
          <p:spPr bwMode="auto">
            <a:xfrm>
              <a:off x="6110605" y="5399405"/>
              <a:ext cx="170180" cy="34798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5" name="Freeform 14"/>
            <p:cNvSpPr/>
            <p:nvPr/>
          </p:nvSpPr>
          <p:spPr bwMode="auto">
            <a:xfrm>
              <a:off x="5949950" y="5399405"/>
              <a:ext cx="170180" cy="34798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grpSp>
        <p:nvGrpSpPr>
          <p:cNvPr id="56" name="组合 58"/>
          <p:cNvGrpSpPr/>
          <p:nvPr/>
        </p:nvGrpSpPr>
        <p:grpSpPr>
          <a:xfrm>
            <a:off x="8186420" y="5253990"/>
            <a:ext cx="521335" cy="645795"/>
            <a:chOff x="8186420" y="5253990"/>
            <a:chExt cx="521335" cy="645795"/>
          </a:xfrm>
          <a:solidFill>
            <a:srgbClr val="ED5A00"/>
          </a:solidFill>
        </p:grpSpPr>
        <p:sp>
          <p:nvSpPr>
            <p:cNvPr id="57" name="Oval 15"/>
            <p:cNvSpPr>
              <a:spLocks noChangeArrowheads="1"/>
            </p:cNvSpPr>
            <p:nvPr/>
          </p:nvSpPr>
          <p:spPr bwMode="auto">
            <a:xfrm>
              <a:off x="8186420" y="5253990"/>
              <a:ext cx="521335" cy="645795"/>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8" name="Freeform 16"/>
            <p:cNvSpPr/>
            <p:nvPr/>
          </p:nvSpPr>
          <p:spPr bwMode="auto">
            <a:xfrm>
              <a:off x="8465185" y="5399405"/>
              <a:ext cx="170180" cy="34798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9" name="Freeform 17"/>
            <p:cNvSpPr/>
            <p:nvPr/>
          </p:nvSpPr>
          <p:spPr bwMode="auto">
            <a:xfrm>
              <a:off x="8304530" y="5399405"/>
              <a:ext cx="170180" cy="34798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 xmlns:p14="http://schemas.microsoft.com/office/powerpoint/2010/main"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spTree>
    <p:extLst>
      <p:ext uri="{BB962C8B-B14F-4D97-AF65-F5344CB8AC3E}">
        <p14:creationId xmlns="" xmlns:p14="http://schemas.microsoft.com/office/powerpoint/2010/main" val="924913794"/>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wipe(up)">
                                      <p:cBhvr>
                                        <p:cTn id="14" dur="500"/>
                                        <p:tgtEl>
                                          <p:spTgt spid="44"/>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up)">
                                      <p:cBhvr>
                                        <p:cTn id="23" dur="500"/>
                                        <p:tgtEl>
                                          <p:spTgt spid="4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left)">
                                      <p:cBhvr>
                                        <p:cTn id="36" dur="500"/>
                                        <p:tgtEl>
                                          <p:spTgt spid="56"/>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up)">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9205" y="2568575"/>
            <a:ext cx="7270115" cy="1200150"/>
          </a:xfrm>
          <a:prstGeom prst="rect">
            <a:avLst/>
          </a:prstGeom>
          <a:noFill/>
        </p:spPr>
        <p:txBody>
          <a:bodyPr wrap="square" rtlCol="0">
            <a:spAutoFit/>
          </a:bodyPr>
          <a:lstStyle/>
          <a:p>
            <a:pPr algn="ct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民主是个好东西。</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俞可平，</a:t>
            </a:r>
            <a:r>
              <a:rPr kumimoji="1" lang="en-US" altLang="zh-CN" sz="2000" b="1" dirty="0">
                <a:solidFill>
                  <a:schemeClr val="tx1">
                    <a:lumMod val="65000"/>
                    <a:lumOff val="35000"/>
                  </a:schemeClr>
                </a:solidFill>
                <a:latin typeface="Microsoft YaHei" charset="0"/>
                <a:ea typeface="Microsoft YaHei" charset="0"/>
                <a:cs typeface="Microsoft YaHei" charset="0"/>
              </a:rPr>
              <a:t>2006</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Tree>
    <p:extLst>
      <p:ext uri="{BB962C8B-B14F-4D97-AF65-F5344CB8AC3E}">
        <p14:creationId xmlns="" xmlns:p14="http://schemas.microsoft.com/office/powerpoint/2010/main" val="17628443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7440" y="836930"/>
            <a:ext cx="5533390" cy="628650"/>
          </a:xfrm>
          <a:prstGeom prst="rect">
            <a:avLst/>
          </a:prstGeom>
        </p:spPr>
        <p:txBody>
          <a:bodyPr wrap="non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（四）坚持一国两制、推进祖国统一</a:t>
            </a:r>
            <a:endParaRPr lang="en-US" altLang="zh-CN" sz="2600" b="1" dirty="0">
              <a:solidFill>
                <a:srgbClr val="0070C0"/>
              </a:solidFill>
              <a:latin typeface="微软雅黑" panose="020B0503020204020204" pitchFamily="34" charset="-122"/>
              <a:ea typeface="微软雅黑" panose="020B0503020204020204" pitchFamily="34" charset="-122"/>
            </a:endParaRPr>
          </a:p>
        </p:txBody>
      </p:sp>
      <p:sp>
        <p:nvSpPr>
          <p:cNvPr id="5" name="直角三角形 4"/>
          <p:cNvSpPr/>
          <p:nvPr/>
        </p:nvSpPr>
        <p:spPr>
          <a:xfrm rot="10800000" flipH="1">
            <a:off x="1991360" y="170053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6" name="直角三角形 5"/>
          <p:cNvSpPr/>
          <p:nvPr/>
        </p:nvSpPr>
        <p:spPr>
          <a:xfrm rot="16200000">
            <a:off x="9376410" y="2482850"/>
            <a:ext cx="721995" cy="92519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7" name="矩形 6"/>
          <p:cNvSpPr/>
          <p:nvPr/>
        </p:nvSpPr>
        <p:spPr>
          <a:xfrm>
            <a:off x="2063750" y="1797050"/>
            <a:ext cx="8065135" cy="144018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8" name="文本框 11"/>
          <p:cNvSpPr txBox="1"/>
          <p:nvPr/>
        </p:nvSpPr>
        <p:spPr>
          <a:xfrm>
            <a:off x="2063750" y="1797050"/>
            <a:ext cx="8065135" cy="1488440"/>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en-US" altLang="zh-CN" b="1" dirty="0">
                <a:latin typeface="楷体" panose="02010609060101010101" pitchFamily="49" charset="-122"/>
                <a:ea typeface="楷体" panose="02010609060101010101" pitchFamily="49" charset="-122"/>
              </a:rPr>
              <a:t> </a:t>
            </a:r>
            <a:r>
              <a:rPr lang="zh-CN" altLang="zh-CN" b="1" dirty="0">
                <a:latin typeface="楷体" panose="02010609060101010101" pitchFamily="49" charset="-122"/>
                <a:ea typeface="楷体" panose="02010609060101010101" pitchFamily="49" charset="-122"/>
              </a:rPr>
              <a:t>党的十八大以来，以习近平同志为核心的党中央全面准确贯彻“一国两制”方针，牢牢掌握宪法和基本法赋予中央对香港、澳门全面管治权，深化内地与港澳地区合作发展，妥善应对和处理一系列重大问题，推动“一国两制”事业开创了新局面、迈上了新台阶。</a:t>
            </a:r>
          </a:p>
        </p:txBody>
      </p:sp>
      <p:sp>
        <p:nvSpPr>
          <p:cNvPr id="9" name="TextBox 8"/>
          <p:cNvSpPr txBox="1"/>
          <p:nvPr/>
        </p:nvSpPr>
        <p:spPr>
          <a:xfrm>
            <a:off x="3575685" y="3524885"/>
            <a:ext cx="5400675" cy="1579245"/>
          </a:xfrm>
          <a:prstGeom prst="rect">
            <a:avLst/>
          </a:prstGeom>
          <a:noFill/>
        </p:spPr>
        <p:txBody>
          <a:bodyPr wrap="square" lIns="98466" tIns="49233" rIns="98466" bIns="49233" rtlCol="0">
            <a:spAutoFit/>
          </a:bodyPr>
          <a:lstStyle/>
          <a:p>
            <a:pPr>
              <a:lnSpc>
                <a:spcPct val="200000"/>
              </a:lnSpc>
            </a:pP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全面准确贯彻“一国两制”方针</a:t>
            </a:r>
            <a:endParaRPr lang="en-US" altLang="zh-CN" sz="2600" b="1" dirty="0">
              <a:latin typeface="微软雅黑" panose="020B0503020204020204" pitchFamily="34" charset="-122"/>
              <a:ea typeface="微软雅黑" panose="020B0503020204020204" pitchFamily="34" charset="-122"/>
            </a:endParaRPr>
          </a:p>
          <a:p>
            <a:pPr>
              <a:lnSpc>
                <a:spcPct val="200000"/>
              </a:lnSpc>
            </a:pPr>
            <a:r>
              <a:rPr lang="en-US" altLang="zh-CN" sz="2600" b="1" dirty="0">
                <a:latin typeface="微软雅黑" panose="020B0503020204020204" pitchFamily="34" charset="-122"/>
                <a:ea typeface="微软雅黑" panose="020B0503020204020204" pitchFamily="34" charset="-122"/>
              </a:rPr>
              <a:t>2.</a:t>
            </a:r>
            <a:r>
              <a:rPr lang="zh-CN" altLang="en-US" sz="2600" b="1" dirty="0">
                <a:latin typeface="微软雅黑" panose="020B0503020204020204" pitchFamily="34" charset="-122"/>
                <a:ea typeface="微软雅黑" panose="020B0503020204020204" pitchFamily="34" charset="-122"/>
              </a:rPr>
              <a:t>扎实推进祖国和平统一进程</a:t>
            </a:r>
            <a:endParaRPr lang="en-US" altLang="zh-CN" sz="2600" b="1" dirty="0">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389120"/>
            <a:ext cx="9136380" cy="24961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27959478"/>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9"/>
                                        </p:tgtEl>
                                        <p:attrNameLst>
                                          <p:attrName>style.visibility</p:attrName>
                                        </p:attrNameLst>
                                      </p:cBhvr>
                                      <p:to>
                                        <p:strVal val="visible"/>
                                      </p:to>
                                    </p:set>
                                    <p:anim calcmode="discrete" valueType="clr">
                                      <p:cBhvr override="childStyle">
                                        <p:cTn id="14"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
                                        </p:tgtEl>
                                        <p:attrNameLst>
                                          <p:attrName>fillcolor</p:attrName>
                                        </p:attrNameLst>
                                      </p:cBhvr>
                                      <p:tavLst>
                                        <p:tav tm="0">
                                          <p:val>
                                            <p:clrVal>
                                              <a:schemeClr val="accent2"/>
                                            </p:clrVal>
                                          </p:val>
                                        </p:tav>
                                        <p:tav tm="50000">
                                          <p:val>
                                            <p:clrVal>
                                              <a:schemeClr val="hlink"/>
                                            </p:clrVal>
                                          </p:val>
                                        </p:tav>
                                      </p:tavLst>
                                    </p:anim>
                                    <p:set>
                                      <p:cBhvr>
                                        <p:cTn id="16"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919605" y="2060575"/>
            <a:ext cx="4536440" cy="445325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1991360" y="2049780"/>
            <a:ext cx="4392295" cy="4079875"/>
          </a:xfrm>
          <a:prstGeom prst="rect">
            <a:avLst/>
          </a:prstGeom>
        </p:spPr>
        <p:txBody>
          <a:bodyPr wrap="square" lIns="98466" tIns="49233" rIns="98466" bIns="49233">
            <a:spAutoFit/>
          </a:bodyPr>
          <a:lstStyle/>
          <a:p>
            <a:pPr>
              <a:lnSpc>
                <a:spcPct val="150000"/>
              </a:lnSpc>
            </a:pPr>
            <a:r>
              <a:rPr lang="en-US" altLang="zh-CN" sz="2400" b="1" dirty="0">
                <a:solidFill>
                  <a:srgbClr val="0000FF"/>
                </a:solidFill>
                <a:latin typeface="黑体" panose="02010609060101010101" pitchFamily="49" charset="-122"/>
                <a:ea typeface="黑体" panose="02010609060101010101" pitchFamily="49" charset="-122"/>
              </a:rPr>
              <a:t>1.1</a:t>
            </a:r>
            <a:r>
              <a:rPr lang="zh-CN" altLang="en-US" sz="2400" b="1" dirty="0">
                <a:solidFill>
                  <a:srgbClr val="0000FF"/>
                </a:solidFill>
                <a:latin typeface="黑体" panose="02010609060101010101" pitchFamily="49" charset="-122"/>
                <a:ea typeface="黑体" panose="02010609060101010101" pitchFamily="49" charset="-122"/>
              </a:rPr>
              <a:t>把握“一国”和“两制”的关系</a:t>
            </a:r>
            <a:endParaRPr lang="en-US" altLang="zh-CN" sz="2400" b="1" dirty="0">
              <a:solidFill>
                <a:srgbClr val="0000FF"/>
              </a:solidFill>
              <a:latin typeface="黑体" panose="02010609060101010101" pitchFamily="49" charset="-122"/>
              <a:ea typeface="黑体" panose="02010609060101010101" pitchFamily="49" charset="-122"/>
            </a:endParaRPr>
          </a:p>
          <a:p>
            <a:pPr>
              <a:lnSpc>
                <a:spcPts val="3230"/>
              </a:lnSpc>
              <a:buFont typeface="Wingdings" panose="05000000000000000000" pitchFamily="2" charset="2"/>
              <a:buChar char="n"/>
            </a:pPr>
            <a:r>
              <a:rPr lang="zh-CN" altLang="zh-CN" sz="2200" b="1" dirty="0">
                <a:latin typeface="楷体" panose="02010609060101010101" pitchFamily="49" charset="-122"/>
                <a:ea typeface="楷体" panose="02010609060101010101" pitchFamily="49" charset="-122"/>
              </a:rPr>
              <a:t>“一国两制”是一个完整的概念。</a:t>
            </a:r>
            <a:endParaRPr lang="en-US" altLang="zh-CN" sz="2200" b="1" dirty="0">
              <a:latin typeface="楷体" panose="02010609060101010101" pitchFamily="49" charset="-122"/>
              <a:ea typeface="楷体" panose="02010609060101010101" pitchFamily="49" charset="-122"/>
            </a:endParaRPr>
          </a:p>
          <a:p>
            <a:pPr>
              <a:lnSpc>
                <a:spcPts val="3230"/>
              </a:lnSpc>
              <a:buFont typeface="Wingdings" panose="05000000000000000000" pitchFamily="2" charset="2"/>
              <a:buChar char="n"/>
            </a:pPr>
            <a:r>
              <a:rPr lang="zh-CN" altLang="zh-CN" sz="2200" b="1" dirty="0">
                <a:latin typeface="楷体" panose="02010609060101010101" pitchFamily="49" charset="-122"/>
                <a:ea typeface="楷体" panose="02010609060101010101" pitchFamily="49" charset="-122"/>
              </a:rPr>
              <a:t>“一国”是实行“两制”的基础，“两制”从属和派生于“一国</a:t>
            </a:r>
            <a:r>
              <a:rPr lang="zh-CN" altLang="en-US" sz="2200" b="1" dirty="0">
                <a:latin typeface="楷体" panose="02010609060101010101" pitchFamily="49" charset="-122"/>
                <a:ea typeface="楷体" panose="02010609060101010101" pitchFamily="49" charset="-122"/>
              </a:rPr>
              <a:t>”。</a:t>
            </a:r>
            <a:endParaRPr lang="en-US" altLang="zh-CN" sz="2200" b="1" dirty="0">
              <a:latin typeface="楷体" panose="02010609060101010101" pitchFamily="49" charset="-122"/>
              <a:ea typeface="楷体" panose="02010609060101010101" pitchFamily="49" charset="-122"/>
            </a:endParaRPr>
          </a:p>
          <a:p>
            <a:pPr>
              <a:lnSpc>
                <a:spcPts val="3230"/>
              </a:lnSpc>
              <a:buFont typeface="Wingdings" panose="05000000000000000000" pitchFamily="2" charset="2"/>
              <a:buChar char="n"/>
            </a:pPr>
            <a:r>
              <a:rPr lang="zh-CN" altLang="en-US" sz="2200" b="1" dirty="0">
                <a:latin typeface="楷体" panose="02010609060101010101" pitchFamily="49" charset="-122"/>
                <a:ea typeface="楷体" panose="02010609060101010101" pitchFamily="49" charset="-122"/>
              </a:rPr>
              <a:t>坚持</a:t>
            </a:r>
            <a:r>
              <a:rPr lang="zh-CN" altLang="zh-CN" sz="2200" b="1" dirty="0">
                <a:latin typeface="楷体" panose="02010609060101010101" pitchFamily="49" charset="-122"/>
                <a:ea typeface="楷体" panose="02010609060101010101" pitchFamily="49" charset="-122"/>
              </a:rPr>
              <a:t>“一国”</a:t>
            </a:r>
            <a:r>
              <a:rPr lang="zh-CN" altLang="en-US" sz="2200" b="1" dirty="0">
                <a:latin typeface="楷体" panose="02010609060101010101" pitchFamily="49" charset="-122"/>
                <a:ea typeface="楷体" panose="02010609060101010101" pitchFamily="49" charset="-122"/>
              </a:rPr>
              <a:t>原则</a:t>
            </a:r>
            <a:r>
              <a:rPr lang="zh-CN" altLang="zh-CN" sz="2200" b="1" dirty="0">
                <a:latin typeface="楷体" panose="02010609060101010101" pitchFamily="49" charset="-122"/>
                <a:ea typeface="楷体" panose="02010609060101010101" pitchFamily="49" charset="-122"/>
              </a:rPr>
              <a:t>，</a:t>
            </a:r>
            <a:r>
              <a:rPr lang="zh-CN" altLang="en-US" sz="2200" b="1" dirty="0">
                <a:latin typeface="楷体" panose="02010609060101010101" pitchFamily="49" charset="-122"/>
                <a:ea typeface="楷体" panose="02010609060101010101" pitchFamily="49" charset="-122"/>
              </a:rPr>
              <a:t>尊重“两制”差异</a:t>
            </a:r>
            <a:r>
              <a:rPr lang="zh-CN" altLang="zh-CN" sz="2200" b="1" dirty="0">
                <a:latin typeface="楷体" panose="02010609060101010101" pitchFamily="49" charset="-122"/>
                <a:ea typeface="楷体" panose="02010609060101010101" pitchFamily="49" charset="-122"/>
              </a:rPr>
              <a:t>。</a:t>
            </a:r>
            <a:endParaRPr lang="en-US" altLang="zh-CN" sz="2200" b="1" dirty="0">
              <a:latin typeface="楷体" panose="02010609060101010101" pitchFamily="49" charset="-122"/>
              <a:ea typeface="楷体" panose="02010609060101010101" pitchFamily="49" charset="-122"/>
            </a:endParaRPr>
          </a:p>
          <a:p>
            <a:pPr>
              <a:lnSpc>
                <a:spcPts val="3230"/>
              </a:lnSpc>
              <a:buFont typeface="Wingdings" panose="05000000000000000000" pitchFamily="2" charset="2"/>
              <a:buChar char="n"/>
            </a:pPr>
            <a:r>
              <a:rPr lang="zh-CN" altLang="zh-CN" sz="2200" b="1" dirty="0">
                <a:solidFill>
                  <a:srgbClr val="FF0000"/>
                </a:solidFill>
                <a:latin typeface="楷体" panose="02010609060101010101" pitchFamily="49" charset="-122"/>
                <a:ea typeface="楷体" panose="02010609060101010101" pitchFamily="49" charset="-122"/>
              </a:rPr>
              <a:t>“一国两制”的提出首先是为了实现和维护国家统一。</a:t>
            </a:r>
            <a:endParaRPr lang="en-US" altLang="zh-CN" sz="2200" b="1" dirty="0">
              <a:solidFill>
                <a:srgbClr val="FF0000"/>
              </a:solidFill>
              <a:latin typeface="楷体" panose="02010609060101010101" pitchFamily="49" charset="-122"/>
              <a:ea typeface="楷体" panose="02010609060101010101" pitchFamily="49" charset="-122"/>
            </a:endParaRPr>
          </a:p>
        </p:txBody>
      </p:sp>
      <p:sp>
        <p:nvSpPr>
          <p:cNvPr id="13"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6" name="TextBox 15">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全面贯彻一国两制方针</a:t>
            </a:r>
          </a:p>
        </p:txBody>
      </p:sp>
      <p:pic>
        <p:nvPicPr>
          <p:cNvPr id="50178" name="Picture 2"/>
          <p:cNvPicPr>
            <a:picLocks noChangeAspect="1" noChangeArrowheads="1"/>
          </p:cNvPicPr>
          <p:nvPr/>
        </p:nvPicPr>
        <p:blipFill>
          <a:blip r:embed="rId2" cstate="print"/>
          <a:srcRect/>
          <a:stretch>
            <a:fillRect/>
          </a:stretch>
        </p:blipFill>
        <p:spPr bwMode="auto">
          <a:xfrm>
            <a:off x="6744335" y="2660650"/>
            <a:ext cx="3600450" cy="3552190"/>
          </a:xfrm>
          <a:prstGeom prst="rect">
            <a:avLst/>
          </a:prstGeom>
          <a:noFill/>
        </p:spPr>
      </p:pic>
    </p:spTree>
    <p:extLst>
      <p:ext uri="{BB962C8B-B14F-4D97-AF65-F5344CB8AC3E}">
        <p14:creationId xmlns="" xmlns:p14="http://schemas.microsoft.com/office/powerpoint/2010/main" val="78508983"/>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220"/>
                            </p:stCondLst>
                            <p:childTnLst>
                              <p:par>
                                <p:cTn id="15" presetID="4" presetClass="entr" presetSubtype="16" fill="hold" nodeType="afterEffect">
                                  <p:stCondLst>
                                    <p:cond delay="0"/>
                                  </p:stCondLst>
                                  <p:childTnLst>
                                    <p:set>
                                      <p:cBhvr>
                                        <p:cTn id="16" dur="1" fill="hold">
                                          <p:stCondLst>
                                            <p:cond delay="0"/>
                                          </p:stCondLst>
                                        </p:cTn>
                                        <p:tgtEl>
                                          <p:spTgt spid="50178"/>
                                        </p:tgtEl>
                                        <p:attrNameLst>
                                          <p:attrName>style.visibility</p:attrName>
                                        </p:attrNameLst>
                                      </p:cBhvr>
                                      <p:to>
                                        <p:strVal val="visible"/>
                                      </p:to>
                                    </p:set>
                                    <p:animEffect transition="in" filter="box(in)">
                                      <p:cBhvr>
                                        <p:cTn id="17" dur="500"/>
                                        <p:tgtEl>
                                          <p:spTgt spid="50178"/>
                                        </p:tgtEl>
                                      </p:cBhvr>
                                    </p:animEffect>
                                  </p:childTnLst>
                                </p:cTn>
                              </p:par>
                            </p:childTnLst>
                          </p:cTn>
                        </p:par>
                        <p:par>
                          <p:cTn id="18" fill="hold">
                            <p:stCondLst>
                              <p:cond delay="1720"/>
                            </p:stCondLst>
                            <p:childTnLst>
                              <p:par>
                                <p:cTn id="19" presetID="27" presetClass="entr" presetSubtype="0" fill="hold" nodeType="afterEffect">
                                  <p:stCondLst>
                                    <p:cond delay="0"/>
                                  </p:stCondLst>
                                  <p:iterate type="lt">
                                    <p:tmPct val="50000"/>
                                  </p:iterate>
                                  <p:childTnLst>
                                    <p:set>
                                      <p:cBhvr>
                                        <p:cTn id="20"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1"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3">
                                            <p:txEl>
                                              <p:pRg st="1" end="1"/>
                                            </p:txEl>
                                          </p:spTgt>
                                        </p:tgtEl>
                                        <p:attrNameLst>
                                          <p:attrName>fill.type</p:attrName>
                                        </p:attrNameLst>
                                      </p:cBhvr>
                                      <p:to>
                                        <p:strVal val="solid"/>
                                      </p:to>
                                    </p:set>
                                  </p:childTnLst>
                                </p:cTn>
                              </p:par>
                            </p:childTnLst>
                          </p:cTn>
                        </p:par>
                        <p:par>
                          <p:cTn id="24" fill="hold">
                            <p:stCondLst>
                              <p:cond delay="2359"/>
                            </p:stCondLst>
                            <p:childTnLst>
                              <p:par>
                                <p:cTn id="25" presetID="27" presetClass="entr" presetSubtype="0" fill="hold" nodeType="afterEffect">
                                  <p:stCondLst>
                                    <p:cond delay="0"/>
                                  </p:stCondLst>
                                  <p:iterate type="lt">
                                    <p:tmPct val="50000"/>
                                  </p:iterate>
                                  <p:childTnLst>
                                    <p:set>
                                      <p:cBhvr>
                                        <p:cTn id="26"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7"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9" dur="80"/>
                                        <p:tgtEl>
                                          <p:spTgt spid="3">
                                            <p:txEl>
                                              <p:pRg st="2" end="2"/>
                                            </p:txEl>
                                          </p:spTgt>
                                        </p:tgtEl>
                                        <p:attrNameLst>
                                          <p:attrName>fill.type</p:attrName>
                                        </p:attrNameLst>
                                      </p:cBhvr>
                                      <p:to>
                                        <p:strVal val="solid"/>
                                      </p:to>
                                    </p:set>
                                  </p:childTnLst>
                                </p:cTn>
                              </p:par>
                            </p:childTnLst>
                          </p:cTn>
                        </p:par>
                        <p:par>
                          <p:cTn id="30" fill="hold">
                            <p:stCondLst>
                              <p:cond delay="3600"/>
                            </p:stCondLst>
                            <p:childTnLst>
                              <p:par>
                                <p:cTn id="31" presetID="27" presetClass="entr" presetSubtype="0" fill="hold" nodeType="afterEffect">
                                  <p:stCondLst>
                                    <p:cond delay="0"/>
                                  </p:stCondLst>
                                  <p:iterate type="lt">
                                    <p:tmPct val="50000"/>
                                  </p:iterate>
                                  <p:childTnLst>
                                    <p:set>
                                      <p:cBhvr>
                                        <p:cTn id="32"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33"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3">
                                            <p:txEl>
                                              <p:pRg st="3" end="3"/>
                                            </p:txEl>
                                          </p:spTgt>
                                        </p:tgtEl>
                                        <p:attrNameLst>
                                          <p:attrName>fill.type</p:attrName>
                                        </p:attrNameLst>
                                      </p:cBhvr>
                                      <p:to>
                                        <p:strVal val="solid"/>
                                      </p:to>
                                    </p:set>
                                  </p:childTnLst>
                                </p:cTn>
                              </p:par>
                            </p:childTnLst>
                          </p:cTn>
                        </p:par>
                        <p:par>
                          <p:cTn id="36" fill="hold">
                            <p:stCondLst>
                              <p:cond delay="4359"/>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3">
                                            <p:txEl>
                                              <p:pRg st="4" end="4"/>
                                            </p:txEl>
                                          </p:spTgt>
                                        </p:tgtEl>
                                        <p:attrNameLst>
                                          <p:attrName>style.visibility</p:attrName>
                                        </p:attrNameLst>
                                      </p:cBhvr>
                                      <p:to>
                                        <p:strVal val="visible"/>
                                      </p:to>
                                    </p:set>
                                    <p:anim calcmode="discrete" valueType="clr">
                                      <p:cBhvr override="childStyle">
                                        <p:cTn id="39" dur="80"/>
                                        <p:tgtEl>
                                          <p:spTgt spid="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
                                            <p:txEl>
                                              <p:pRg st="4" end="4"/>
                                            </p:txEl>
                                          </p:spTgt>
                                        </p:tgtEl>
                                        <p:attrNameLst>
                                          <p:attrName>fillcolor</p:attrName>
                                        </p:attrNameLst>
                                      </p:cBhvr>
                                      <p:tavLst>
                                        <p:tav tm="0">
                                          <p:val>
                                            <p:clrVal>
                                              <a:schemeClr val="accent2"/>
                                            </p:clrVal>
                                          </p:val>
                                        </p:tav>
                                        <p:tav tm="50000">
                                          <p:val>
                                            <p:clrVal>
                                              <a:schemeClr val="hlink"/>
                                            </p:clrVal>
                                          </p:val>
                                        </p:tav>
                                      </p:tavLst>
                                    </p:anim>
                                    <p:set>
                                      <p:cBhvr>
                                        <p:cTn id="41" dur="80"/>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750" y="1988820"/>
            <a:ext cx="3760470" cy="452564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135505" y="2372995"/>
            <a:ext cx="3672205" cy="3839210"/>
          </a:xfrm>
          <a:prstGeom prst="rect">
            <a:avLst/>
          </a:prstGeom>
        </p:spPr>
        <p:txBody>
          <a:bodyPr wrap="square" lIns="98466" tIns="49233" rIns="98466" bIns="49233">
            <a:spAutoFit/>
          </a:bodyPr>
          <a:lstStyle/>
          <a:p>
            <a:pPr>
              <a:lnSpc>
                <a:spcPct val="150000"/>
              </a:lnSpc>
            </a:pPr>
            <a:r>
              <a:rPr lang="en-US" altLang="zh-CN" sz="2400" b="1" dirty="0">
                <a:solidFill>
                  <a:srgbClr val="0000FF"/>
                </a:solidFill>
                <a:latin typeface="黑体" panose="02010609060101010101" pitchFamily="49" charset="-122"/>
                <a:ea typeface="黑体" panose="02010609060101010101" pitchFamily="49" charset="-122"/>
              </a:rPr>
              <a:t>1.2</a:t>
            </a:r>
            <a:r>
              <a:rPr lang="zh-CN" altLang="en-US" sz="2400" b="1" dirty="0">
                <a:solidFill>
                  <a:srgbClr val="0000FF"/>
                </a:solidFill>
                <a:latin typeface="黑体" panose="02010609060101010101" pitchFamily="49" charset="-122"/>
                <a:ea typeface="黑体" panose="02010609060101010101" pitchFamily="49" charset="-122"/>
              </a:rPr>
              <a:t>始终依照宪法和基本法办事</a:t>
            </a:r>
            <a:endParaRPr lang="en-US" altLang="zh-CN" sz="2400" b="1" dirty="0">
              <a:solidFill>
                <a:srgbClr val="0000FF"/>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n"/>
            </a:pPr>
            <a:r>
              <a:rPr lang="zh-CN" altLang="en-US" sz="1900" b="1" dirty="0">
                <a:latin typeface="楷体" panose="02010609060101010101" pitchFamily="49" charset="-122"/>
                <a:ea typeface="楷体" panose="02010609060101010101" pitchFamily="49" charset="-122"/>
              </a:rPr>
              <a:t>特别行政区的宪制基础：宪法和基本法</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sz="1900" b="1" dirty="0">
                <a:latin typeface="楷体" panose="02010609060101010101" pitchFamily="49" charset="-122"/>
                <a:ea typeface="楷体" panose="02010609060101010101" pitchFamily="49" charset="-122"/>
              </a:rPr>
              <a:t>将中央管治权与特别行政区高度自治权结合</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sz="1900" b="1" dirty="0">
                <a:latin typeface="楷体" panose="02010609060101010101" pitchFamily="49" charset="-122"/>
                <a:ea typeface="楷体" panose="02010609060101010101" pitchFamily="49" charset="-122"/>
              </a:rPr>
              <a:t>中央依法行使权力，特别行政区履行主体责任</a:t>
            </a:r>
            <a:endParaRPr lang="en-US" altLang="zh-CN" sz="1900" b="1" dirty="0">
              <a:latin typeface="楷体" panose="02010609060101010101" pitchFamily="49" charset="-122"/>
              <a:ea typeface="楷体" panose="02010609060101010101" pitchFamily="49" charset="-122"/>
            </a:endParaRPr>
          </a:p>
        </p:txBody>
      </p:sp>
      <p:sp>
        <p:nvSpPr>
          <p:cNvPr id="10"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2" name="TextBox 11">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全面贯彻一国两制方针</a:t>
            </a:r>
          </a:p>
        </p:txBody>
      </p:sp>
      <p:pic>
        <p:nvPicPr>
          <p:cNvPr id="49154" name="Picture 2"/>
          <p:cNvPicPr>
            <a:picLocks noChangeAspect="1" noChangeArrowheads="1"/>
          </p:cNvPicPr>
          <p:nvPr/>
        </p:nvPicPr>
        <p:blipFill>
          <a:blip r:embed="rId2" cstate="print"/>
          <a:srcRect/>
          <a:stretch>
            <a:fillRect/>
          </a:stretch>
        </p:blipFill>
        <p:spPr bwMode="auto">
          <a:xfrm>
            <a:off x="6167755" y="2372995"/>
            <a:ext cx="4104640" cy="3936365"/>
          </a:xfrm>
          <a:prstGeom prst="rect">
            <a:avLst/>
          </a:prstGeom>
          <a:noFill/>
        </p:spPr>
      </p:pic>
    </p:spTree>
    <p:extLst>
      <p:ext uri="{BB962C8B-B14F-4D97-AF65-F5344CB8AC3E}">
        <p14:creationId xmlns="" xmlns:p14="http://schemas.microsoft.com/office/powerpoint/2010/main" val="2851906110"/>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139"/>
                            </p:stCondLst>
                            <p:childTnLst>
                              <p:par>
                                <p:cTn id="15" presetID="23" presetClass="entr" presetSubtype="16" fill="hold" nodeType="afterEffect">
                                  <p:stCondLst>
                                    <p:cond delay="0"/>
                                  </p:stCondLst>
                                  <p:childTnLst>
                                    <p:set>
                                      <p:cBhvr>
                                        <p:cTn id="16" dur="1" fill="hold">
                                          <p:stCondLst>
                                            <p:cond delay="0"/>
                                          </p:stCondLst>
                                        </p:cTn>
                                        <p:tgtEl>
                                          <p:spTgt spid="49154"/>
                                        </p:tgtEl>
                                        <p:attrNameLst>
                                          <p:attrName>style.visibility</p:attrName>
                                        </p:attrNameLst>
                                      </p:cBhvr>
                                      <p:to>
                                        <p:strVal val="visible"/>
                                      </p:to>
                                    </p:set>
                                    <p:anim calcmode="lin" valueType="num">
                                      <p:cBhvr>
                                        <p:cTn id="17" dur="500" fill="hold"/>
                                        <p:tgtEl>
                                          <p:spTgt spid="49154"/>
                                        </p:tgtEl>
                                        <p:attrNameLst>
                                          <p:attrName>ppt_w</p:attrName>
                                        </p:attrNameLst>
                                      </p:cBhvr>
                                      <p:tavLst>
                                        <p:tav tm="0">
                                          <p:val>
                                            <p:fltVal val="0"/>
                                          </p:val>
                                        </p:tav>
                                        <p:tav tm="100000">
                                          <p:val>
                                            <p:strVal val="#ppt_w"/>
                                          </p:val>
                                        </p:tav>
                                      </p:tavLst>
                                    </p:anim>
                                    <p:anim calcmode="lin" valueType="num">
                                      <p:cBhvr>
                                        <p:cTn id="18" dur="500" fill="hold"/>
                                        <p:tgtEl>
                                          <p:spTgt spid="49154"/>
                                        </p:tgtEl>
                                        <p:attrNameLst>
                                          <p:attrName>ppt_h</p:attrName>
                                        </p:attrNameLst>
                                      </p:cBhvr>
                                      <p:tavLst>
                                        <p:tav tm="0">
                                          <p:val>
                                            <p:fltVal val="0"/>
                                          </p:val>
                                        </p:tav>
                                        <p:tav tm="100000">
                                          <p:val>
                                            <p:strVal val="#ppt_h"/>
                                          </p:val>
                                        </p:tav>
                                      </p:tavLst>
                                    </p:anim>
                                  </p:childTnLst>
                                </p:cTn>
                              </p:par>
                            </p:childTnLst>
                          </p:cTn>
                        </p:par>
                        <p:par>
                          <p:cTn id="19" fill="hold">
                            <p:stCondLst>
                              <p:cond delay="1639"/>
                            </p:stCondLst>
                            <p:childTnLst>
                              <p:par>
                                <p:cTn id="20" presetID="27" presetClass="entr" presetSubtype="0" fill="hold" nodeType="afterEffect">
                                  <p:stCondLst>
                                    <p:cond delay="0"/>
                                  </p:stCondLst>
                                  <p:iterate type="lt">
                                    <p:tmPct val="50000"/>
                                  </p:iterate>
                                  <p:childTnLst>
                                    <p:set>
                                      <p:cBhvr>
                                        <p:cTn id="21"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2"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4" dur="80"/>
                                        <p:tgtEl>
                                          <p:spTgt spid="3">
                                            <p:txEl>
                                              <p:pRg st="1" end="1"/>
                                            </p:txEl>
                                          </p:spTgt>
                                        </p:tgtEl>
                                        <p:attrNameLst>
                                          <p:attrName>fill.type</p:attrName>
                                        </p:attrNameLst>
                                      </p:cBhvr>
                                      <p:to>
                                        <p:strVal val="solid"/>
                                      </p:to>
                                    </p:set>
                                  </p:childTnLst>
                                </p:cTn>
                              </p:par>
                            </p:childTnLst>
                          </p:cTn>
                        </p:par>
                        <p:par>
                          <p:cTn id="25" fill="hold">
                            <p:stCondLst>
                              <p:cond delay="2360"/>
                            </p:stCondLst>
                            <p:childTnLst>
                              <p:par>
                                <p:cTn id="26" presetID="27" presetClass="entr" presetSubtype="0" fill="hold" nodeType="afterEffect">
                                  <p:stCondLst>
                                    <p:cond delay="0"/>
                                  </p:stCondLst>
                                  <p:iterate type="lt">
                                    <p:tmPct val="50000"/>
                                  </p:iterate>
                                  <p:childTnLst>
                                    <p:set>
                                      <p:cBhvr>
                                        <p:cTn id="27"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8"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3">
                                            <p:txEl>
                                              <p:pRg st="2" end="2"/>
                                            </p:txEl>
                                          </p:spTgt>
                                        </p:tgtEl>
                                        <p:attrNameLst>
                                          <p:attrName>fill.type</p:attrName>
                                        </p:attrNameLst>
                                      </p:cBhvr>
                                      <p:to>
                                        <p:strVal val="solid"/>
                                      </p:to>
                                    </p:set>
                                  </p:childTnLst>
                                </p:cTn>
                              </p:par>
                            </p:childTnLst>
                          </p:cTn>
                        </p:par>
                        <p:par>
                          <p:cTn id="31" fill="hold">
                            <p:stCondLst>
                              <p:cond delay="3159"/>
                            </p:stCondLst>
                            <p:childTnLst>
                              <p:par>
                                <p:cTn id="32" presetID="27" presetClass="entr" presetSubtype="0" fill="hold" nodeType="afterEffect">
                                  <p:stCondLst>
                                    <p:cond delay="0"/>
                                  </p:stCondLst>
                                  <p:iterate type="lt">
                                    <p:tmPct val="50000"/>
                                  </p:iterate>
                                  <p:childTnLst>
                                    <p:set>
                                      <p:cBhvr>
                                        <p:cTn id="33"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34"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6" dur="80"/>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750" y="1988820"/>
            <a:ext cx="3760470" cy="452564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135505" y="2372995"/>
            <a:ext cx="3672205" cy="4254500"/>
          </a:xfrm>
          <a:prstGeom prst="rect">
            <a:avLst/>
          </a:prstGeom>
        </p:spPr>
        <p:txBody>
          <a:bodyPr wrap="square" lIns="98466" tIns="49233" rIns="98466" bIns="49233">
            <a:spAutoFit/>
          </a:bodyPr>
          <a:lstStyle/>
          <a:p>
            <a:pPr>
              <a:lnSpc>
                <a:spcPct val="150000"/>
              </a:lnSpc>
            </a:pPr>
            <a:r>
              <a:rPr lang="en-US" altLang="zh-CN" sz="2400" b="1" dirty="0">
                <a:solidFill>
                  <a:srgbClr val="0000FF"/>
                </a:solidFill>
                <a:latin typeface="黑体" panose="02010609060101010101" pitchFamily="49" charset="-122"/>
                <a:ea typeface="黑体" panose="02010609060101010101" pitchFamily="49" charset="-122"/>
              </a:rPr>
              <a:t>1.3</a:t>
            </a:r>
            <a:r>
              <a:rPr lang="zh-CN" altLang="en-US" sz="2400" b="1" dirty="0">
                <a:solidFill>
                  <a:srgbClr val="0000FF"/>
                </a:solidFill>
                <a:latin typeface="黑体" panose="02010609060101010101" pitchFamily="49" charset="-122"/>
                <a:ea typeface="黑体" panose="02010609060101010101" pitchFamily="49" charset="-122"/>
              </a:rPr>
              <a:t>始终聚焦发展这个第一要务</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sz="2200" b="1" dirty="0">
                <a:latin typeface="楷体" panose="02010609060101010101" pitchFamily="49" charset="-122"/>
                <a:ea typeface="楷体" panose="02010609060101010101" pitchFamily="49" charset="-122"/>
              </a:rPr>
              <a:t>发展是香港、澳门的立身之本</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sz="2200" b="1" dirty="0">
                <a:latin typeface="楷体" panose="02010609060101010101" pitchFamily="49" charset="-122"/>
                <a:ea typeface="楷体" panose="02010609060101010101" pitchFamily="49" charset="-122"/>
              </a:rPr>
              <a:t>粤港澳大湾区建设、粤港澳合作、泛珠三角区域合作为重点，将港澳融入国家发展</a:t>
            </a:r>
            <a:endParaRPr lang="en-US" altLang="zh-CN" sz="2200" b="1" dirty="0">
              <a:latin typeface="楷体" panose="02010609060101010101" pitchFamily="49" charset="-122"/>
              <a:ea typeface="楷体" panose="02010609060101010101" pitchFamily="49" charset="-122"/>
            </a:endParaRPr>
          </a:p>
        </p:txBody>
      </p:sp>
      <p:sp>
        <p:nvSpPr>
          <p:cNvPr id="10"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2" name="TextBox 11">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全面贯彻一国两制方针</a:t>
            </a:r>
          </a:p>
        </p:txBody>
      </p:sp>
      <p:pic>
        <p:nvPicPr>
          <p:cNvPr id="48129" name="Picture 1"/>
          <p:cNvPicPr>
            <a:picLocks noChangeAspect="1" noChangeArrowheads="1"/>
          </p:cNvPicPr>
          <p:nvPr/>
        </p:nvPicPr>
        <p:blipFill>
          <a:blip r:embed="rId2" cstate="print"/>
          <a:srcRect/>
          <a:stretch>
            <a:fillRect/>
          </a:stretch>
        </p:blipFill>
        <p:spPr bwMode="auto">
          <a:xfrm>
            <a:off x="6167755" y="2372995"/>
            <a:ext cx="4032250" cy="3840480"/>
          </a:xfrm>
          <a:prstGeom prst="rect">
            <a:avLst/>
          </a:prstGeom>
          <a:noFill/>
          <a:ln w="9525">
            <a:noFill/>
            <a:miter lim="800000"/>
            <a:headEnd/>
            <a:tailEnd/>
          </a:ln>
        </p:spPr>
      </p:pic>
      <p:sp>
        <p:nvSpPr>
          <p:cNvPr id="8" name="圆角矩形 7"/>
          <p:cNvSpPr/>
          <p:nvPr/>
        </p:nvSpPr>
        <p:spPr>
          <a:xfrm>
            <a:off x="8472170" y="5541010"/>
            <a:ext cx="1080135" cy="38417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9" name="圆角矩形 8"/>
          <p:cNvSpPr/>
          <p:nvPr/>
        </p:nvSpPr>
        <p:spPr>
          <a:xfrm>
            <a:off x="9264650" y="5253355"/>
            <a:ext cx="864235" cy="3841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Tree>
    <p:extLst>
      <p:ext uri="{BB962C8B-B14F-4D97-AF65-F5344CB8AC3E}">
        <p14:creationId xmlns="" xmlns:p14="http://schemas.microsoft.com/office/powerpoint/2010/main" val="75713054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139"/>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170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3"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3">
                                            <p:txEl>
                                              <p:pRg st="2" end="2"/>
                                            </p:txEl>
                                          </p:spTgt>
                                        </p:tgtEl>
                                        <p:attrNameLst>
                                          <p:attrName>fill.type</p:attrName>
                                        </p:attrNameLst>
                                      </p:cBhvr>
                                      <p:to>
                                        <p:strVal val="solid"/>
                                      </p:to>
                                    </p:set>
                                  </p:childTnLst>
                                </p:cTn>
                              </p:par>
                            </p:childTnLst>
                          </p:cTn>
                        </p:par>
                        <p:par>
                          <p:cTn id="26" fill="hold">
                            <p:stCondLst>
                              <p:cond delay="3179"/>
                            </p:stCondLst>
                            <p:childTnLst>
                              <p:par>
                                <p:cTn id="27" presetID="12" presetClass="entr" presetSubtype="4" fill="hold" nodeType="afterEffect">
                                  <p:stCondLst>
                                    <p:cond delay="0"/>
                                  </p:stCondLst>
                                  <p:childTnLst>
                                    <p:set>
                                      <p:cBhvr>
                                        <p:cTn id="28" dur="1" fill="hold">
                                          <p:stCondLst>
                                            <p:cond delay="0"/>
                                          </p:stCondLst>
                                        </p:cTn>
                                        <p:tgtEl>
                                          <p:spTgt spid="48129"/>
                                        </p:tgtEl>
                                        <p:attrNameLst>
                                          <p:attrName>style.visibility</p:attrName>
                                        </p:attrNameLst>
                                      </p:cBhvr>
                                      <p:to>
                                        <p:strVal val="visible"/>
                                      </p:to>
                                    </p:set>
                                    <p:animEffect transition="in" filter="stripes(upRight))">
                                      <p:cBhvr>
                                        <p:cTn id="29" dur="500"/>
                                        <p:tgtEl>
                                          <p:spTgt spid="48129"/>
                                        </p:tgtEl>
                                      </p:cBhvr>
                                    </p:animEffect>
                                  </p:childTnLst>
                                </p:cTn>
                              </p:par>
                            </p:childTnLst>
                          </p:cTn>
                        </p:par>
                        <p:par>
                          <p:cTn id="30" fill="hold">
                            <p:stCondLst>
                              <p:cond delay="3679"/>
                            </p:stCondLst>
                            <p:childTnLst>
                              <p:par>
                                <p:cTn id="31" presetID="53" presetClass="entr" presetSubtype="16"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par>
                          <p:cTn id="36" fill="hold">
                            <p:stCondLst>
                              <p:cond delay="4179"/>
                            </p:stCondLst>
                            <p:childTnLst>
                              <p:par>
                                <p:cTn id="37" presetID="5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750" y="1988820"/>
            <a:ext cx="3760470" cy="452564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063750" y="2180590"/>
            <a:ext cx="3672205" cy="3746500"/>
          </a:xfrm>
          <a:prstGeom prst="rect">
            <a:avLst/>
          </a:prstGeom>
        </p:spPr>
        <p:txBody>
          <a:bodyPr wrap="square" lIns="98466" tIns="49233" rIns="98466" bIns="49233">
            <a:spAutoFit/>
          </a:bodyPr>
          <a:lstStyle/>
          <a:p>
            <a:pPr>
              <a:lnSpc>
                <a:spcPct val="150000"/>
              </a:lnSpc>
            </a:pPr>
            <a:r>
              <a:rPr lang="en-US" altLang="zh-CN" sz="2400" b="1" dirty="0">
                <a:solidFill>
                  <a:srgbClr val="0000FF"/>
                </a:solidFill>
                <a:latin typeface="黑体" panose="02010609060101010101" pitchFamily="49" charset="-122"/>
                <a:ea typeface="黑体" panose="02010609060101010101" pitchFamily="49" charset="-122"/>
              </a:rPr>
              <a:t>1.4</a:t>
            </a:r>
            <a:r>
              <a:rPr lang="zh-CN" altLang="en-US" sz="2400" b="1" dirty="0">
                <a:solidFill>
                  <a:srgbClr val="0000FF"/>
                </a:solidFill>
                <a:latin typeface="黑体" panose="02010609060101010101" pitchFamily="49" charset="-122"/>
                <a:ea typeface="黑体" panose="02010609060101010101" pitchFamily="49" charset="-122"/>
              </a:rPr>
              <a:t>始终维护和谐稳定的社会环境</a:t>
            </a:r>
            <a:endParaRPr lang="en-US" altLang="zh-CN" sz="2400" b="1" dirty="0">
              <a:solidFill>
                <a:srgbClr val="0000FF"/>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n"/>
            </a:pPr>
            <a:r>
              <a:rPr lang="zh-CN" altLang="en-US" sz="2200" b="1" dirty="0">
                <a:latin typeface="楷体" panose="02010609060101010101" pitchFamily="49" charset="-122"/>
                <a:ea typeface="楷体" panose="02010609060101010101" pitchFamily="49" charset="-122"/>
              </a:rPr>
              <a:t>“港人治港”、“澳人治澳”要以爱国者为主体</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sz="2200" b="1" dirty="0">
                <a:latin typeface="楷体" panose="02010609060101010101" pitchFamily="49" charset="-122"/>
                <a:ea typeface="楷体" panose="02010609060101010101" pitchFamily="49" charset="-122"/>
              </a:rPr>
              <a:t>增强国家意识和爱国精神，共担民族复兴历史责任，共享祖国繁荣富强伟大荣光。</a:t>
            </a:r>
            <a:endParaRPr lang="en-US" altLang="zh-CN" sz="2200" b="1" dirty="0">
              <a:latin typeface="楷体" panose="02010609060101010101" pitchFamily="49" charset="-122"/>
              <a:ea typeface="楷体" panose="02010609060101010101" pitchFamily="49" charset="-122"/>
            </a:endParaRPr>
          </a:p>
        </p:txBody>
      </p:sp>
      <p:sp>
        <p:nvSpPr>
          <p:cNvPr id="10"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2" name="TextBox 11">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全面贯彻一国两制方针</a:t>
            </a:r>
          </a:p>
        </p:txBody>
      </p:sp>
      <p:sp>
        <p:nvSpPr>
          <p:cNvPr id="47106"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sp>
        <p:nvSpPr>
          <p:cNvPr id="47108" name="AutoShape 4"/>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9" name="图片 8"/>
          <p:cNvPicPr>
            <a:picLocks noChangeAspect="1"/>
          </p:cNvPicPr>
          <p:nvPr/>
        </p:nvPicPr>
        <p:blipFill>
          <a:blip r:embed="rId2" cstate="print"/>
          <a:stretch>
            <a:fillRect/>
          </a:stretch>
        </p:blipFill>
        <p:spPr>
          <a:xfrm>
            <a:off x="6024245" y="2372995"/>
            <a:ext cx="4037330" cy="4128770"/>
          </a:xfrm>
          <a:prstGeom prst="rect">
            <a:avLst/>
          </a:prstGeom>
        </p:spPr>
      </p:pic>
      <p:pic>
        <p:nvPicPr>
          <p:cNvPr id="47110" name="Picture 6"/>
          <p:cNvPicPr>
            <a:picLocks noChangeAspect="1" noChangeArrowheads="1"/>
          </p:cNvPicPr>
          <p:nvPr/>
        </p:nvPicPr>
        <p:blipFill>
          <a:blip r:embed="rId3" cstate="print"/>
          <a:srcRect/>
          <a:stretch>
            <a:fillRect/>
          </a:stretch>
        </p:blipFill>
        <p:spPr bwMode="auto">
          <a:xfrm>
            <a:off x="5951855" y="2277110"/>
            <a:ext cx="4536440" cy="4209415"/>
          </a:xfrm>
          <a:prstGeom prst="rect">
            <a:avLst/>
          </a:prstGeom>
          <a:noFill/>
        </p:spPr>
      </p:pic>
    </p:spTree>
    <p:extLst>
      <p:ext uri="{BB962C8B-B14F-4D97-AF65-F5344CB8AC3E}">
        <p14:creationId xmlns="" xmlns:p14="http://schemas.microsoft.com/office/powerpoint/2010/main" val="3470455817"/>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18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2059"/>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3"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3">
                                            <p:txEl>
                                              <p:pRg st="2" end="2"/>
                                            </p:txEl>
                                          </p:spTgt>
                                        </p:tgtEl>
                                        <p:attrNameLst>
                                          <p:attrName>fill.type</p:attrName>
                                        </p:attrNameLst>
                                      </p:cBhvr>
                                      <p:to>
                                        <p:strVal val="solid"/>
                                      </p:to>
                                    </p:set>
                                  </p:childTnLst>
                                </p:cTn>
                              </p:par>
                            </p:childTnLst>
                          </p:cTn>
                        </p:par>
                        <p:par>
                          <p:cTn id="26" fill="hold">
                            <p:stCondLst>
                              <p:cond delay="3540"/>
                            </p:stCondLst>
                            <p:childTnLst>
                              <p:par>
                                <p:cTn id="27" presetID="5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770" decel="100000"/>
                                        <p:tgtEl>
                                          <p:spTgt spid="9"/>
                                        </p:tgtEl>
                                      </p:cBhvr>
                                    </p:animEffect>
                                    <p:animScale>
                                      <p:cBhvr>
                                        <p:cTn id="30" dur="770" decel="100000"/>
                                        <p:tgtEl>
                                          <p:spTgt spid="9"/>
                                        </p:tgtEl>
                                      </p:cBhvr>
                                      <p:from x="10000" y="10000"/>
                                      <p:to x="200000" y="450000"/>
                                    </p:animScale>
                                    <p:animScale>
                                      <p:cBhvr>
                                        <p:cTn id="31" dur="1230" accel="100000" fill="hold">
                                          <p:stCondLst>
                                            <p:cond delay="770"/>
                                          </p:stCondLst>
                                        </p:cTn>
                                        <p:tgtEl>
                                          <p:spTgt spid="9"/>
                                        </p:tgtEl>
                                      </p:cBhvr>
                                      <p:from x="200000" y="450000"/>
                                      <p:to x="100000" y="100000"/>
                                    </p:animScale>
                                    <p:set>
                                      <p:cBhvr>
                                        <p:cTn id="32" dur="770" fill="hold"/>
                                        <p:tgtEl>
                                          <p:spTgt spid="9"/>
                                        </p:tgtEl>
                                        <p:attrNameLst>
                                          <p:attrName>ppt_x</p:attrName>
                                        </p:attrNameLst>
                                      </p:cBhvr>
                                      <p:to>
                                        <p:strVal val="(0.5)"/>
                                      </p:to>
                                    </p:set>
                                    <p:anim from="(0.5)" to="(#ppt_x)" calcmode="lin" valueType="num">
                                      <p:cBhvr>
                                        <p:cTn id="33" dur="1230" accel="100000" fill="hold">
                                          <p:stCondLst>
                                            <p:cond delay="770"/>
                                          </p:stCondLst>
                                        </p:cTn>
                                        <p:tgtEl>
                                          <p:spTgt spid="9"/>
                                        </p:tgtEl>
                                        <p:attrNameLst>
                                          <p:attrName>ppt_x</p:attrName>
                                        </p:attrNameLst>
                                      </p:cBhvr>
                                    </p:anim>
                                    <p:set>
                                      <p:cBhvr>
                                        <p:cTn id="34" dur="770" fill="hold"/>
                                        <p:tgtEl>
                                          <p:spTgt spid="9"/>
                                        </p:tgtEl>
                                        <p:attrNameLst>
                                          <p:attrName>ppt_y</p:attrName>
                                        </p:attrNameLst>
                                      </p:cBhvr>
                                      <p:to>
                                        <p:strVal val="(#ppt_y+0.4)"/>
                                      </p:to>
                                    </p:set>
                                    <p:anim from="(#ppt_y+0.4)" to="(#ppt_y)" calcmode="lin" valueType="num">
                                      <p:cBhvr>
                                        <p:cTn id="35" dur="1230" accel="100000" fill="hold">
                                          <p:stCondLst>
                                            <p:cond delay="770"/>
                                          </p:stCondLst>
                                        </p:cTn>
                                        <p:tgtEl>
                                          <p:spTgt spid="9"/>
                                        </p:tgtEl>
                                        <p:attrNameLst>
                                          <p:attrName>ppt_y</p:attrName>
                                        </p:attrNameLst>
                                      </p:cBhvr>
                                    </p:anim>
                                  </p:childTnLst>
                                  <p:subTnLst>
                                    <p:set>
                                      <p:cBhvr override="childStyle">
                                        <p:cTn dur="1" fill="hold" display="0" masterRel="nextClick"/>
                                        <p:tgtEl>
                                          <p:spTgt spid="9"/>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6" presetClass="entr" presetSubtype="26" fill="hold" nodeType="clickEffect">
                                  <p:stCondLst>
                                    <p:cond delay="0"/>
                                  </p:stCondLst>
                                  <p:childTnLst>
                                    <p:set>
                                      <p:cBhvr>
                                        <p:cTn id="39" dur="1" fill="hold">
                                          <p:stCondLst>
                                            <p:cond delay="0"/>
                                          </p:stCondLst>
                                        </p:cTn>
                                        <p:tgtEl>
                                          <p:spTgt spid="47110"/>
                                        </p:tgtEl>
                                        <p:attrNameLst>
                                          <p:attrName>style.visibility</p:attrName>
                                        </p:attrNameLst>
                                      </p:cBhvr>
                                      <p:to>
                                        <p:strVal val="visible"/>
                                      </p:to>
                                    </p:set>
                                    <p:animEffect transition="in" filter="barn(inHorizontal))">
                                      <p:cBhvr>
                                        <p:cTn id="40" dur="5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2119630" y="2132965"/>
            <a:ext cx="2896235" cy="42595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7" name="矩形 6"/>
          <p:cNvSpPr/>
          <p:nvPr/>
        </p:nvSpPr>
        <p:spPr>
          <a:xfrm>
            <a:off x="2207260" y="2348865"/>
            <a:ext cx="2952115" cy="3654425"/>
          </a:xfrm>
          <a:prstGeom prst="rect">
            <a:avLst/>
          </a:prstGeom>
        </p:spPr>
        <p:txBody>
          <a:bodyPr wrap="square" lIns="98466" tIns="49233" rIns="98466" bIns="49233">
            <a:spAutoFit/>
          </a:bodyPr>
          <a:lstStyle/>
          <a:p>
            <a:pPr>
              <a:lnSpc>
                <a:spcPct val="150000"/>
              </a:lnSpc>
            </a:pPr>
            <a:r>
              <a:rPr lang="zh-CN" altLang="en-US" sz="2200" b="1" dirty="0">
                <a:solidFill>
                  <a:srgbClr val="0000FF"/>
                </a:solidFill>
                <a:latin typeface="微软雅黑" panose="020B0503020204020204" pitchFamily="34" charset="-122"/>
                <a:ea typeface="微软雅黑" panose="020B0503020204020204" pitchFamily="34" charset="-122"/>
              </a:rPr>
              <a:t>解决台湾问题、实现祖国完全统一，是全体中华儿女共同愿望，是中华民族根本利益所在，是新时代中国共产党、中国政府的三大历史任务之一。</a:t>
            </a:r>
            <a:endParaRPr lang="en-US" altLang="zh-CN" sz="2200" b="1" dirty="0">
              <a:solidFill>
                <a:srgbClr val="0000FF"/>
              </a:solidFill>
              <a:latin typeface="微软雅黑" panose="020B0503020204020204" pitchFamily="34" charset="-122"/>
              <a:ea typeface="微软雅黑" panose="020B0503020204020204" pitchFamily="34" charset="-122"/>
            </a:endParaRPr>
          </a:p>
        </p:txBody>
      </p:sp>
      <p:sp>
        <p:nvSpPr>
          <p:cNvPr id="10"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2" name="TextBox 11">
            <a:hlinkClick r:id="" action="ppaction://hlinkshowjump?jump=nextslide"/>
          </p:cNvPr>
          <p:cNvSpPr txBox="1"/>
          <p:nvPr/>
        </p:nvSpPr>
        <p:spPr>
          <a:xfrm>
            <a:off x="3678555" y="1124585"/>
            <a:ext cx="5163185"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扎实推进祖国和平统一进程</a:t>
            </a:r>
          </a:p>
        </p:txBody>
      </p:sp>
      <p:sp>
        <p:nvSpPr>
          <p:cNvPr id="46082"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9" name="图片 8"/>
          <p:cNvPicPr>
            <a:picLocks noChangeAspect="1"/>
          </p:cNvPicPr>
          <p:nvPr/>
        </p:nvPicPr>
        <p:blipFill>
          <a:blip r:embed="rId2" cstate="print"/>
          <a:stretch>
            <a:fillRect/>
          </a:stretch>
        </p:blipFill>
        <p:spPr>
          <a:xfrm>
            <a:off x="5160010" y="2468880"/>
            <a:ext cx="5088255" cy="3936365"/>
          </a:xfrm>
          <a:prstGeom prst="rect">
            <a:avLst/>
          </a:prstGeom>
        </p:spPr>
      </p:pic>
    </p:spTree>
    <p:extLst>
      <p:ext uri="{BB962C8B-B14F-4D97-AF65-F5344CB8AC3E}">
        <p14:creationId xmlns="" xmlns:p14="http://schemas.microsoft.com/office/powerpoint/2010/main" val="159589910"/>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11"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7">
                                            <p:txEl>
                                              <p:pRg st="0" end="0"/>
                                            </p:txEl>
                                          </p:spTgt>
                                        </p:tgtEl>
                                        <p:attrNameLst>
                                          <p:attrName>fill.type</p:attrName>
                                        </p:attrNameLst>
                                      </p:cBhvr>
                                      <p:to>
                                        <p:strVal val="solid"/>
                                      </p:to>
                                    </p:set>
                                  </p:childTnLst>
                                </p:cTn>
                              </p:par>
                            </p:childTnLst>
                          </p:cTn>
                        </p:par>
                        <p:par>
                          <p:cTn id="14" fill="hold">
                            <p:stCondLst>
                              <p:cond delay="3099"/>
                            </p:stCondLst>
                            <p:childTnLst>
                              <p:par>
                                <p:cTn id="15" presetID="4"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hlinkClick r:id="" action="ppaction://hlinkshowjump?jump=nextslide"/>
          </p:cNvPr>
          <p:cNvSpPr txBox="1"/>
          <p:nvPr/>
        </p:nvSpPr>
        <p:spPr>
          <a:xfrm>
            <a:off x="4652645" y="93281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4" name="TextBox 13">
            <a:hlinkClick r:id="" action="ppaction://hlinkshowjump?jump=nextslide"/>
          </p:cNvPr>
          <p:cNvSpPr txBox="1"/>
          <p:nvPr/>
        </p:nvSpPr>
        <p:spPr>
          <a:xfrm>
            <a:off x="3690620" y="932815"/>
            <a:ext cx="5163185"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扎实推进祖国和平统一进程</a:t>
            </a:r>
          </a:p>
        </p:txBody>
      </p:sp>
      <p:sp>
        <p:nvSpPr>
          <p:cNvPr id="21" name="左大括号 20"/>
          <p:cNvSpPr/>
          <p:nvPr/>
        </p:nvSpPr>
        <p:spPr>
          <a:xfrm>
            <a:off x="2423795" y="2132965"/>
            <a:ext cx="431800" cy="4128770"/>
          </a:xfrm>
          <a:prstGeom prst="leftBrace">
            <a:avLst/>
          </a:prstGeom>
        </p:spPr>
        <p:style>
          <a:lnRef idx="1">
            <a:schemeClr val="accent1"/>
          </a:lnRef>
          <a:fillRef idx="0">
            <a:schemeClr val="accent1"/>
          </a:fillRef>
          <a:effectRef idx="0">
            <a:schemeClr val="accent1"/>
          </a:effectRef>
          <a:fontRef idx="minor">
            <a:schemeClr val="tx1"/>
          </a:fontRef>
        </p:style>
        <p:txBody>
          <a:bodyPr lIns="98466" tIns="49233" rIns="98466" bIns="49233" rtlCol="0" anchor="ctr"/>
          <a:lstStyle/>
          <a:p>
            <a:pPr algn="ctr"/>
            <a:endParaRPr lang="zh-CN" altLang="en-US"/>
          </a:p>
        </p:txBody>
      </p:sp>
      <p:sp>
        <p:nvSpPr>
          <p:cNvPr id="22" name="TextBox 21"/>
          <p:cNvSpPr txBox="1"/>
          <p:nvPr/>
        </p:nvSpPr>
        <p:spPr>
          <a:xfrm>
            <a:off x="1874520" y="3380740"/>
            <a:ext cx="598805" cy="1414145"/>
          </a:xfrm>
          <a:prstGeom prst="rect">
            <a:avLst/>
          </a:prstGeom>
          <a:noFill/>
        </p:spPr>
        <p:txBody>
          <a:bodyPr vert="eaVert" wrap="none" lIns="98466" tIns="49233" rIns="98466" bIns="49233" rtlCol="0">
            <a:spAutoFit/>
          </a:bodyPr>
          <a:lstStyle/>
          <a:p>
            <a:r>
              <a:rPr lang="zh-CN" altLang="en-US" sz="2600" b="1" dirty="0">
                <a:solidFill>
                  <a:srgbClr val="0000FF"/>
                </a:solidFill>
                <a:latin typeface="黑体" panose="02010609060101010101" pitchFamily="49" charset="-122"/>
                <a:ea typeface="黑体" panose="02010609060101010101" pitchFamily="49" charset="-122"/>
              </a:rPr>
              <a:t>如何推进</a:t>
            </a:r>
          </a:p>
        </p:txBody>
      </p:sp>
      <p:grpSp>
        <p:nvGrpSpPr>
          <p:cNvPr id="29" name="组合 28"/>
          <p:cNvGrpSpPr/>
          <p:nvPr/>
        </p:nvGrpSpPr>
        <p:grpSpPr>
          <a:xfrm>
            <a:off x="2927350" y="2037080"/>
            <a:ext cx="6864350" cy="431165"/>
            <a:chOff x="2927350" y="2037080"/>
            <a:chExt cx="6864350" cy="431165"/>
          </a:xfrm>
        </p:grpSpPr>
        <p:sp>
          <p:nvSpPr>
            <p:cNvPr id="15" name="TextBox 14"/>
            <p:cNvSpPr txBox="1"/>
            <p:nvPr/>
          </p:nvSpPr>
          <p:spPr>
            <a:xfrm>
              <a:off x="2927350" y="2037080"/>
              <a:ext cx="4699000"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坚持“和平统一、一国两制”的方针</a:t>
              </a:r>
            </a:p>
          </p:txBody>
        </p:sp>
        <p:sp>
          <p:nvSpPr>
            <p:cNvPr id="23" name="TextBox 22"/>
            <p:cNvSpPr txBox="1"/>
            <p:nvPr/>
          </p:nvSpPr>
          <p:spPr>
            <a:xfrm>
              <a:off x="8472170" y="2037080"/>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基本方针</a:t>
              </a:r>
            </a:p>
          </p:txBody>
        </p:sp>
        <p:cxnSp>
          <p:nvCxnSpPr>
            <p:cNvPr id="30" name="直接连接符 29"/>
            <p:cNvCxnSpPr>
              <a:stCxn id="15" idx="3"/>
              <a:endCxn id="23" idx="1"/>
            </p:cNvCxnSpPr>
            <p:nvPr/>
          </p:nvCxnSpPr>
          <p:spPr>
            <a:xfrm flipV="1">
              <a:off x="7626350" y="2252345"/>
              <a:ext cx="8458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2927350" y="2804795"/>
            <a:ext cx="6864350" cy="431165"/>
            <a:chOff x="2927350" y="2804795"/>
            <a:chExt cx="6864350" cy="431165"/>
          </a:xfrm>
        </p:grpSpPr>
        <p:sp>
          <p:nvSpPr>
            <p:cNvPr id="16" name="TextBox 15"/>
            <p:cNvSpPr txBox="1"/>
            <p:nvPr/>
          </p:nvSpPr>
          <p:spPr>
            <a:xfrm>
              <a:off x="2927350" y="2804795"/>
              <a:ext cx="4672965"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推  动  两  岸  关  系  和  平  发  展  </a:t>
              </a:r>
            </a:p>
          </p:txBody>
        </p:sp>
        <p:sp>
          <p:nvSpPr>
            <p:cNvPr id="24" name="TextBox 23"/>
            <p:cNvSpPr txBox="1"/>
            <p:nvPr/>
          </p:nvSpPr>
          <p:spPr>
            <a:xfrm>
              <a:off x="8472170" y="2804795"/>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正确道路</a:t>
              </a:r>
            </a:p>
          </p:txBody>
        </p:sp>
        <p:cxnSp>
          <p:nvCxnSpPr>
            <p:cNvPr id="32" name="直接连接符 31"/>
            <p:cNvCxnSpPr>
              <a:stCxn id="16" idx="3"/>
              <a:endCxn id="24" idx="1"/>
            </p:cNvCxnSpPr>
            <p:nvPr/>
          </p:nvCxnSpPr>
          <p:spPr>
            <a:xfrm flipV="1">
              <a:off x="7600950" y="3020060"/>
              <a:ext cx="87185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2927350" y="3573145"/>
            <a:ext cx="6936105" cy="431165"/>
            <a:chOff x="2927350" y="3573145"/>
            <a:chExt cx="6936105" cy="431165"/>
          </a:xfrm>
        </p:grpSpPr>
        <p:sp>
          <p:nvSpPr>
            <p:cNvPr id="17" name="TextBox 16"/>
            <p:cNvSpPr txBox="1"/>
            <p:nvPr/>
          </p:nvSpPr>
          <p:spPr>
            <a:xfrm>
              <a:off x="2927350" y="3573145"/>
              <a:ext cx="4749800"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坚持 一个中国原则  和 “九二共识”</a:t>
              </a:r>
            </a:p>
          </p:txBody>
        </p:sp>
        <p:sp>
          <p:nvSpPr>
            <p:cNvPr id="25" name="TextBox 24"/>
            <p:cNvSpPr txBox="1"/>
            <p:nvPr/>
          </p:nvSpPr>
          <p:spPr>
            <a:xfrm>
              <a:off x="8544560" y="3573145"/>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政治基础</a:t>
              </a:r>
            </a:p>
          </p:txBody>
        </p:sp>
        <p:cxnSp>
          <p:nvCxnSpPr>
            <p:cNvPr id="35" name="直接连接符 34"/>
            <p:cNvCxnSpPr>
              <a:stCxn id="17" idx="3"/>
              <a:endCxn id="25" idx="1"/>
            </p:cNvCxnSpPr>
            <p:nvPr/>
          </p:nvCxnSpPr>
          <p:spPr>
            <a:xfrm flipV="1">
              <a:off x="7677785" y="3788410"/>
              <a:ext cx="86677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2927350" y="4340860"/>
            <a:ext cx="6864350" cy="431165"/>
            <a:chOff x="2927350" y="4340860"/>
            <a:chExt cx="6864350" cy="431165"/>
          </a:xfrm>
        </p:grpSpPr>
        <p:sp>
          <p:nvSpPr>
            <p:cNvPr id="18" name="TextBox 17"/>
            <p:cNvSpPr txBox="1"/>
            <p:nvPr/>
          </p:nvSpPr>
          <p:spPr>
            <a:xfrm>
              <a:off x="2927350" y="4340860"/>
              <a:ext cx="4737100"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反 对 和 遏 制 任 何 形 式 的 台 独   </a:t>
              </a:r>
            </a:p>
          </p:txBody>
        </p:sp>
        <p:sp>
          <p:nvSpPr>
            <p:cNvPr id="26" name="TextBox 25"/>
            <p:cNvSpPr txBox="1"/>
            <p:nvPr/>
          </p:nvSpPr>
          <p:spPr>
            <a:xfrm>
              <a:off x="8472170" y="4340860"/>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庄严承诺</a:t>
              </a:r>
            </a:p>
          </p:txBody>
        </p:sp>
        <p:cxnSp>
          <p:nvCxnSpPr>
            <p:cNvPr id="38" name="直接连接符 37"/>
            <p:cNvCxnSpPr>
              <a:stCxn id="18" idx="3"/>
              <a:endCxn id="26" idx="1"/>
            </p:cNvCxnSpPr>
            <p:nvPr/>
          </p:nvCxnSpPr>
          <p:spPr>
            <a:xfrm flipV="1">
              <a:off x="7665085" y="4556760"/>
              <a:ext cx="80772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2927350" y="5109210"/>
            <a:ext cx="6864350" cy="431165"/>
            <a:chOff x="2927350" y="5109210"/>
            <a:chExt cx="6864350" cy="431165"/>
          </a:xfrm>
        </p:grpSpPr>
        <p:sp>
          <p:nvSpPr>
            <p:cNvPr id="19" name="TextBox 18"/>
            <p:cNvSpPr txBox="1"/>
            <p:nvPr/>
          </p:nvSpPr>
          <p:spPr>
            <a:xfrm>
              <a:off x="2927350" y="5109210"/>
              <a:ext cx="4749800"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秉持和践行  “两岸一家亲”  的理念</a:t>
              </a:r>
            </a:p>
          </p:txBody>
        </p:sp>
        <p:sp>
          <p:nvSpPr>
            <p:cNvPr id="27" name="TextBox 26"/>
            <p:cNvSpPr txBox="1"/>
            <p:nvPr/>
          </p:nvSpPr>
          <p:spPr>
            <a:xfrm>
              <a:off x="8472170" y="5109210"/>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心灵契合</a:t>
              </a:r>
            </a:p>
          </p:txBody>
        </p:sp>
        <p:cxnSp>
          <p:nvCxnSpPr>
            <p:cNvPr id="40" name="直接连接符 39"/>
            <p:cNvCxnSpPr>
              <a:stCxn id="19" idx="3"/>
              <a:endCxn id="27" idx="1"/>
            </p:cNvCxnSpPr>
            <p:nvPr/>
          </p:nvCxnSpPr>
          <p:spPr>
            <a:xfrm flipV="1">
              <a:off x="7677785" y="5324475"/>
              <a:ext cx="79438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2927350" y="5877560"/>
            <a:ext cx="6864350" cy="431165"/>
            <a:chOff x="2927350" y="5877560"/>
            <a:chExt cx="6864350" cy="431165"/>
          </a:xfrm>
        </p:grpSpPr>
        <p:sp>
          <p:nvSpPr>
            <p:cNvPr id="20" name="TextBox 19"/>
            <p:cNvSpPr txBox="1"/>
            <p:nvPr/>
          </p:nvSpPr>
          <p:spPr>
            <a:xfrm>
              <a:off x="2927350" y="5877560"/>
              <a:ext cx="4769485" cy="431165"/>
            </a:xfrm>
            <a:prstGeom prst="rect">
              <a:avLst/>
            </a:prstGeom>
            <a:noFill/>
            <a:ln>
              <a:solidFill>
                <a:schemeClr val="accent1"/>
              </a:solidFill>
            </a:ln>
          </p:spPr>
          <p:txBody>
            <a:bodyPr wrap="none" rtlCol="0">
              <a:spAutoFit/>
            </a:bodyPr>
            <a:lstStyle/>
            <a:p>
              <a:r>
                <a:rPr lang="zh-CN" altLang="en-US" sz="2200" b="1" dirty="0">
                  <a:latin typeface="微软雅黑" panose="020B0503020204020204" pitchFamily="34" charset="-122"/>
                  <a:ea typeface="微软雅黑" panose="020B0503020204020204" pitchFamily="34" charset="-122"/>
                </a:rPr>
                <a:t>携手同心  共 圆 民 族 复 兴  中 国 梦</a:t>
              </a:r>
            </a:p>
          </p:txBody>
        </p:sp>
        <p:sp>
          <p:nvSpPr>
            <p:cNvPr id="28" name="TextBox 27"/>
            <p:cNvSpPr txBox="1"/>
            <p:nvPr/>
          </p:nvSpPr>
          <p:spPr>
            <a:xfrm>
              <a:off x="8472170" y="5877560"/>
              <a:ext cx="1319530" cy="431165"/>
            </a:xfrm>
            <a:prstGeom prst="rect">
              <a:avLst/>
            </a:prstGeom>
            <a:noFill/>
          </p:spPr>
          <p:txBody>
            <a:bodyPr wrap="none" rtlCol="0">
              <a:spAutoFit/>
            </a:bodyPr>
            <a:lstStyle/>
            <a:p>
              <a:r>
                <a:rPr lang="zh-CN" altLang="en-US" sz="2200" b="1" dirty="0">
                  <a:latin typeface="楷体" panose="02010609060101010101" pitchFamily="49" charset="-122"/>
                  <a:ea typeface="楷体" panose="02010609060101010101" pitchFamily="49" charset="-122"/>
                </a:rPr>
                <a:t>命运相连</a:t>
              </a:r>
            </a:p>
          </p:txBody>
        </p:sp>
        <p:cxnSp>
          <p:nvCxnSpPr>
            <p:cNvPr id="42" name="直接连接符 41"/>
            <p:cNvCxnSpPr>
              <a:stCxn id="20" idx="3"/>
              <a:endCxn id="28" idx="1"/>
            </p:cNvCxnSpPr>
            <p:nvPr/>
          </p:nvCxnSpPr>
          <p:spPr>
            <a:xfrm flipV="1">
              <a:off x="7696835" y="6092825"/>
              <a:ext cx="775335"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845548821"/>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2"/>
                                        </p:tgtEl>
                                        <p:attrNameLst>
                                          <p:attrName>style.visibility</p:attrName>
                                        </p:attrNameLst>
                                      </p:cBhvr>
                                      <p:to>
                                        <p:strVal val="visible"/>
                                      </p:to>
                                    </p:set>
                                    <p:anim calcmode="discrete" valueType="clr">
                                      <p:cBhvr override="childStyle">
                                        <p:cTn id="12"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2"/>
                                        </p:tgtEl>
                                        <p:attrNameLst>
                                          <p:attrName>fillcolor</p:attrName>
                                        </p:attrNameLst>
                                      </p:cBhvr>
                                      <p:tavLst>
                                        <p:tav tm="0">
                                          <p:val>
                                            <p:clrVal>
                                              <a:schemeClr val="accent2"/>
                                            </p:clrVal>
                                          </p:val>
                                        </p:tav>
                                        <p:tav tm="50000">
                                          <p:val>
                                            <p:clrVal>
                                              <a:schemeClr val="hlink"/>
                                            </p:clrVal>
                                          </p:val>
                                        </p:tav>
                                      </p:tavLst>
                                    </p:anim>
                                    <p:set>
                                      <p:cBhvr>
                                        <p:cTn id="14" dur="80"/>
                                        <p:tgtEl>
                                          <p:spTgt spid="22"/>
                                        </p:tgtEl>
                                        <p:attrNameLst>
                                          <p:attrName>fill.type</p:attrName>
                                        </p:attrNameLst>
                                      </p:cBhvr>
                                      <p:to>
                                        <p:strVal val="solid"/>
                                      </p:to>
                                    </p:set>
                                  </p:childTnLst>
                                </p:cTn>
                              </p:par>
                            </p:childTnLst>
                          </p:cTn>
                        </p:par>
                        <p:par>
                          <p:cTn id="15" fill="hold">
                            <p:stCondLst>
                              <p:cond delay="199"/>
                            </p:stCondLst>
                            <p:childTnLst>
                              <p:par>
                                <p:cTn id="16" presetID="22" presetClass="entr" presetSubtype="1"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79"/>
          <p:cNvSpPr txBox="1"/>
          <p:nvPr/>
        </p:nvSpPr>
        <p:spPr>
          <a:xfrm>
            <a:off x="4151630" y="1124585"/>
            <a:ext cx="4032250" cy="560705"/>
          </a:xfrm>
          <a:prstGeom prst="rect">
            <a:avLst/>
          </a:prstGeom>
          <a:noFill/>
        </p:spPr>
        <p:txBody>
          <a:bodyPr wrap="square" lIns="98363" tIns="49181" rIns="98363" bIns="49181" rtlCol="0">
            <a:spAutoFit/>
          </a:bodyPr>
          <a:lstStyle>
            <a:defPPr>
              <a:defRPr lang="zh-CN"/>
            </a:defPPr>
            <a:lvl1pPr>
              <a:lnSpc>
                <a:spcPct val="125000"/>
              </a:lnSpc>
              <a:defRPr sz="4000" b="1">
                <a:solidFill>
                  <a:schemeClr val="accent2"/>
                </a:solidFill>
                <a:latin typeface="微软雅黑" panose="020B0503020204020204" pitchFamily="34" charset="-122"/>
                <a:ea typeface="微软雅黑" panose="020B0503020204020204" pitchFamily="34" charset="-122"/>
              </a:defRPr>
            </a:lvl1pPr>
          </a:lstStyle>
          <a:p>
            <a:pPr>
              <a:lnSpc>
                <a:spcPct val="100000"/>
              </a:lnSpc>
            </a:pPr>
            <a:r>
              <a:rPr lang="zh-CN" altLang="en-US" sz="3000" dirty="0">
                <a:solidFill>
                  <a:schemeClr val="accent1">
                    <a:lumMod val="75000"/>
                  </a:schemeClr>
                </a:solidFill>
              </a:rPr>
              <a:t>三、繁荣社会主义文化</a:t>
            </a:r>
            <a:endParaRPr lang="en-US" altLang="zh-CN" sz="3000" dirty="0">
              <a:solidFill>
                <a:schemeClr val="accent1">
                  <a:lumMod val="75000"/>
                </a:schemeClr>
              </a:solidFill>
            </a:endParaRPr>
          </a:p>
        </p:txBody>
      </p:sp>
      <p:pic>
        <p:nvPicPr>
          <p:cNvPr id="3" name="图片 2"/>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flipH="1">
            <a:off x="3348355" y="4093210"/>
            <a:ext cx="7319645" cy="2743200"/>
          </a:xfrm>
          <a:prstGeom prst="rect">
            <a:avLst/>
          </a:prstGeom>
        </p:spPr>
      </p:pic>
      <p:pic>
        <p:nvPicPr>
          <p:cNvPr id="4" name="图片 3"/>
          <p:cNvPicPr>
            <a:picLocks noChangeAspect="1"/>
          </p:cNvPicPr>
          <p:nvPr/>
        </p:nvPicPr>
        <p:blipFill>
          <a:blip r:embed="rId3" cstate="print">
            <a:extLst>
              <a:ext uri="{28A0092B-C50C-407E-A947-70E740481C1C}">
                <a14:useLocalDpi xmlns="" xmlns:p14="http://schemas.microsoft.com/office/powerpoint/2010/main" xmlns:a14="http://schemas.microsoft.com/office/drawing/2010/main" val="0"/>
              </a:ext>
            </a:extLst>
          </a:blip>
          <a:stretch>
            <a:fillRect/>
          </a:stretch>
        </p:blipFill>
        <p:spPr>
          <a:xfrm>
            <a:off x="2328545" y="4832350"/>
            <a:ext cx="7224395" cy="2046605"/>
          </a:xfrm>
          <a:prstGeom prst="rect">
            <a:avLst/>
          </a:prstGeom>
        </p:spPr>
      </p:pic>
      <p:pic>
        <p:nvPicPr>
          <p:cNvPr id="5" name="图片 4"/>
          <p:cNvPicPr>
            <a:picLocks noChangeAspect="1"/>
          </p:cNvPicPr>
          <p:nvPr/>
        </p:nvPicPr>
        <p:blipFill>
          <a:blip r:embed="rId4" cstate="print">
            <a:extLst>
              <a:ext uri="{28A0092B-C50C-407E-A947-70E740481C1C}">
                <a14:useLocalDpi xmlns="" xmlns:p14="http://schemas.microsoft.com/office/powerpoint/2010/main" xmlns:a14="http://schemas.microsoft.com/office/drawing/2010/main" val="0"/>
              </a:ext>
            </a:extLst>
          </a:blip>
          <a:stretch>
            <a:fillRect/>
          </a:stretch>
        </p:blipFill>
        <p:spPr>
          <a:xfrm>
            <a:off x="1524000" y="5479415"/>
            <a:ext cx="9144000" cy="1369695"/>
          </a:xfrm>
          <a:prstGeom prst="rect">
            <a:avLst/>
          </a:prstGeom>
        </p:spPr>
      </p:pic>
      <p:pic>
        <p:nvPicPr>
          <p:cNvPr id="6" name="图片 5"/>
          <p:cNvPicPr>
            <a:picLocks noChangeAspect="1"/>
          </p:cNvPicPr>
          <p:nvPr/>
        </p:nvPicPr>
        <p:blipFill>
          <a:blip r:embed="rId5" cstate="print">
            <a:extLst>
              <a:ext uri="{28A0092B-C50C-407E-A947-70E740481C1C}">
                <a14:useLocalDpi xmlns="" xmlns:p14="http://schemas.microsoft.com/office/powerpoint/2010/main" xmlns:a14="http://schemas.microsoft.com/office/drawing/2010/main" val="0"/>
              </a:ext>
            </a:extLst>
          </a:blip>
          <a:stretch>
            <a:fillRect/>
          </a:stretch>
        </p:blipFill>
        <p:spPr>
          <a:xfrm flipH="1">
            <a:off x="1516380" y="3785235"/>
            <a:ext cx="2318385" cy="3079115"/>
          </a:xfrm>
          <a:prstGeom prst="rect">
            <a:avLst/>
          </a:prstGeom>
        </p:spPr>
      </p:pic>
      <p:sp>
        <p:nvSpPr>
          <p:cNvPr id="7" name="TextBox 6"/>
          <p:cNvSpPr txBox="1"/>
          <p:nvPr/>
        </p:nvSpPr>
        <p:spPr>
          <a:xfrm>
            <a:off x="3359785" y="2660650"/>
            <a:ext cx="5616575" cy="2204085"/>
          </a:xfrm>
          <a:prstGeom prst="rect">
            <a:avLst/>
          </a:prstGeom>
          <a:noFill/>
          <a:ln>
            <a:solidFill>
              <a:schemeClr val="accent1"/>
            </a:solidFill>
          </a:ln>
        </p:spPr>
        <p:txBody>
          <a:bodyPr wrap="square" lIns="98466" tIns="49233" rIns="98466" bIns="49233" rtlCol="0">
            <a:spAutoFit/>
          </a:bodyPr>
          <a:lstStyle/>
          <a:p>
            <a:pPr>
              <a:lnSpc>
                <a:spcPct val="20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（一）掌握意识形态工作领导权</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（二）培育践行社会主义核心价值观</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（三）建设社会主义文化强国</a:t>
            </a:r>
          </a:p>
        </p:txBody>
      </p:sp>
    </p:spTree>
    <p:extLst>
      <p:ext uri="{BB962C8B-B14F-4D97-AF65-F5344CB8AC3E}">
        <p14:creationId xmlns="" xmlns:p14="http://schemas.microsoft.com/office/powerpoint/2010/main" val="3651848513"/>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3930" y="740410"/>
            <a:ext cx="5328285" cy="628650"/>
          </a:xfrm>
          <a:prstGeom prst="rect">
            <a:avLst/>
          </a:prstGeom>
        </p:spPr>
        <p:txBody>
          <a:bodyPr wrap="squar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（一）掌握意识形态工作的领导权</a:t>
            </a:r>
          </a:p>
        </p:txBody>
      </p:sp>
      <p:sp>
        <p:nvSpPr>
          <p:cNvPr id="3" name="直角三角形 2"/>
          <p:cNvSpPr/>
          <p:nvPr/>
        </p:nvSpPr>
        <p:spPr>
          <a:xfrm rot="10800000" flipH="1">
            <a:off x="1991360" y="170053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直角三角形 3"/>
          <p:cNvSpPr/>
          <p:nvPr/>
        </p:nvSpPr>
        <p:spPr>
          <a:xfrm rot="16200000">
            <a:off x="9366250" y="1983105"/>
            <a:ext cx="721995" cy="92519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5" name="矩形 4"/>
          <p:cNvSpPr/>
          <p:nvPr/>
        </p:nvSpPr>
        <p:spPr>
          <a:xfrm>
            <a:off x="2063750" y="1797050"/>
            <a:ext cx="8065135" cy="96012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6" name="文本框 11"/>
          <p:cNvSpPr txBox="1"/>
          <p:nvPr/>
        </p:nvSpPr>
        <p:spPr>
          <a:xfrm>
            <a:off x="2063750" y="1797050"/>
            <a:ext cx="8065135" cy="1128395"/>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意识形态决定文化的性质和方向，是文化的核心和灵魂，对一个政党、一个国家、一个民族的生存发展至关重要。意识形态关乎旗帜，关乎道路，关乎国家政治安全</a:t>
            </a:r>
            <a:r>
              <a:rPr lang="zh-CN" altLang="zh-CN" b="1" dirty="0">
                <a:latin typeface="楷体" panose="02010609060101010101" pitchFamily="49" charset="-122"/>
                <a:ea typeface="楷体" panose="02010609060101010101" pitchFamily="49" charset="-122"/>
              </a:rPr>
              <a:t>。</a:t>
            </a:r>
          </a:p>
        </p:txBody>
      </p:sp>
      <p:pic>
        <p:nvPicPr>
          <p:cNvPr id="8"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389120"/>
            <a:ext cx="9136380" cy="24961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10" name="TextBox 9"/>
          <p:cNvSpPr txBox="1"/>
          <p:nvPr/>
        </p:nvSpPr>
        <p:spPr>
          <a:xfrm>
            <a:off x="4295775" y="3573145"/>
            <a:ext cx="4176395" cy="1465580"/>
          </a:xfrm>
          <a:prstGeom prst="rect">
            <a:avLst/>
          </a:prstGeom>
          <a:noFill/>
        </p:spPr>
        <p:txBody>
          <a:bodyPr wrap="square" lIns="98466" tIns="49233" rIns="98466" bIns="49233" rtlCol="0">
            <a:spAutoFit/>
          </a:bodyPr>
          <a:lstStyle/>
          <a:p>
            <a:pPr>
              <a:lnSpc>
                <a:spcPct val="20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掌握意识形态领导权的原因</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如何掌握意识形态领导权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61471745"/>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0"/>
                                        </p:tgtEl>
                                        <p:attrNameLst>
                                          <p:attrName>style.visibility</p:attrName>
                                        </p:attrNameLst>
                                      </p:cBhvr>
                                      <p:to>
                                        <p:strVal val="visible"/>
                                      </p:to>
                                    </p:set>
                                    <p:anim calcmode="discrete" valueType="clr">
                                      <p:cBhvr override="childStyle">
                                        <p:cTn id="14"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
                                        </p:tgtEl>
                                        <p:attrNameLst>
                                          <p:attrName>fillcolor</p:attrName>
                                        </p:attrNameLst>
                                      </p:cBhvr>
                                      <p:tavLst>
                                        <p:tav tm="0">
                                          <p:val>
                                            <p:clrVal>
                                              <a:schemeClr val="accent2"/>
                                            </p:clrVal>
                                          </p:val>
                                        </p:tav>
                                        <p:tav tm="50000">
                                          <p:val>
                                            <p:clrVal>
                                              <a:schemeClr val="hlink"/>
                                            </p:clrVal>
                                          </p:val>
                                        </p:tav>
                                      </p:tavLst>
                                    </p:anim>
                                    <p:set>
                                      <p:cBhvr>
                                        <p:cTn id="16"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A15EB660-0D44-486F-BC19-6953F2C8E1B3}"/>
              </a:ext>
            </a:extLst>
          </p:cNvPr>
          <p:cNvSpPr>
            <a:spLocks noGrp="1" noChangeArrowheads="1"/>
          </p:cNvSpPr>
          <p:nvPr>
            <p:ph type="ctrTitle"/>
          </p:nvPr>
        </p:nvSpPr>
        <p:spPr>
          <a:xfrm>
            <a:off x="2044700" y="1219200"/>
            <a:ext cx="7010400" cy="914400"/>
          </a:xfrm>
        </p:spPr>
        <p:txBody>
          <a:bodyPr anchor="t">
            <a:normAutofit/>
          </a:bodyPr>
          <a:lstStyle/>
          <a:p>
            <a:r>
              <a:rPr lang="zh-CN" altLang="en-US" sz="4400" b="1" dirty="0"/>
              <a:t>补充知识点</a:t>
            </a:r>
            <a:endParaRPr lang="zh-CN" altLang="en-US" sz="4400" dirty="0"/>
          </a:p>
        </p:txBody>
      </p:sp>
      <p:sp>
        <p:nvSpPr>
          <p:cNvPr id="108547" name="Rectangle 3">
            <a:extLst>
              <a:ext uri="{FF2B5EF4-FFF2-40B4-BE49-F238E27FC236}">
                <a16:creationId xmlns:a16="http://schemas.microsoft.com/office/drawing/2014/main" xmlns="" id="{235939F4-DBE0-46EF-B72B-E15C46825E44}"/>
              </a:ext>
            </a:extLst>
          </p:cNvPr>
          <p:cNvSpPr>
            <a:spLocks noGrp="1" noChangeArrowheads="1"/>
          </p:cNvSpPr>
          <p:nvPr>
            <p:ph type="subTitle" idx="1"/>
          </p:nvPr>
        </p:nvSpPr>
        <p:spPr>
          <a:xfrm>
            <a:off x="2654300" y="3340100"/>
            <a:ext cx="6400800" cy="1752600"/>
          </a:xfrm>
        </p:spPr>
        <p:txBody>
          <a:bodyPr>
            <a:normAutofit/>
          </a:bodyPr>
          <a:lstStyle/>
          <a:p>
            <a:r>
              <a:rPr lang="zh-CN" altLang="en-US" sz="4400" dirty="0"/>
              <a:t>社会意识的结构和功能</a:t>
            </a:r>
            <a:endParaRPr lang="zh-CN" altLang="zh-CN" sz="4400" dirty="0"/>
          </a:p>
        </p:txBody>
      </p:sp>
    </p:spTree>
    <p:extLst>
      <p:ext uri="{BB962C8B-B14F-4D97-AF65-F5344CB8AC3E}">
        <p14:creationId xmlns:p14="http://schemas.microsoft.com/office/powerpoint/2010/main" xmlns="" val="3720080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p:cTn id="7" dur="500" fill="hold"/>
                                        <p:tgtEl>
                                          <p:spTgt spid="108546"/>
                                        </p:tgtEl>
                                        <p:attrNameLst>
                                          <p:attrName>ppt_w</p:attrName>
                                        </p:attrNameLst>
                                      </p:cBhvr>
                                      <p:tavLst>
                                        <p:tav tm="0">
                                          <p:val>
                                            <p:fltVal val="0"/>
                                          </p:val>
                                        </p:tav>
                                        <p:tav tm="100000">
                                          <p:val>
                                            <p:strVal val="#ppt_w"/>
                                          </p:val>
                                        </p:tav>
                                      </p:tavLst>
                                    </p:anim>
                                    <p:anim calcmode="lin" valueType="num">
                                      <p:cBhvr>
                                        <p:cTn id="8" dur="500" fill="hold"/>
                                        <p:tgtEl>
                                          <p:spTgt spid="108546"/>
                                        </p:tgtEl>
                                        <p:attrNameLst>
                                          <p:attrName>ppt_h</p:attrName>
                                        </p:attrNameLst>
                                      </p:cBhvr>
                                      <p:tavLst>
                                        <p:tav tm="0">
                                          <p:val>
                                            <p:fltVal val="0"/>
                                          </p:val>
                                        </p:tav>
                                        <p:tav tm="100000">
                                          <p:val>
                                            <p:strVal val="#ppt_h"/>
                                          </p:val>
                                        </p:tav>
                                      </p:tavLst>
                                    </p:anim>
                                    <p:anim calcmode="lin" valueType="num">
                                      <p:cBhvr>
                                        <p:cTn id="9" dur="500" fill="hold"/>
                                        <p:tgtEl>
                                          <p:spTgt spid="108546"/>
                                        </p:tgtEl>
                                        <p:attrNameLst>
                                          <p:attrName>ppt_x</p:attrName>
                                        </p:attrNameLst>
                                      </p:cBhvr>
                                      <p:tavLst>
                                        <p:tav tm="0">
                                          <p:val>
                                            <p:fltVal val="0.5"/>
                                          </p:val>
                                        </p:tav>
                                        <p:tav tm="100000">
                                          <p:val>
                                            <p:strVal val="#ppt_x"/>
                                          </p:val>
                                        </p:tav>
                                      </p:tavLst>
                                    </p:anim>
                                    <p:anim calcmode="lin" valueType="num">
                                      <p:cBhvr>
                                        <p:cTn id="10" dur="500" fill="hold"/>
                                        <p:tgtEl>
                                          <p:spTgt spid="10854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6" name="文本框 1"/>
          <p:cNvSpPr txBox="1"/>
          <p:nvPr/>
        </p:nvSpPr>
        <p:spPr>
          <a:xfrm>
            <a:off x="870585" y="1604010"/>
            <a:ext cx="10697210" cy="1384935"/>
          </a:xfrm>
          <a:prstGeom prst="rect">
            <a:avLst/>
          </a:prstGeom>
          <a:noFill/>
        </p:spPr>
        <p:txBody>
          <a:bodyPr wrap="square" rtlCol="0">
            <a:spAutoFit/>
          </a:bodyPr>
          <a:lstStyle/>
          <a:p>
            <a:pPr algn="ct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一方面，几乎人人都在谈论民主、赞誉民主、渴求民主；</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a:p>
            <a:pPr algn="ct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另一方面，人们关于民主的定义本身却充满着争议与分歧。</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p:txBody>
      </p:sp>
      <p:grpSp>
        <p:nvGrpSpPr>
          <p:cNvPr id="2" name="组合 19"/>
          <p:cNvGrpSpPr/>
          <p:nvPr/>
        </p:nvGrpSpPr>
        <p:grpSpPr>
          <a:xfrm>
            <a:off x="5769610" y="3432810"/>
            <a:ext cx="5250180" cy="1531620"/>
            <a:chOff x="5769610" y="3432810"/>
            <a:chExt cx="5250180" cy="1531620"/>
          </a:xfrm>
        </p:grpSpPr>
        <p:sp>
          <p:nvSpPr>
            <p:cNvPr id="7" name="任意多边形 17"/>
            <p:cNvSpPr/>
            <p:nvPr/>
          </p:nvSpPr>
          <p:spPr>
            <a:xfrm>
              <a:off x="5769610" y="3920490"/>
              <a:ext cx="2472690" cy="1043940"/>
            </a:xfrm>
            <a:custGeom>
              <a:avLst/>
              <a:gdLst>
                <a:gd name="connsiteX0" fmla="*/ 2491740 w 2491740"/>
                <a:gd name="connsiteY0" fmla="*/ 678180 h 1043940"/>
                <a:gd name="connsiteX1" fmla="*/ 2446020 w 2491740"/>
                <a:gd name="connsiteY1" fmla="*/ 1043940 h 1043940"/>
                <a:gd name="connsiteX2" fmla="*/ 0 w 2491740"/>
                <a:gd name="connsiteY2" fmla="*/ 297180 h 1043940"/>
                <a:gd name="connsiteX3" fmla="*/ 0 w 2491740"/>
                <a:gd name="connsiteY3" fmla="*/ 0 h 1043940"/>
                <a:gd name="connsiteX4" fmla="*/ 2491740 w 2491740"/>
                <a:gd name="connsiteY4" fmla="*/ 678180 h 1043940"/>
                <a:gd name="connsiteX0" fmla="*/ 2472690 w 2472690"/>
                <a:gd name="connsiteY0" fmla="*/ 687705 h 1043940"/>
                <a:gd name="connsiteX1" fmla="*/ 2446020 w 2472690"/>
                <a:gd name="connsiteY1" fmla="*/ 1043940 h 1043940"/>
                <a:gd name="connsiteX2" fmla="*/ 0 w 2472690"/>
                <a:gd name="connsiteY2" fmla="*/ 297180 h 1043940"/>
                <a:gd name="connsiteX3" fmla="*/ 0 w 2472690"/>
                <a:gd name="connsiteY3" fmla="*/ 0 h 1043940"/>
                <a:gd name="connsiteX4" fmla="*/ 2472690 w 2472690"/>
                <a:gd name="connsiteY4" fmla="*/ 687705 h 1043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690" h="1043940">
                  <a:moveTo>
                    <a:pt x="2472690" y="687705"/>
                  </a:moveTo>
                  <a:lnTo>
                    <a:pt x="2446020" y="1043940"/>
                  </a:lnTo>
                  <a:lnTo>
                    <a:pt x="0" y="297180"/>
                  </a:lnTo>
                  <a:lnTo>
                    <a:pt x="0" y="0"/>
                  </a:lnTo>
                  <a:lnTo>
                    <a:pt x="2472690" y="687705"/>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18"/>
            <p:cNvSpPr/>
            <p:nvPr/>
          </p:nvSpPr>
          <p:spPr>
            <a:xfrm>
              <a:off x="5770245" y="3432810"/>
              <a:ext cx="5249545" cy="1165860"/>
            </a:xfrm>
            <a:custGeom>
              <a:avLst/>
              <a:gdLst>
                <a:gd name="connsiteX0" fmla="*/ 0 w 5265420"/>
                <a:gd name="connsiteY0" fmla="*/ 480060 h 1165860"/>
                <a:gd name="connsiteX1" fmla="*/ 2026920 w 5265420"/>
                <a:gd name="connsiteY1" fmla="*/ 0 h 1165860"/>
                <a:gd name="connsiteX2" fmla="*/ 2125980 w 5265420"/>
                <a:gd name="connsiteY2" fmla="*/ 243840 h 1165860"/>
                <a:gd name="connsiteX3" fmla="*/ 4587240 w 5265420"/>
                <a:gd name="connsiteY3" fmla="*/ 236220 h 1165860"/>
                <a:gd name="connsiteX4" fmla="*/ 5265420 w 5265420"/>
                <a:gd name="connsiteY4" fmla="*/ 792480 h 1165860"/>
                <a:gd name="connsiteX5" fmla="*/ 2354580 w 5265420"/>
                <a:gd name="connsiteY5" fmla="*/ 784860 h 1165860"/>
                <a:gd name="connsiteX6" fmla="*/ 2491740 w 5265420"/>
                <a:gd name="connsiteY6" fmla="*/ 1165860 h 1165860"/>
                <a:gd name="connsiteX7" fmla="*/ 0 w 5265420"/>
                <a:gd name="connsiteY7" fmla="*/ 480060 h 1165860"/>
                <a:gd name="connsiteX0" fmla="*/ 0 w 5249545"/>
                <a:gd name="connsiteY0" fmla="*/ 480060 h 1165860"/>
                <a:gd name="connsiteX1" fmla="*/ 2011045 w 5249545"/>
                <a:gd name="connsiteY1" fmla="*/ 0 h 1165860"/>
                <a:gd name="connsiteX2" fmla="*/ 2110105 w 5249545"/>
                <a:gd name="connsiteY2" fmla="*/ 243840 h 1165860"/>
                <a:gd name="connsiteX3" fmla="*/ 4571365 w 5249545"/>
                <a:gd name="connsiteY3" fmla="*/ 236220 h 1165860"/>
                <a:gd name="connsiteX4" fmla="*/ 5249545 w 5249545"/>
                <a:gd name="connsiteY4" fmla="*/ 792480 h 1165860"/>
                <a:gd name="connsiteX5" fmla="*/ 2338705 w 5249545"/>
                <a:gd name="connsiteY5" fmla="*/ 784860 h 1165860"/>
                <a:gd name="connsiteX6" fmla="*/ 2475865 w 5249545"/>
                <a:gd name="connsiteY6" fmla="*/ 1165860 h 1165860"/>
                <a:gd name="connsiteX7" fmla="*/ 0 w 5249545"/>
                <a:gd name="connsiteY7" fmla="*/ 480060 h 1165860"/>
                <a:gd name="connsiteX0" fmla="*/ 0 w 5249545"/>
                <a:gd name="connsiteY0" fmla="*/ 486410 h 1165860"/>
                <a:gd name="connsiteX1" fmla="*/ 2011045 w 5249545"/>
                <a:gd name="connsiteY1" fmla="*/ 0 h 1165860"/>
                <a:gd name="connsiteX2" fmla="*/ 2110105 w 5249545"/>
                <a:gd name="connsiteY2" fmla="*/ 243840 h 1165860"/>
                <a:gd name="connsiteX3" fmla="*/ 4571365 w 5249545"/>
                <a:gd name="connsiteY3" fmla="*/ 236220 h 1165860"/>
                <a:gd name="connsiteX4" fmla="*/ 5249545 w 5249545"/>
                <a:gd name="connsiteY4" fmla="*/ 792480 h 1165860"/>
                <a:gd name="connsiteX5" fmla="*/ 2338705 w 5249545"/>
                <a:gd name="connsiteY5" fmla="*/ 784860 h 1165860"/>
                <a:gd name="connsiteX6" fmla="*/ 2475865 w 5249545"/>
                <a:gd name="connsiteY6" fmla="*/ 1165860 h 1165860"/>
                <a:gd name="connsiteX7" fmla="*/ 0 w 5249545"/>
                <a:gd name="connsiteY7" fmla="*/ 486410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9545" h="1165860">
                  <a:moveTo>
                    <a:pt x="0" y="486410"/>
                  </a:moveTo>
                  <a:lnTo>
                    <a:pt x="2011045" y="0"/>
                  </a:lnTo>
                  <a:lnTo>
                    <a:pt x="2110105" y="243840"/>
                  </a:lnTo>
                  <a:lnTo>
                    <a:pt x="4571365" y="236220"/>
                  </a:lnTo>
                  <a:lnTo>
                    <a:pt x="5249545" y="792480"/>
                  </a:lnTo>
                  <a:lnTo>
                    <a:pt x="2338705" y="784860"/>
                  </a:lnTo>
                  <a:lnTo>
                    <a:pt x="2475865" y="1165860"/>
                  </a:lnTo>
                  <a:lnTo>
                    <a:pt x="0" y="486410"/>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0"/>
            <p:cNvSpPr/>
            <p:nvPr/>
          </p:nvSpPr>
          <p:spPr>
            <a:xfrm>
              <a:off x="8108950" y="4210050"/>
              <a:ext cx="2910840" cy="342900"/>
            </a:xfrm>
            <a:custGeom>
              <a:avLst/>
              <a:gdLst>
                <a:gd name="connsiteX0" fmla="*/ 0 w 2910840"/>
                <a:gd name="connsiteY0" fmla="*/ 0 h 342900"/>
                <a:gd name="connsiteX1" fmla="*/ 121920 w 2910840"/>
                <a:gd name="connsiteY1" fmla="*/ 342900 h 342900"/>
                <a:gd name="connsiteX2" fmla="*/ 2811780 w 2910840"/>
                <a:gd name="connsiteY2" fmla="*/ 335280 h 342900"/>
                <a:gd name="connsiteX3" fmla="*/ 2910840 w 2910840"/>
                <a:gd name="connsiteY3" fmla="*/ 15240 h 342900"/>
                <a:gd name="connsiteX4" fmla="*/ 0 w 291084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840" h="342900">
                  <a:moveTo>
                    <a:pt x="0" y="0"/>
                  </a:moveTo>
                  <a:lnTo>
                    <a:pt x="121920" y="342900"/>
                  </a:lnTo>
                  <a:lnTo>
                    <a:pt x="2811780" y="335280"/>
                  </a:lnTo>
                  <a:lnTo>
                    <a:pt x="2910840" y="15240"/>
                  </a:lnTo>
                  <a:lnTo>
                    <a:pt x="0" y="0"/>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95540" y="3686810"/>
              <a:ext cx="3073400"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模糊性 </a:t>
              </a:r>
              <a:r>
                <a:rPr lang="en-US" altLang="zh-CN" sz="2800" b="1" dirty="0">
                  <a:solidFill>
                    <a:schemeClr val="bg1"/>
                  </a:solidFill>
                  <a:latin typeface="微软雅黑" panose="020B0503020204020204" pitchFamily="34" charset="-122"/>
                  <a:ea typeface="微软雅黑" panose="020B0503020204020204" pitchFamily="34" charset="-122"/>
                </a:rPr>
                <a:t>Fuzziness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1"/>
          <p:cNvGrpSpPr/>
          <p:nvPr/>
        </p:nvGrpSpPr>
        <p:grpSpPr>
          <a:xfrm>
            <a:off x="1060450" y="3928110"/>
            <a:ext cx="6497955" cy="2156460"/>
            <a:chOff x="1060450" y="3928110"/>
            <a:chExt cx="6497955" cy="2156460"/>
          </a:xfrm>
        </p:grpSpPr>
        <p:sp>
          <p:nvSpPr>
            <p:cNvPr id="12" name="任意多边形 14"/>
            <p:cNvSpPr/>
            <p:nvPr/>
          </p:nvSpPr>
          <p:spPr>
            <a:xfrm>
              <a:off x="1060450" y="3928110"/>
              <a:ext cx="6497955" cy="1729740"/>
            </a:xfrm>
            <a:custGeom>
              <a:avLst/>
              <a:gdLst>
                <a:gd name="connsiteX0" fmla="*/ 1005840 w 6438900"/>
                <a:gd name="connsiteY0" fmla="*/ 312420 h 1729740"/>
                <a:gd name="connsiteX1" fmla="*/ 0 w 6438900"/>
                <a:gd name="connsiteY1" fmla="*/ 1112520 h 1729740"/>
                <a:gd name="connsiteX2" fmla="*/ 3573780 w 6438900"/>
                <a:gd name="connsiteY2" fmla="*/ 1120140 h 1729740"/>
                <a:gd name="connsiteX3" fmla="*/ 3276600 w 6438900"/>
                <a:gd name="connsiteY3" fmla="*/ 1729740 h 1729740"/>
                <a:gd name="connsiteX4" fmla="*/ 6438900 w 6438900"/>
                <a:gd name="connsiteY4" fmla="*/ 662940 h 1729740"/>
                <a:gd name="connsiteX5" fmla="*/ 4053840 w 6438900"/>
                <a:gd name="connsiteY5" fmla="*/ 0 h 1729740"/>
                <a:gd name="connsiteX6" fmla="*/ 3916680 w 6438900"/>
                <a:gd name="connsiteY6" fmla="*/ 335280 h 1729740"/>
                <a:gd name="connsiteX7" fmla="*/ 1005840 w 6438900"/>
                <a:gd name="connsiteY7" fmla="*/ 312420 h 1729740"/>
                <a:gd name="connsiteX0" fmla="*/ 1013460 w 6446520"/>
                <a:gd name="connsiteY0" fmla="*/ 312420 h 1729740"/>
                <a:gd name="connsiteX1" fmla="*/ 0 w 6446520"/>
                <a:gd name="connsiteY1" fmla="*/ 1112520 h 1729740"/>
                <a:gd name="connsiteX2" fmla="*/ 3581400 w 6446520"/>
                <a:gd name="connsiteY2" fmla="*/ 1120140 h 1729740"/>
                <a:gd name="connsiteX3" fmla="*/ 3284220 w 6446520"/>
                <a:gd name="connsiteY3" fmla="*/ 1729740 h 1729740"/>
                <a:gd name="connsiteX4" fmla="*/ 6446520 w 6446520"/>
                <a:gd name="connsiteY4" fmla="*/ 662940 h 1729740"/>
                <a:gd name="connsiteX5" fmla="*/ 4061460 w 6446520"/>
                <a:gd name="connsiteY5" fmla="*/ 0 h 1729740"/>
                <a:gd name="connsiteX6" fmla="*/ 3924300 w 6446520"/>
                <a:gd name="connsiteY6" fmla="*/ 335280 h 1729740"/>
                <a:gd name="connsiteX7" fmla="*/ 1013460 w 6446520"/>
                <a:gd name="connsiteY7" fmla="*/ 312420 h 1729740"/>
                <a:gd name="connsiteX0" fmla="*/ 1036320 w 6469380"/>
                <a:gd name="connsiteY0" fmla="*/ 312420 h 1729740"/>
                <a:gd name="connsiteX1" fmla="*/ 0 w 6469380"/>
                <a:gd name="connsiteY1" fmla="*/ 1112520 h 1729740"/>
                <a:gd name="connsiteX2" fmla="*/ 3604260 w 6469380"/>
                <a:gd name="connsiteY2" fmla="*/ 1120140 h 1729740"/>
                <a:gd name="connsiteX3" fmla="*/ 3307080 w 6469380"/>
                <a:gd name="connsiteY3" fmla="*/ 1729740 h 1729740"/>
                <a:gd name="connsiteX4" fmla="*/ 6469380 w 6469380"/>
                <a:gd name="connsiteY4" fmla="*/ 662940 h 1729740"/>
                <a:gd name="connsiteX5" fmla="*/ 4084320 w 6469380"/>
                <a:gd name="connsiteY5" fmla="*/ 0 h 1729740"/>
                <a:gd name="connsiteX6" fmla="*/ 3947160 w 6469380"/>
                <a:gd name="connsiteY6" fmla="*/ 335280 h 1729740"/>
                <a:gd name="connsiteX7" fmla="*/ 1036320 w 6469380"/>
                <a:gd name="connsiteY7" fmla="*/ 312420 h 1729740"/>
                <a:gd name="connsiteX0" fmla="*/ 1036320 w 6497955"/>
                <a:gd name="connsiteY0" fmla="*/ 312420 h 1729740"/>
                <a:gd name="connsiteX1" fmla="*/ 0 w 6497955"/>
                <a:gd name="connsiteY1" fmla="*/ 1112520 h 1729740"/>
                <a:gd name="connsiteX2" fmla="*/ 3604260 w 6497955"/>
                <a:gd name="connsiteY2" fmla="*/ 1120140 h 1729740"/>
                <a:gd name="connsiteX3" fmla="*/ 3307080 w 6497955"/>
                <a:gd name="connsiteY3" fmla="*/ 1729740 h 1729740"/>
                <a:gd name="connsiteX4" fmla="*/ 6497955 w 6497955"/>
                <a:gd name="connsiteY4" fmla="*/ 662940 h 1729740"/>
                <a:gd name="connsiteX5" fmla="*/ 4084320 w 6497955"/>
                <a:gd name="connsiteY5" fmla="*/ 0 h 1729740"/>
                <a:gd name="connsiteX6" fmla="*/ 3947160 w 6497955"/>
                <a:gd name="connsiteY6" fmla="*/ 335280 h 1729740"/>
                <a:gd name="connsiteX7" fmla="*/ 1036320 w 6497955"/>
                <a:gd name="connsiteY7" fmla="*/ 312420 h 17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7955" h="1729740">
                  <a:moveTo>
                    <a:pt x="1036320" y="312420"/>
                  </a:moveTo>
                  <a:lnTo>
                    <a:pt x="0" y="1112520"/>
                  </a:lnTo>
                  <a:lnTo>
                    <a:pt x="3604260" y="1120140"/>
                  </a:lnTo>
                  <a:lnTo>
                    <a:pt x="3307080" y="1729740"/>
                  </a:lnTo>
                  <a:lnTo>
                    <a:pt x="6497955" y="662940"/>
                  </a:lnTo>
                  <a:lnTo>
                    <a:pt x="4084320" y="0"/>
                  </a:lnTo>
                  <a:lnTo>
                    <a:pt x="3947160" y="335280"/>
                  </a:lnTo>
                  <a:lnTo>
                    <a:pt x="1036320" y="312420"/>
                  </a:lnTo>
                  <a:close/>
                </a:path>
              </a:pathLst>
            </a:custGeom>
            <a:gradFill>
              <a:gsLst>
                <a:gs pos="100000">
                  <a:srgbClr val="F93D32"/>
                </a:gs>
                <a:gs pos="0">
                  <a:srgbClr val="BE1007"/>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5"/>
            <p:cNvSpPr/>
            <p:nvPr/>
          </p:nvSpPr>
          <p:spPr>
            <a:xfrm>
              <a:off x="1068070" y="5033010"/>
              <a:ext cx="3596640" cy="411480"/>
            </a:xfrm>
            <a:custGeom>
              <a:avLst/>
              <a:gdLst>
                <a:gd name="connsiteX0" fmla="*/ 0 w 3596640"/>
                <a:gd name="connsiteY0" fmla="*/ 0 h 411480"/>
                <a:gd name="connsiteX1" fmla="*/ 160020 w 3596640"/>
                <a:gd name="connsiteY1" fmla="*/ 411480 h 411480"/>
                <a:gd name="connsiteX2" fmla="*/ 3413760 w 3596640"/>
                <a:gd name="connsiteY2" fmla="*/ 403860 h 411480"/>
                <a:gd name="connsiteX3" fmla="*/ 3596640 w 3596640"/>
                <a:gd name="connsiteY3" fmla="*/ 0 h 411480"/>
                <a:gd name="connsiteX4" fmla="*/ 0 w 3596640"/>
                <a:gd name="connsiteY4" fmla="*/ 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640" h="411480">
                  <a:moveTo>
                    <a:pt x="0" y="0"/>
                  </a:moveTo>
                  <a:lnTo>
                    <a:pt x="160020" y="411480"/>
                  </a:lnTo>
                  <a:lnTo>
                    <a:pt x="3413760" y="403860"/>
                  </a:lnTo>
                  <a:lnTo>
                    <a:pt x="3596640" y="0"/>
                  </a:lnTo>
                  <a:lnTo>
                    <a:pt x="0" y="0"/>
                  </a:lnTo>
                  <a:close/>
                </a:path>
              </a:pathLst>
            </a:custGeom>
            <a:gradFill>
              <a:gsLst>
                <a:gs pos="100000">
                  <a:srgbClr val="F93D32"/>
                </a:gs>
                <a:gs pos="0">
                  <a:srgbClr val="BE1007"/>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6"/>
            <p:cNvSpPr/>
            <p:nvPr/>
          </p:nvSpPr>
          <p:spPr>
            <a:xfrm>
              <a:off x="4352290" y="4587875"/>
              <a:ext cx="3204845" cy="1496695"/>
            </a:xfrm>
            <a:custGeom>
              <a:avLst/>
              <a:gdLst>
                <a:gd name="connsiteX0" fmla="*/ 0 w 3200400"/>
                <a:gd name="connsiteY0" fmla="*/ 1082040 h 1501140"/>
                <a:gd name="connsiteX1" fmla="*/ 91440 w 3200400"/>
                <a:gd name="connsiteY1" fmla="*/ 1501140 h 1501140"/>
                <a:gd name="connsiteX2" fmla="*/ 3169920 w 3200400"/>
                <a:gd name="connsiteY2" fmla="*/ 373380 h 1501140"/>
                <a:gd name="connsiteX3" fmla="*/ 3200400 w 3200400"/>
                <a:gd name="connsiteY3" fmla="*/ 0 h 1501140"/>
                <a:gd name="connsiteX4" fmla="*/ 0 w 3200400"/>
                <a:gd name="connsiteY4" fmla="*/ 1082040 h 1501140"/>
                <a:gd name="connsiteX0" fmla="*/ 0 w 3205162"/>
                <a:gd name="connsiteY0" fmla="*/ 1077278 h 1496378"/>
                <a:gd name="connsiteX1" fmla="*/ 91440 w 3205162"/>
                <a:gd name="connsiteY1" fmla="*/ 1496378 h 1496378"/>
                <a:gd name="connsiteX2" fmla="*/ 3169920 w 3205162"/>
                <a:gd name="connsiteY2" fmla="*/ 368618 h 1496378"/>
                <a:gd name="connsiteX3" fmla="*/ 3205162 w 3205162"/>
                <a:gd name="connsiteY3" fmla="*/ 0 h 1496378"/>
                <a:gd name="connsiteX4" fmla="*/ 0 w 3205162"/>
                <a:gd name="connsiteY4" fmla="*/ 1077278 h 1496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162" h="1496378">
                  <a:moveTo>
                    <a:pt x="0" y="1077278"/>
                  </a:moveTo>
                  <a:lnTo>
                    <a:pt x="91440" y="1496378"/>
                  </a:lnTo>
                  <a:lnTo>
                    <a:pt x="3169920" y="368618"/>
                  </a:lnTo>
                  <a:lnTo>
                    <a:pt x="3205162" y="0"/>
                  </a:lnTo>
                  <a:lnTo>
                    <a:pt x="0" y="1077278"/>
                  </a:lnTo>
                  <a:close/>
                </a:path>
              </a:pathLst>
            </a:custGeom>
            <a:gradFill>
              <a:gsLst>
                <a:gs pos="100000">
                  <a:srgbClr val="F93D32"/>
                </a:gs>
                <a:gs pos="0">
                  <a:srgbClr val="BE1007"/>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866390" y="4393565"/>
              <a:ext cx="322770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流行性 </a:t>
              </a:r>
              <a:r>
                <a:rPr lang="en-US" altLang="zh-CN" sz="2800" b="1" dirty="0">
                  <a:solidFill>
                    <a:schemeClr val="bg1"/>
                  </a:solidFill>
                  <a:latin typeface="微软雅黑" panose="020B0503020204020204" pitchFamily="34" charset="-122"/>
                  <a:ea typeface="微软雅黑" panose="020B0503020204020204" pitchFamily="34" charset="-122"/>
                </a:rPr>
                <a:t>Popularity</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1731079237"/>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85">
            <a:extLst>
              <a:ext uri="{FF2B5EF4-FFF2-40B4-BE49-F238E27FC236}">
                <a16:creationId xmlns:a16="http://schemas.microsoft.com/office/drawing/2014/main" xmlns="" id="{B5C094B6-004B-4FF1-96C2-54ECD1D85C79}"/>
              </a:ext>
            </a:extLst>
          </p:cNvPr>
          <p:cNvGrpSpPr>
            <a:grpSpLocks/>
          </p:cNvGrpSpPr>
          <p:nvPr/>
        </p:nvGrpSpPr>
        <p:grpSpPr bwMode="auto">
          <a:xfrm>
            <a:off x="1909763" y="609601"/>
            <a:ext cx="8510588" cy="5586413"/>
            <a:chOff x="243" y="384"/>
            <a:chExt cx="5361" cy="3519"/>
          </a:xfrm>
        </p:grpSpPr>
        <p:sp>
          <p:nvSpPr>
            <p:cNvPr id="98320" name="Text Box 2064">
              <a:extLst>
                <a:ext uri="{FF2B5EF4-FFF2-40B4-BE49-F238E27FC236}">
                  <a16:creationId xmlns:a16="http://schemas.microsoft.com/office/drawing/2014/main" xmlns="" id="{A820BCB3-8347-418D-9BFE-4BFC2987BE4F}"/>
                </a:ext>
              </a:extLst>
            </p:cNvPr>
            <p:cNvSpPr txBox="1">
              <a:spLocks noChangeArrowheads="1"/>
            </p:cNvSpPr>
            <p:nvPr/>
          </p:nvSpPr>
          <p:spPr bwMode="auto">
            <a:xfrm>
              <a:off x="4517" y="384"/>
              <a:ext cx="427" cy="2352"/>
            </a:xfrm>
            <a:prstGeom prst="rect">
              <a:avLst/>
            </a:prstGeom>
            <a:solidFill>
              <a:srgbClr val="FF99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3200" b="1">
                  <a:ea typeface="楷体_GB2312" pitchFamily="49" charset="-122"/>
                </a:rPr>
                <a:t>上  层  建  筑</a:t>
              </a:r>
            </a:p>
          </p:txBody>
        </p:sp>
        <p:pic>
          <p:nvPicPr>
            <p:cNvPr id="98339" name="Picture 2083" descr="C:\WINDOWS\Profiles\xjl\My Documents\未标题-2 副本.jpg">
              <a:extLst>
                <a:ext uri="{FF2B5EF4-FFF2-40B4-BE49-F238E27FC236}">
                  <a16:creationId xmlns:a16="http://schemas.microsoft.com/office/drawing/2014/main" xmlns="" id="{8B7DB2E5-5821-411D-8D35-82308608087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2" y="1584"/>
              <a:ext cx="3600" cy="1200"/>
            </a:xfrm>
            <a:prstGeom prst="rect">
              <a:avLst/>
            </a:prstGeom>
            <a:noFill/>
            <a:extLst>
              <a:ext uri="{909E8E84-426E-40DD-AFC4-6F175D3DCCD1}">
                <a14:hiddenFill xmlns:a14="http://schemas.microsoft.com/office/drawing/2010/main" xmlns="">
                  <a:solidFill>
                    <a:srgbClr val="FFFFFF"/>
                  </a:solidFill>
                </a14:hiddenFill>
              </a:ext>
            </a:extLst>
          </p:spPr>
        </p:pic>
        <p:pic>
          <p:nvPicPr>
            <p:cNvPr id="98340" name="Picture 2084" descr="C:\WINDOWS\Profiles\xjl\My Documents\未标题-3 副本.jpg">
              <a:extLst>
                <a:ext uri="{FF2B5EF4-FFF2-40B4-BE49-F238E27FC236}">
                  <a16:creationId xmlns:a16="http://schemas.microsoft.com/office/drawing/2014/main" xmlns="" id="{C5291DFB-96F1-4BFB-9AB4-53B7CD67EDB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2" y="2736"/>
              <a:ext cx="4032" cy="1167"/>
            </a:xfrm>
            <a:prstGeom prst="rect">
              <a:avLst/>
            </a:prstGeom>
            <a:noFill/>
            <a:extLst>
              <a:ext uri="{909E8E84-426E-40DD-AFC4-6F175D3DCCD1}">
                <a14:hiddenFill xmlns:a14="http://schemas.microsoft.com/office/drawing/2010/main" xmlns="">
                  <a:solidFill>
                    <a:srgbClr val="FFFFFF"/>
                  </a:solidFill>
                </a14:hiddenFill>
              </a:ext>
            </a:extLst>
          </p:spPr>
        </p:pic>
        <p:pic>
          <p:nvPicPr>
            <p:cNvPr id="98338" name="Picture 2082" descr="C:\WINDOWS\Profiles\xjl\My Documents\未标题-1 副本.jpg">
              <a:extLst>
                <a:ext uri="{FF2B5EF4-FFF2-40B4-BE49-F238E27FC236}">
                  <a16:creationId xmlns:a16="http://schemas.microsoft.com/office/drawing/2014/main" xmlns="" id="{25EB02B1-4E69-4423-BF41-D99044E3AB3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12" y="384"/>
              <a:ext cx="3600" cy="1248"/>
            </a:xfrm>
            <a:prstGeom prst="rect">
              <a:avLst/>
            </a:prstGeom>
            <a:noFill/>
            <a:extLst>
              <a:ext uri="{909E8E84-426E-40DD-AFC4-6F175D3DCCD1}">
                <a14:hiddenFill xmlns:a14="http://schemas.microsoft.com/office/drawing/2010/main" xmlns="">
                  <a:solidFill>
                    <a:srgbClr val="FFFFFF"/>
                  </a:solidFill>
                </a14:hiddenFill>
              </a:ext>
            </a:extLst>
          </p:spPr>
        </p:pic>
        <p:sp>
          <p:nvSpPr>
            <p:cNvPr id="98309" name="Text Box 2053">
              <a:extLst>
                <a:ext uri="{FF2B5EF4-FFF2-40B4-BE49-F238E27FC236}">
                  <a16:creationId xmlns:a16="http://schemas.microsoft.com/office/drawing/2014/main" xmlns="" id="{DF552DD6-9E7E-4728-AD63-B12849BE7667}"/>
                </a:ext>
              </a:extLst>
            </p:cNvPr>
            <p:cNvSpPr txBox="1">
              <a:spLocks noChangeArrowheads="1"/>
            </p:cNvSpPr>
            <p:nvPr/>
          </p:nvSpPr>
          <p:spPr bwMode="auto">
            <a:xfrm>
              <a:off x="243" y="1536"/>
              <a:ext cx="465" cy="1296"/>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3600" b="1">
                  <a:solidFill>
                    <a:srgbClr val="FFFF3D"/>
                  </a:solidFill>
                  <a:effectLst>
                    <a:outerShdw blurRad="38100" dist="38100" dir="2700000" algn="tl">
                      <a:srgbClr val="000000"/>
                    </a:outerShdw>
                  </a:effectLst>
                  <a:ea typeface="黑体" panose="02010609060101010101" pitchFamily="49" charset="-122"/>
                </a:rPr>
                <a:t>社会结构</a:t>
              </a:r>
            </a:p>
          </p:txBody>
        </p:sp>
        <p:sp>
          <p:nvSpPr>
            <p:cNvPr id="98310" name="Text Box 2054">
              <a:extLst>
                <a:ext uri="{FF2B5EF4-FFF2-40B4-BE49-F238E27FC236}">
                  <a16:creationId xmlns:a16="http://schemas.microsoft.com/office/drawing/2014/main" xmlns="" id="{F10A71CE-7EFA-49FC-A4F6-6A58FE591E40}"/>
                </a:ext>
              </a:extLst>
            </p:cNvPr>
            <p:cNvSpPr txBox="1">
              <a:spLocks noChangeArrowheads="1"/>
            </p:cNvSpPr>
            <p:nvPr/>
          </p:nvSpPr>
          <p:spPr bwMode="auto">
            <a:xfrm>
              <a:off x="5139" y="1536"/>
              <a:ext cx="465" cy="1296"/>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spAutoFit/>
            </a:bodyPr>
            <a:lstStyle/>
            <a:p>
              <a:pPr algn="ctr">
                <a:spcBef>
                  <a:spcPct val="50000"/>
                </a:spcBef>
              </a:pPr>
              <a:r>
                <a:rPr lang="zh-CN" altLang="en-US" sz="3600" b="1">
                  <a:solidFill>
                    <a:srgbClr val="FFFF3D"/>
                  </a:solidFill>
                  <a:effectLst>
                    <a:outerShdw blurRad="38100" dist="38100" dir="2700000" algn="tl">
                      <a:srgbClr val="000000"/>
                    </a:outerShdw>
                  </a:effectLst>
                  <a:ea typeface="黑体" panose="02010609060101010101" pitchFamily="49" charset="-122"/>
                </a:rPr>
                <a:t>社会形态</a:t>
              </a:r>
            </a:p>
          </p:txBody>
        </p:sp>
        <p:sp>
          <p:nvSpPr>
            <p:cNvPr id="98311" name="Rectangle 2055">
              <a:extLst>
                <a:ext uri="{FF2B5EF4-FFF2-40B4-BE49-F238E27FC236}">
                  <a16:creationId xmlns:a16="http://schemas.microsoft.com/office/drawing/2014/main" xmlns="" id="{AF333E89-C558-4378-8E31-959CE14B636D}"/>
                </a:ext>
              </a:extLst>
            </p:cNvPr>
            <p:cNvSpPr>
              <a:spLocks noChangeArrowheads="1"/>
            </p:cNvSpPr>
            <p:nvPr/>
          </p:nvSpPr>
          <p:spPr bwMode="auto">
            <a:xfrm>
              <a:off x="912" y="384"/>
              <a:ext cx="4032" cy="3504"/>
            </a:xfrm>
            <a:prstGeom prst="rect">
              <a:avLst/>
            </a:prstGeom>
            <a:noFill/>
            <a:ln w="571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cxnSp>
          <p:nvCxnSpPr>
            <p:cNvPr id="98314" name="AutoShape 2058">
              <a:extLst>
                <a:ext uri="{FF2B5EF4-FFF2-40B4-BE49-F238E27FC236}">
                  <a16:creationId xmlns:a16="http://schemas.microsoft.com/office/drawing/2014/main" xmlns="" id="{561D73D9-1F04-4721-AF43-4ADC1A8016EA}"/>
                </a:ext>
              </a:extLst>
            </p:cNvPr>
            <p:cNvCxnSpPr>
              <a:cxnSpLocks noChangeShapeType="1"/>
              <a:stCxn id="98309" idx="0"/>
            </p:cNvCxnSpPr>
            <p:nvPr/>
          </p:nvCxnSpPr>
          <p:spPr bwMode="auto">
            <a:xfrm rot="5400000" flipH="1" flipV="1">
              <a:off x="430" y="1054"/>
              <a:ext cx="528" cy="437"/>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315" name="AutoShape 2059">
              <a:extLst>
                <a:ext uri="{FF2B5EF4-FFF2-40B4-BE49-F238E27FC236}">
                  <a16:creationId xmlns:a16="http://schemas.microsoft.com/office/drawing/2014/main" xmlns="" id="{257A7EF7-FDBC-400E-9082-1DD62EBD03AF}"/>
                </a:ext>
              </a:extLst>
            </p:cNvPr>
            <p:cNvCxnSpPr>
              <a:cxnSpLocks noChangeShapeType="1"/>
              <a:stCxn id="98309" idx="2"/>
            </p:cNvCxnSpPr>
            <p:nvPr/>
          </p:nvCxnSpPr>
          <p:spPr bwMode="auto">
            <a:xfrm rot="16200000" flipH="1">
              <a:off x="439" y="2869"/>
              <a:ext cx="511" cy="437"/>
            </a:xfrm>
            <a:prstGeom prst="bentConnector3">
              <a:avLst>
                <a:gd name="adj1" fmla="val 50000"/>
              </a:avLst>
            </a:prstGeom>
            <a:noFill/>
            <a:ln w="381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8318" name="Line 2062">
              <a:extLst>
                <a:ext uri="{FF2B5EF4-FFF2-40B4-BE49-F238E27FC236}">
                  <a16:creationId xmlns:a16="http://schemas.microsoft.com/office/drawing/2014/main" xmlns="" id="{514DC191-6708-43D6-92D6-F3F2F6E1DFDC}"/>
                </a:ext>
              </a:extLst>
            </p:cNvPr>
            <p:cNvSpPr>
              <a:spLocks noChangeShapeType="1"/>
            </p:cNvSpPr>
            <p:nvPr/>
          </p:nvSpPr>
          <p:spPr bwMode="auto">
            <a:xfrm>
              <a:off x="720" y="2160"/>
              <a:ext cx="19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19" name="Line 2063">
              <a:extLst>
                <a:ext uri="{FF2B5EF4-FFF2-40B4-BE49-F238E27FC236}">
                  <a16:creationId xmlns:a16="http://schemas.microsoft.com/office/drawing/2014/main" xmlns="" id="{AD540ED9-3F46-45A8-828E-0B4D3D42A9A4}"/>
                </a:ext>
              </a:extLst>
            </p:cNvPr>
            <p:cNvSpPr>
              <a:spLocks noChangeShapeType="1"/>
            </p:cNvSpPr>
            <p:nvPr/>
          </p:nvSpPr>
          <p:spPr bwMode="auto">
            <a:xfrm>
              <a:off x="4944" y="2160"/>
              <a:ext cx="19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28" name="Text Box 2072">
              <a:extLst>
                <a:ext uri="{FF2B5EF4-FFF2-40B4-BE49-F238E27FC236}">
                  <a16:creationId xmlns:a16="http://schemas.microsoft.com/office/drawing/2014/main" xmlns="" id="{B5E5FFB0-9FE4-4B86-8640-74CED871F20C}"/>
                </a:ext>
              </a:extLst>
            </p:cNvPr>
            <p:cNvSpPr txBox="1">
              <a:spLocks noChangeArrowheads="1"/>
            </p:cNvSpPr>
            <p:nvPr/>
          </p:nvSpPr>
          <p:spPr bwMode="auto">
            <a:xfrm>
              <a:off x="5149" y="787"/>
              <a:ext cx="291" cy="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spAutoFit/>
            </a:bodyPr>
            <a:lstStyle/>
            <a:p>
              <a:endParaRPr lang="zh-CN" altLang="zh-CN"/>
            </a:p>
          </p:txBody>
        </p:sp>
        <p:sp>
          <p:nvSpPr>
            <p:cNvPr id="98329" name="Line 2073">
              <a:extLst>
                <a:ext uri="{FF2B5EF4-FFF2-40B4-BE49-F238E27FC236}">
                  <a16:creationId xmlns:a16="http://schemas.microsoft.com/office/drawing/2014/main" xmlns="" id="{1EF58174-E201-43FF-BB6E-0E75F8649535}"/>
                </a:ext>
              </a:extLst>
            </p:cNvPr>
            <p:cNvSpPr>
              <a:spLocks noChangeShapeType="1"/>
            </p:cNvSpPr>
            <p:nvPr/>
          </p:nvSpPr>
          <p:spPr bwMode="auto">
            <a:xfrm>
              <a:off x="4944" y="960"/>
              <a:ext cx="43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0" name="Line 2074">
              <a:extLst>
                <a:ext uri="{FF2B5EF4-FFF2-40B4-BE49-F238E27FC236}">
                  <a16:creationId xmlns:a16="http://schemas.microsoft.com/office/drawing/2014/main" xmlns="" id="{A176D1E6-8E22-4075-A655-E1A275F5A72B}"/>
                </a:ext>
              </a:extLst>
            </p:cNvPr>
            <p:cNvSpPr>
              <a:spLocks noChangeShapeType="1"/>
            </p:cNvSpPr>
            <p:nvPr/>
          </p:nvSpPr>
          <p:spPr bwMode="auto">
            <a:xfrm>
              <a:off x="5376" y="960"/>
              <a:ext cx="0" cy="57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1" name="Line 2075">
              <a:extLst>
                <a:ext uri="{FF2B5EF4-FFF2-40B4-BE49-F238E27FC236}">
                  <a16:creationId xmlns:a16="http://schemas.microsoft.com/office/drawing/2014/main" xmlns="" id="{03A1ED07-C515-4932-8481-979E851A4954}"/>
                </a:ext>
              </a:extLst>
            </p:cNvPr>
            <p:cNvSpPr>
              <a:spLocks noChangeShapeType="1"/>
            </p:cNvSpPr>
            <p:nvPr/>
          </p:nvSpPr>
          <p:spPr bwMode="auto">
            <a:xfrm>
              <a:off x="5376" y="2832"/>
              <a:ext cx="0" cy="52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2" name="Line 2076">
              <a:extLst>
                <a:ext uri="{FF2B5EF4-FFF2-40B4-BE49-F238E27FC236}">
                  <a16:creationId xmlns:a16="http://schemas.microsoft.com/office/drawing/2014/main" xmlns="" id="{52F30325-8756-49F9-BB31-9982FA27D884}"/>
                </a:ext>
              </a:extLst>
            </p:cNvPr>
            <p:cNvSpPr>
              <a:spLocks noChangeShapeType="1"/>
            </p:cNvSpPr>
            <p:nvPr/>
          </p:nvSpPr>
          <p:spPr bwMode="auto">
            <a:xfrm flipH="1">
              <a:off x="4944" y="3360"/>
              <a:ext cx="432"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3" name="Line 2077">
              <a:extLst>
                <a:ext uri="{FF2B5EF4-FFF2-40B4-BE49-F238E27FC236}">
                  <a16:creationId xmlns:a16="http://schemas.microsoft.com/office/drawing/2014/main" xmlns="" id="{C175CB9C-5E70-4C4D-8CFF-5F6AEF04633F}"/>
                </a:ext>
              </a:extLst>
            </p:cNvPr>
            <p:cNvSpPr>
              <a:spLocks noChangeShapeType="1"/>
            </p:cNvSpPr>
            <p:nvPr/>
          </p:nvSpPr>
          <p:spPr bwMode="auto">
            <a:xfrm>
              <a:off x="1248" y="384"/>
              <a:ext cx="0" cy="350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4" name="Line 2078">
              <a:extLst>
                <a:ext uri="{FF2B5EF4-FFF2-40B4-BE49-F238E27FC236}">
                  <a16:creationId xmlns:a16="http://schemas.microsoft.com/office/drawing/2014/main" xmlns="" id="{5E92160C-0352-4C61-BB0A-2A4FA565459B}"/>
                </a:ext>
              </a:extLst>
            </p:cNvPr>
            <p:cNvSpPr>
              <a:spLocks noChangeShapeType="1"/>
            </p:cNvSpPr>
            <p:nvPr/>
          </p:nvSpPr>
          <p:spPr bwMode="auto">
            <a:xfrm>
              <a:off x="4176" y="384"/>
              <a:ext cx="0" cy="235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5" name="Line 2079">
              <a:extLst>
                <a:ext uri="{FF2B5EF4-FFF2-40B4-BE49-F238E27FC236}">
                  <a16:creationId xmlns:a16="http://schemas.microsoft.com/office/drawing/2014/main" xmlns="" id="{C380824F-0045-4E85-A192-CE03FA9DB95F}"/>
                </a:ext>
              </a:extLst>
            </p:cNvPr>
            <p:cNvSpPr>
              <a:spLocks noChangeShapeType="1"/>
            </p:cNvSpPr>
            <p:nvPr/>
          </p:nvSpPr>
          <p:spPr bwMode="auto">
            <a:xfrm>
              <a:off x="4512" y="384"/>
              <a:ext cx="0" cy="350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98336" name="Line 2080">
              <a:extLst>
                <a:ext uri="{FF2B5EF4-FFF2-40B4-BE49-F238E27FC236}">
                  <a16:creationId xmlns:a16="http://schemas.microsoft.com/office/drawing/2014/main" xmlns="" id="{F7F417CD-5E5C-45AC-9AFF-BA63C7D9E37C}"/>
                </a:ext>
              </a:extLst>
            </p:cNvPr>
            <p:cNvSpPr>
              <a:spLocks noChangeShapeType="1"/>
            </p:cNvSpPr>
            <p:nvPr/>
          </p:nvSpPr>
          <p:spPr bwMode="auto">
            <a:xfrm>
              <a:off x="912" y="2736"/>
              <a:ext cx="40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xmlns="" val="1124612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35617E4C-431E-4BD9-ABFE-1A8E7930FE6A}"/>
              </a:ext>
            </a:extLst>
          </p:cNvPr>
          <p:cNvSpPr>
            <a:spLocks noGrp="1" noChangeArrowheads="1"/>
          </p:cNvSpPr>
          <p:nvPr>
            <p:ph type="title"/>
          </p:nvPr>
        </p:nvSpPr>
        <p:spPr>
          <a:xfrm>
            <a:off x="2362201" y="1094473"/>
            <a:ext cx="5314275" cy="646331"/>
          </a:xfrm>
          <a:noFill/>
          <a:ln/>
          <a:extLst>
            <a:ext uri="{91240B29-F687-4F45-9708-019B960494DF}">
              <a14:hiddenLine xmlns:a14="http://schemas.microsoft.com/office/drawing/2010/main" xmlns="" w="9525" cap="flat" cmpd="sng">
                <a:solidFill>
                  <a:schemeClr val="tx1"/>
                </a:solidFill>
                <a:prstDash val="solid"/>
                <a:miter lim="800000"/>
                <a:headEnd/>
                <a:tailEnd/>
              </a14:hiddenLine>
            </a:ext>
          </a:extLst>
        </p:spPr>
        <p:txBody>
          <a:bodyPr wrap="none">
            <a:spAutoFit/>
          </a:bodyPr>
          <a:lstStyle/>
          <a:p>
            <a:r>
              <a:rPr lang="zh-CN" altLang="en-US" sz="4000">
                <a:solidFill>
                  <a:schemeClr val="folHlink"/>
                </a:solidFill>
                <a:latin typeface="楷体_GB2312" pitchFamily="49" charset="-122"/>
                <a:ea typeface="楷体_GB2312" pitchFamily="49" charset="-122"/>
              </a:rPr>
              <a:t>意识形态和非意识形态</a:t>
            </a:r>
          </a:p>
        </p:txBody>
      </p:sp>
      <p:sp>
        <p:nvSpPr>
          <p:cNvPr id="44035" name="Rectangle 3">
            <a:extLst>
              <a:ext uri="{FF2B5EF4-FFF2-40B4-BE49-F238E27FC236}">
                <a16:creationId xmlns:a16="http://schemas.microsoft.com/office/drawing/2014/main" xmlns="" id="{8D777646-546E-445F-A322-1A89E3EE1891}"/>
              </a:ext>
            </a:extLst>
          </p:cNvPr>
          <p:cNvSpPr>
            <a:spLocks noGrp="1" noChangeArrowheads="1"/>
          </p:cNvSpPr>
          <p:nvPr>
            <p:ph type="body" idx="1"/>
          </p:nvPr>
        </p:nvSpPr>
        <p:spPr>
          <a:xfrm>
            <a:off x="2286000" y="1905000"/>
            <a:ext cx="7696200" cy="4160838"/>
          </a:xfrm>
        </p:spPr>
        <p:txBody>
          <a:bodyPr/>
          <a:lstStyle/>
          <a:p>
            <a:pPr>
              <a:lnSpc>
                <a:spcPct val="90000"/>
              </a:lnSpc>
              <a:buFont typeface="Wingdings" panose="05000000000000000000" pitchFamily="2" charset="2"/>
              <a:buNone/>
            </a:pPr>
            <a:r>
              <a:rPr lang="zh-CN" altLang="en-US" sz="3600">
                <a:solidFill>
                  <a:schemeClr val="hlink"/>
                </a:solidFill>
                <a:effectLst>
                  <a:outerShdw blurRad="38100" dist="38100" dir="2700000" algn="tl">
                    <a:srgbClr val="000000"/>
                  </a:outerShdw>
                </a:effectLst>
                <a:latin typeface="黑体" panose="02010609060101010101" pitchFamily="49" charset="-122"/>
                <a:ea typeface="黑体" panose="02010609060101010101" pitchFamily="49" charset="-122"/>
              </a:rPr>
              <a:t>意识形态</a:t>
            </a:r>
            <a:r>
              <a:rPr lang="zh-CN" altLang="en-US" sz="4000">
                <a:latin typeface="宋体" panose="02010600030101010101" pitchFamily="2" charset="-122"/>
              </a:rPr>
              <a:t>：</a:t>
            </a:r>
            <a:r>
              <a:rPr lang="zh-CN" altLang="en-US">
                <a:latin typeface="宋体" panose="02010600030101010101" pitchFamily="2" charset="-122"/>
              </a:rPr>
              <a:t>为特定经济基础服务的社会意识形式，属于上层建筑部分</a:t>
            </a:r>
            <a:r>
              <a:rPr lang="en-US" altLang="zh-CN">
                <a:latin typeface="宋体" panose="02010600030101010101" pitchFamily="2" charset="-122"/>
              </a:rPr>
              <a:t>(</a:t>
            </a:r>
            <a:r>
              <a:rPr lang="zh-CN" altLang="en-US">
                <a:latin typeface="宋体" panose="02010600030101010101" pitchFamily="2" charset="-122"/>
              </a:rPr>
              <a:t>政治法律思想、道德、艺术、宗教、哲学等</a:t>
            </a:r>
            <a:r>
              <a:rPr lang="en-US" altLang="zh-CN">
                <a:latin typeface="宋体" panose="02010600030101010101" pitchFamily="2" charset="-122"/>
              </a:rPr>
              <a:t>)</a:t>
            </a:r>
          </a:p>
          <a:p>
            <a:pPr>
              <a:lnSpc>
                <a:spcPct val="90000"/>
              </a:lnSpc>
              <a:buFont typeface="Wingdings" panose="05000000000000000000" pitchFamily="2" charset="2"/>
              <a:buNone/>
            </a:pPr>
            <a:r>
              <a:rPr lang="zh-CN" altLang="en-US" sz="3600">
                <a:solidFill>
                  <a:schemeClr val="hlink"/>
                </a:solidFill>
                <a:effectLst>
                  <a:outerShdw blurRad="38100" dist="38100" dir="2700000" algn="tl">
                    <a:srgbClr val="000000"/>
                  </a:outerShdw>
                </a:effectLst>
                <a:latin typeface="黑体" panose="02010609060101010101" pitchFamily="49" charset="-122"/>
                <a:ea typeface="黑体" panose="02010609060101010101" pitchFamily="49" charset="-122"/>
              </a:rPr>
              <a:t>非意识形态</a:t>
            </a:r>
            <a:r>
              <a:rPr lang="zh-CN" altLang="en-US" sz="3600">
                <a:latin typeface="宋体" panose="02010600030101010101" pitchFamily="2" charset="-122"/>
              </a:rPr>
              <a:t>：</a:t>
            </a:r>
            <a:r>
              <a:rPr lang="zh-CN" altLang="en-US">
                <a:latin typeface="宋体" panose="02010600030101010101" pitchFamily="2" charset="-122"/>
              </a:rPr>
              <a:t>直接与社会生产力相联系，不为特定的经济基础服务</a:t>
            </a:r>
            <a:r>
              <a:rPr lang="en-US" altLang="zh-CN">
                <a:latin typeface="宋体" panose="02010600030101010101" pitchFamily="2" charset="-122"/>
              </a:rPr>
              <a:t>(</a:t>
            </a:r>
            <a:r>
              <a:rPr lang="zh-CN" altLang="en-US">
                <a:latin typeface="宋体" panose="02010600030101010101" pitchFamily="2" charset="-122"/>
              </a:rPr>
              <a:t>或者说可以为任何经济基础服务</a:t>
            </a:r>
            <a:r>
              <a:rPr lang="en-US" altLang="zh-CN">
                <a:latin typeface="宋体" panose="02010600030101010101" pitchFamily="2" charset="-122"/>
              </a:rPr>
              <a:t>)</a:t>
            </a:r>
            <a:r>
              <a:rPr lang="zh-CN" altLang="en-US">
                <a:latin typeface="宋体" panose="02010600030101010101" pitchFamily="2" charset="-122"/>
              </a:rPr>
              <a:t>，不具有阶级性，不属于上层建筑</a:t>
            </a:r>
            <a:r>
              <a:rPr lang="en-US" altLang="zh-CN">
                <a:latin typeface="宋体" panose="02010600030101010101" pitchFamily="2" charset="-122"/>
              </a:rPr>
              <a:t>(</a:t>
            </a:r>
            <a:r>
              <a:rPr lang="zh-CN" altLang="en-US">
                <a:latin typeface="宋体" panose="02010600030101010101" pitchFamily="2" charset="-122"/>
              </a:rPr>
              <a:t>自然科学、部分社会科学和思维科学</a:t>
            </a:r>
            <a:r>
              <a:rPr lang="en-US" altLang="zh-CN">
                <a:latin typeface="宋体" panose="02010600030101010101" pitchFamily="2" charset="-122"/>
              </a:rPr>
              <a:t>)</a:t>
            </a:r>
          </a:p>
        </p:txBody>
      </p:sp>
    </p:spTree>
    <p:extLst>
      <p:ext uri="{BB962C8B-B14F-4D97-AF65-F5344CB8AC3E}">
        <p14:creationId xmlns:p14="http://schemas.microsoft.com/office/powerpoint/2010/main" xmlns="" val="369366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up)">
                                      <p:cBhvr>
                                        <p:cTn id="7" dur="500"/>
                                        <p:tgtEl>
                                          <p:spTgt spid="44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wipe(up)">
                                      <p:cBhvr>
                                        <p:cTn id="12" dur="500"/>
                                        <p:tgtEl>
                                          <p:spTgt spid="440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xmlns="" id="{B5394011-3A72-454D-BC97-D5451F55DE6D}"/>
              </a:ext>
            </a:extLst>
          </p:cNvPr>
          <p:cNvSpPr>
            <a:spLocks noGrp="1" noChangeArrowheads="1"/>
          </p:cNvSpPr>
          <p:nvPr>
            <p:ph type="title"/>
          </p:nvPr>
        </p:nvSpPr>
        <p:spPr>
          <a:xfrm>
            <a:off x="2209800" y="990600"/>
            <a:ext cx="5029200" cy="762000"/>
          </a:xfrm>
        </p:spPr>
        <p:txBody>
          <a:bodyPr/>
          <a:lstStyle/>
          <a:p>
            <a:r>
              <a:rPr lang="zh-CN" altLang="en-US" sz="4000">
                <a:solidFill>
                  <a:schemeClr val="folHlink"/>
                </a:solidFill>
                <a:latin typeface="楷体_GB2312" pitchFamily="49" charset="-122"/>
                <a:ea typeface="楷体_GB2312" pitchFamily="49" charset="-122"/>
              </a:rPr>
              <a:t>意识形态的社会功能</a:t>
            </a:r>
          </a:p>
        </p:txBody>
      </p:sp>
      <p:sp>
        <p:nvSpPr>
          <p:cNvPr id="109571" name="Rectangle 3">
            <a:extLst>
              <a:ext uri="{FF2B5EF4-FFF2-40B4-BE49-F238E27FC236}">
                <a16:creationId xmlns:a16="http://schemas.microsoft.com/office/drawing/2014/main" xmlns="" id="{F9E02C68-C208-47CC-9783-A281EA954033}"/>
              </a:ext>
            </a:extLst>
          </p:cNvPr>
          <p:cNvSpPr>
            <a:spLocks noGrp="1" noChangeArrowheads="1"/>
          </p:cNvSpPr>
          <p:nvPr>
            <p:ph type="body" idx="1"/>
          </p:nvPr>
        </p:nvSpPr>
        <p:spPr>
          <a:xfrm>
            <a:off x="2971800" y="2057400"/>
            <a:ext cx="5791200" cy="2895600"/>
          </a:xfrm>
        </p:spPr>
        <p:txBody>
          <a:bodyPr/>
          <a:lstStyle/>
          <a:p>
            <a:pPr algn="just"/>
            <a:r>
              <a:rPr lang="zh-CN" altLang="en-US" sz="3600"/>
              <a:t>对社会存在的认识功能。</a:t>
            </a:r>
          </a:p>
          <a:p>
            <a:pPr algn="just"/>
            <a:r>
              <a:rPr lang="zh-CN" altLang="en-US" sz="3600"/>
              <a:t>对社会现实的评价功能。</a:t>
            </a:r>
          </a:p>
          <a:p>
            <a:pPr algn="just"/>
            <a:r>
              <a:rPr lang="zh-CN" altLang="en-US" sz="3600"/>
              <a:t>对社会活动的调控功能。</a:t>
            </a:r>
          </a:p>
          <a:p>
            <a:pPr algn="just"/>
            <a:r>
              <a:rPr lang="zh-CN" altLang="en-US" sz="3600"/>
              <a:t>对社会生活的创新功能。</a:t>
            </a:r>
          </a:p>
        </p:txBody>
      </p:sp>
      <p:sp>
        <p:nvSpPr>
          <p:cNvPr id="109572" name="Rectangle 4">
            <a:extLst>
              <a:ext uri="{FF2B5EF4-FFF2-40B4-BE49-F238E27FC236}">
                <a16:creationId xmlns:a16="http://schemas.microsoft.com/office/drawing/2014/main" xmlns="" id="{35644B1C-81CF-4B95-8CDE-0D57ECFD95A0}"/>
              </a:ext>
            </a:extLst>
          </p:cNvPr>
          <p:cNvSpPr>
            <a:spLocks noChangeArrowheads="1"/>
          </p:cNvSpPr>
          <p:nvPr/>
        </p:nvSpPr>
        <p:spPr bwMode="auto">
          <a:xfrm>
            <a:off x="2209800" y="457200"/>
            <a:ext cx="3886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endParaRPr lang="zh-CN" altLang="en-US" sz="2000" dirty="0">
              <a:solidFill>
                <a:srgbClr val="D02800"/>
              </a:solidFill>
              <a:effectLst>
                <a:outerShdw blurRad="38100" dist="38100" dir="2700000" algn="tl">
                  <a:srgbClr val="000000"/>
                </a:outerShdw>
              </a:effectLst>
              <a:ea typeface="黑体" panose="02010609060101010101" pitchFamily="49" charset="-122"/>
            </a:endParaRPr>
          </a:p>
        </p:txBody>
      </p:sp>
    </p:spTree>
    <p:extLst>
      <p:ext uri="{BB962C8B-B14F-4D97-AF65-F5344CB8AC3E}">
        <p14:creationId xmlns:p14="http://schemas.microsoft.com/office/powerpoint/2010/main" xmlns="" val="208316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wipe(left)">
                                      <p:cBhvr>
                                        <p:cTn id="7" dur="500"/>
                                        <p:tgtEl>
                                          <p:spTgt spid="109570"/>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571">
                                            <p:txEl>
                                              <p:pRg st="0" end="0"/>
                                            </p:txEl>
                                          </p:spTgt>
                                        </p:tgtEl>
                                        <p:attrNameLst>
                                          <p:attrName>style.visibility</p:attrName>
                                        </p:attrNameLst>
                                      </p:cBhvr>
                                      <p:to>
                                        <p:strVal val="visible"/>
                                      </p:to>
                                    </p:set>
                                    <p:animEffect transition="in" filter="wipe(left)">
                                      <p:cBhvr>
                                        <p:cTn id="11" dur="500"/>
                                        <p:tgtEl>
                                          <p:spTgt spid="109571">
                                            <p:txEl>
                                              <p:pRg st="0" end="0"/>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9571">
                                            <p:txEl>
                                              <p:pRg st="1" end="1"/>
                                            </p:txEl>
                                          </p:spTgt>
                                        </p:tgtEl>
                                        <p:attrNameLst>
                                          <p:attrName>style.visibility</p:attrName>
                                        </p:attrNameLst>
                                      </p:cBhvr>
                                      <p:to>
                                        <p:strVal val="visible"/>
                                      </p:to>
                                    </p:set>
                                    <p:animEffect transition="in" filter="wipe(left)">
                                      <p:cBhvr>
                                        <p:cTn id="15" dur="500"/>
                                        <p:tgtEl>
                                          <p:spTgt spid="109571">
                                            <p:txEl>
                                              <p:pRg st="1" end="1"/>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9571">
                                            <p:txEl>
                                              <p:pRg st="2" end="2"/>
                                            </p:txEl>
                                          </p:spTgt>
                                        </p:tgtEl>
                                        <p:attrNameLst>
                                          <p:attrName>style.visibility</p:attrName>
                                        </p:attrNameLst>
                                      </p:cBhvr>
                                      <p:to>
                                        <p:strVal val="visible"/>
                                      </p:to>
                                    </p:set>
                                    <p:animEffect transition="in" filter="wipe(left)">
                                      <p:cBhvr>
                                        <p:cTn id="19" dur="500"/>
                                        <p:tgtEl>
                                          <p:spTgt spid="109571">
                                            <p:txEl>
                                              <p:pRg st="2" end="2"/>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9571">
                                            <p:txEl>
                                              <p:pRg st="3" end="3"/>
                                            </p:txEl>
                                          </p:spTgt>
                                        </p:tgtEl>
                                        <p:attrNameLst>
                                          <p:attrName>style.visibility</p:attrName>
                                        </p:attrNameLst>
                                      </p:cBhvr>
                                      <p:to>
                                        <p:strVal val="visible"/>
                                      </p:to>
                                    </p:set>
                                    <p:animEffect transition="in" filter="wipe(left)">
                                      <p:cBhvr>
                                        <p:cTn id="23" dur="500"/>
                                        <p:tgtEl>
                                          <p:spTgt spid="1095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build="p" autoUpdateAnimBg="0" advAuto="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内容占位符 4">
            <a:extLst>
              <a:ext uri="{FF2B5EF4-FFF2-40B4-BE49-F238E27FC236}">
                <a16:creationId xmlns="" xmlns:p14="http://schemas.microsoft.com/office/powerpoint/2010/main" xmlns:a16="http://schemas.microsoft.com/office/drawing/2014/main" id="{ABB1FD0D-1480-4022-B0F1-9907186BA1C7}"/>
              </a:ext>
            </a:extLst>
          </p:cNvPr>
          <p:cNvPicPr>
            <a:picLocks noGrp="1" noChangeAspect="1" noChangeArrowheads="1"/>
          </p:cNvPicPr>
          <p:nvPr>
            <p:ph idx="4294967295"/>
          </p:nvPr>
        </p:nvPicPr>
        <p:blipFill>
          <a:blip r:embed="rId2">
            <a:extLst>
              <a:ext uri="{28A0092B-C50C-407E-A947-70E740481C1C}">
                <a14:useLocalDpi xmlns="" xmlns:p14="http://schemas.microsoft.com/office/powerpoint/2010/main" xmlns:a14="http://schemas.microsoft.com/office/drawing/2010/main" val="0"/>
              </a:ext>
            </a:extLst>
          </a:blip>
          <a:srcRect b="3018"/>
          <a:stretch>
            <a:fillRect/>
          </a:stretch>
        </p:blipFill>
        <p:spPr>
          <a:xfrm>
            <a:off x="1524000" y="0"/>
            <a:ext cx="9085580" cy="6858000"/>
          </a:xfrm>
        </p:spPr>
      </p:pic>
      <p:sp>
        <p:nvSpPr>
          <p:cNvPr id="12291" name="椭圆 5">
            <a:extLst>
              <a:ext uri="{FF2B5EF4-FFF2-40B4-BE49-F238E27FC236}">
                <a16:creationId xmlns="" xmlns:p14="http://schemas.microsoft.com/office/powerpoint/2010/main" xmlns:a16="http://schemas.microsoft.com/office/drawing/2014/main" id="{21402863-B20F-4995-94E9-EB02A37F0908}"/>
              </a:ext>
            </a:extLst>
          </p:cNvPr>
          <p:cNvSpPr>
            <a:spLocks noChangeArrowheads="1"/>
          </p:cNvSpPr>
          <p:nvPr/>
        </p:nvSpPr>
        <p:spPr bwMode="auto">
          <a:xfrm rot="21171790">
            <a:off x="4521200" y="1344930"/>
            <a:ext cx="3384550" cy="3442970"/>
          </a:xfrm>
          <a:prstGeom prst="ellipse">
            <a:avLst/>
          </a:prstGeom>
          <a:blipFill dpi="0" rotWithShape="1">
            <a:blip r:embed="rId3"/>
            <a:srcRect/>
            <a:stretch>
              <a:fillRect/>
            </a:stretch>
          </a:blipFill>
          <a:ln w="9525">
            <a:solidFill>
              <a:schemeClr val="tx1"/>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12293" name="矩形 7">
            <a:extLst>
              <a:ext uri="{FF2B5EF4-FFF2-40B4-BE49-F238E27FC236}">
                <a16:creationId xmlns="" xmlns:p14="http://schemas.microsoft.com/office/powerpoint/2010/main" xmlns:a16="http://schemas.microsoft.com/office/drawing/2014/main" id="{67291515-7706-4CDB-BD77-1107D4290C9D}"/>
              </a:ext>
            </a:extLst>
          </p:cNvPr>
          <p:cNvSpPr>
            <a:spLocks noChangeArrowheads="1"/>
          </p:cNvSpPr>
          <p:nvPr/>
        </p:nvSpPr>
        <p:spPr bwMode="auto">
          <a:xfrm>
            <a:off x="6403975" y="762000"/>
            <a:ext cx="4264025" cy="652780"/>
          </a:xfrm>
          <a:prstGeom prst="rect">
            <a:avLst/>
          </a:prstGeom>
          <a:solidFill>
            <a:srgbClr val="DE5D3E"/>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1600">
                <a:solidFill>
                  <a:schemeClr val="bg1"/>
                </a:solidFill>
                <a:latin typeface="宋体" panose="02010600030101010101" pitchFamily="2" charset="-122"/>
              </a:rPr>
              <a:t>法国哲学家、启蒙思想家</a:t>
            </a:r>
            <a:r>
              <a:rPr lang="zh-CN" altLang="en-US" sz="2000" b="1">
                <a:solidFill>
                  <a:schemeClr val="bg1"/>
                </a:solidFill>
                <a:latin typeface="宋体" panose="02010600030101010101" pitchFamily="2" charset="-122"/>
              </a:rPr>
              <a:t>特拉西</a:t>
            </a:r>
            <a:r>
              <a:rPr lang="zh-CN" altLang="en-US" sz="1600">
                <a:solidFill>
                  <a:schemeClr val="bg1"/>
                </a:solidFill>
                <a:latin typeface="宋体" panose="02010600030101010101" pitchFamily="2" charset="-122"/>
              </a:rPr>
              <a:t>在</a:t>
            </a:r>
            <a:r>
              <a:rPr lang="en-US" altLang="zh-CN">
                <a:solidFill>
                  <a:schemeClr val="bg1"/>
                </a:solidFill>
                <a:latin typeface="Times New Roman" panose="02020603050405020304" pitchFamily="18" charset="0"/>
              </a:rPr>
              <a:t>18</a:t>
            </a:r>
            <a:r>
              <a:rPr lang="zh-CN" altLang="en-US" sz="1600">
                <a:solidFill>
                  <a:schemeClr val="bg1"/>
                </a:solidFill>
                <a:latin typeface="宋体" panose="02010600030101010101" pitchFamily="2" charset="-122"/>
              </a:rPr>
              <a:t>世纪末提出了</a:t>
            </a:r>
            <a:r>
              <a:rPr lang="zh-CN" altLang="en-US">
                <a:solidFill>
                  <a:schemeClr val="bg1"/>
                </a:solidFill>
                <a:latin typeface="宋体" panose="02010600030101010101" pitchFamily="2" charset="-122"/>
              </a:rPr>
              <a:t>“</a:t>
            </a:r>
            <a:r>
              <a:rPr lang="zh-CN" altLang="en-US" b="1">
                <a:solidFill>
                  <a:schemeClr val="bg1"/>
                </a:solidFill>
                <a:latin typeface="宋体" panose="02010600030101010101" pitchFamily="2" charset="-122"/>
              </a:rPr>
              <a:t>意识形态</a:t>
            </a:r>
            <a:r>
              <a:rPr lang="zh-CN" altLang="en-US">
                <a:solidFill>
                  <a:schemeClr val="bg1"/>
                </a:solidFill>
                <a:latin typeface="宋体" panose="02010600030101010101" pitchFamily="2" charset="-122"/>
              </a:rPr>
              <a:t>”</a:t>
            </a:r>
            <a:r>
              <a:rPr lang="zh-CN" altLang="en-US" sz="1600">
                <a:solidFill>
                  <a:schemeClr val="bg1"/>
                </a:solidFill>
                <a:latin typeface="宋体" panose="02010600030101010101" pitchFamily="2" charset="-122"/>
              </a:rPr>
              <a:t>的概念。</a:t>
            </a:r>
            <a:endParaRPr lang="zh-CN" altLang="en-US">
              <a:solidFill>
                <a:schemeClr val="bg1"/>
              </a:solidFill>
              <a:latin typeface="宋体" panose="02010600030101010101" pitchFamily="2" charset="-122"/>
            </a:endParaRPr>
          </a:p>
        </p:txBody>
      </p:sp>
      <p:sp>
        <p:nvSpPr>
          <p:cNvPr id="12294" name="矩形 56">
            <a:extLst>
              <a:ext uri="{FF2B5EF4-FFF2-40B4-BE49-F238E27FC236}">
                <a16:creationId xmlns="" xmlns:p14="http://schemas.microsoft.com/office/powerpoint/2010/main" xmlns:a16="http://schemas.microsoft.com/office/drawing/2014/main" id="{1844014D-4F1D-42F5-A355-C9D6B4347390}"/>
              </a:ext>
            </a:extLst>
          </p:cNvPr>
          <p:cNvSpPr>
            <a:spLocks noChangeArrowheads="1"/>
          </p:cNvSpPr>
          <p:nvPr/>
        </p:nvSpPr>
        <p:spPr bwMode="auto">
          <a:xfrm>
            <a:off x="5002530" y="6022975"/>
            <a:ext cx="5643245" cy="7016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buFontTx/>
              <a:buNone/>
            </a:pPr>
            <a:r>
              <a:rPr lang="zh-CN" altLang="en-US" b="1">
                <a:solidFill>
                  <a:srgbClr val="404040"/>
                </a:solidFill>
              </a:rPr>
              <a:t>无论哪个时代，</a:t>
            </a:r>
            <a:r>
              <a:rPr lang="zh-CN" altLang="en-US" sz="2000" b="1">
                <a:solidFill>
                  <a:srgbClr val="CC3300"/>
                </a:solidFill>
              </a:rPr>
              <a:t>意识形态问题</a:t>
            </a:r>
            <a:r>
              <a:rPr lang="zh-CN" altLang="en-US" b="1">
                <a:solidFill>
                  <a:srgbClr val="404040"/>
                </a:solidFill>
              </a:rPr>
              <a:t>总是人们关注和争论的焦点，并且是世界历史舞台上的</a:t>
            </a:r>
            <a:r>
              <a:rPr lang="zh-CN" altLang="en-US" sz="2000" b="1">
                <a:solidFill>
                  <a:srgbClr val="CC3300"/>
                </a:solidFill>
              </a:rPr>
              <a:t>决定性力量</a:t>
            </a:r>
            <a:r>
              <a:rPr lang="zh-CN" altLang="en-US" b="1">
                <a:solidFill>
                  <a:srgbClr val="404040"/>
                </a:solidFill>
              </a:rPr>
              <a:t>之一。</a:t>
            </a:r>
          </a:p>
        </p:txBody>
      </p:sp>
      <p:grpSp>
        <p:nvGrpSpPr>
          <p:cNvPr id="12295" name="组合 1">
            <a:extLst>
              <a:ext uri="{FF2B5EF4-FFF2-40B4-BE49-F238E27FC236}">
                <a16:creationId xmlns="" xmlns:p14="http://schemas.microsoft.com/office/powerpoint/2010/main" xmlns:a16="http://schemas.microsoft.com/office/drawing/2014/main" id="{169B515E-8B8B-4BF9-82FC-01C9B488AD94}"/>
              </a:ext>
            </a:extLst>
          </p:cNvPr>
          <p:cNvGrpSpPr>
            <a:grpSpLocks/>
          </p:cNvGrpSpPr>
          <p:nvPr/>
        </p:nvGrpSpPr>
        <p:grpSpPr bwMode="auto">
          <a:xfrm>
            <a:off x="2103755" y="1549400"/>
            <a:ext cx="1228725" cy="1211580"/>
            <a:chOff x="2103755" y="1549400"/>
            <a:chExt cx="1228725" cy="1211580"/>
          </a:xfrm>
        </p:grpSpPr>
        <p:sp>
          <p:nvSpPr>
            <p:cNvPr id="34852" name="流程图: 联系 55">
              <a:extLst>
                <a:ext uri="{FF2B5EF4-FFF2-40B4-BE49-F238E27FC236}">
                  <a16:creationId xmlns="" xmlns:p14="http://schemas.microsoft.com/office/powerpoint/2010/main" xmlns:a16="http://schemas.microsoft.com/office/drawing/2014/main" id="{09D47923-2997-4151-B6FB-A457D9FC43CC}"/>
                </a:ext>
              </a:extLst>
            </p:cNvPr>
            <p:cNvSpPr>
              <a:spLocks noChangeArrowheads="1"/>
            </p:cNvSpPr>
            <p:nvPr/>
          </p:nvSpPr>
          <p:spPr bwMode="auto">
            <a:xfrm>
              <a:off x="2103755" y="1549400"/>
              <a:ext cx="1228725" cy="1211580"/>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53" name="TextBox 57">
              <a:extLst>
                <a:ext uri="{FF2B5EF4-FFF2-40B4-BE49-F238E27FC236}">
                  <a16:creationId xmlns="" xmlns:p14="http://schemas.microsoft.com/office/powerpoint/2010/main" xmlns:a16="http://schemas.microsoft.com/office/drawing/2014/main" id="{1138EFD5-FF40-4D67-B29C-62FBF9B339B5}"/>
                </a:ext>
              </a:extLst>
            </p:cNvPr>
            <p:cNvSpPr txBox="1">
              <a:spLocks noChangeArrowheads="1"/>
            </p:cNvSpPr>
            <p:nvPr/>
          </p:nvSpPr>
          <p:spPr bwMode="auto">
            <a:xfrm>
              <a:off x="2273300" y="1689100"/>
              <a:ext cx="1029970" cy="83121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400">
                  <a:solidFill>
                    <a:srgbClr val="333333"/>
                  </a:solidFill>
                  <a:ea typeface="黑体" panose="02010609060101010101" pitchFamily="49" charset="-122"/>
                </a:rPr>
                <a:t>人心向背</a:t>
              </a:r>
            </a:p>
          </p:txBody>
        </p:sp>
      </p:grpSp>
      <p:grpSp>
        <p:nvGrpSpPr>
          <p:cNvPr id="12298" name="组合 2">
            <a:extLst>
              <a:ext uri="{FF2B5EF4-FFF2-40B4-BE49-F238E27FC236}">
                <a16:creationId xmlns="" xmlns:p14="http://schemas.microsoft.com/office/powerpoint/2010/main" xmlns:a16="http://schemas.microsoft.com/office/drawing/2014/main" id="{64C41CB0-6182-4BF1-9590-8B9129471665}"/>
              </a:ext>
            </a:extLst>
          </p:cNvPr>
          <p:cNvGrpSpPr>
            <a:grpSpLocks/>
          </p:cNvGrpSpPr>
          <p:nvPr/>
        </p:nvGrpSpPr>
        <p:grpSpPr bwMode="auto">
          <a:xfrm>
            <a:off x="1644650" y="2948305"/>
            <a:ext cx="1332230" cy="1331595"/>
            <a:chOff x="1644650" y="2948305"/>
            <a:chExt cx="1332230" cy="1331595"/>
          </a:xfrm>
        </p:grpSpPr>
        <p:sp>
          <p:nvSpPr>
            <p:cNvPr id="34850" name="流程图: 联系 58">
              <a:extLst>
                <a:ext uri="{FF2B5EF4-FFF2-40B4-BE49-F238E27FC236}">
                  <a16:creationId xmlns="" xmlns:p14="http://schemas.microsoft.com/office/powerpoint/2010/main" xmlns:a16="http://schemas.microsoft.com/office/drawing/2014/main" id="{1C724482-2BA9-430E-A5F5-4FE336F9E5F0}"/>
                </a:ext>
              </a:extLst>
            </p:cNvPr>
            <p:cNvSpPr>
              <a:spLocks noChangeArrowheads="1"/>
            </p:cNvSpPr>
            <p:nvPr/>
          </p:nvSpPr>
          <p:spPr bwMode="auto">
            <a:xfrm>
              <a:off x="1644650" y="2948305"/>
              <a:ext cx="1332230" cy="1331595"/>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51" name="TextBox 64">
              <a:extLst>
                <a:ext uri="{FF2B5EF4-FFF2-40B4-BE49-F238E27FC236}">
                  <a16:creationId xmlns="" xmlns:p14="http://schemas.microsoft.com/office/powerpoint/2010/main" xmlns:a16="http://schemas.microsoft.com/office/drawing/2014/main" id="{28A8D461-86DF-441E-A104-B6D5777F2CFB}"/>
                </a:ext>
              </a:extLst>
            </p:cNvPr>
            <p:cNvSpPr txBox="1">
              <a:spLocks noChangeArrowheads="1"/>
            </p:cNvSpPr>
            <p:nvPr/>
          </p:nvSpPr>
          <p:spPr bwMode="auto">
            <a:xfrm>
              <a:off x="1957705" y="3209925"/>
              <a:ext cx="960120" cy="83121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400">
                  <a:solidFill>
                    <a:srgbClr val="333333"/>
                  </a:solidFill>
                  <a:ea typeface="黑体" panose="02010609060101010101" pitchFamily="49" charset="-122"/>
                </a:rPr>
                <a:t>社会安定</a:t>
              </a:r>
            </a:p>
          </p:txBody>
        </p:sp>
      </p:grpSp>
      <p:grpSp>
        <p:nvGrpSpPr>
          <p:cNvPr id="12301" name="组合 3">
            <a:extLst>
              <a:ext uri="{FF2B5EF4-FFF2-40B4-BE49-F238E27FC236}">
                <a16:creationId xmlns="" xmlns:p14="http://schemas.microsoft.com/office/powerpoint/2010/main" xmlns:a16="http://schemas.microsoft.com/office/drawing/2014/main" id="{1A19955D-270B-40EB-B543-74590836464C}"/>
              </a:ext>
            </a:extLst>
          </p:cNvPr>
          <p:cNvGrpSpPr>
            <a:grpSpLocks/>
          </p:cNvGrpSpPr>
          <p:nvPr/>
        </p:nvGrpSpPr>
        <p:grpSpPr bwMode="auto">
          <a:xfrm>
            <a:off x="1757680" y="4500880"/>
            <a:ext cx="1436370" cy="1425575"/>
            <a:chOff x="1757680" y="4500880"/>
            <a:chExt cx="1436370" cy="1425575"/>
          </a:xfrm>
        </p:grpSpPr>
        <p:sp>
          <p:nvSpPr>
            <p:cNvPr id="34848" name="流程图: 联系 59">
              <a:extLst>
                <a:ext uri="{FF2B5EF4-FFF2-40B4-BE49-F238E27FC236}">
                  <a16:creationId xmlns="" xmlns:p14="http://schemas.microsoft.com/office/powerpoint/2010/main" xmlns:a16="http://schemas.microsoft.com/office/drawing/2014/main" id="{CA46B1EF-95B2-495D-ABCA-34F2F7177BCA}"/>
                </a:ext>
              </a:extLst>
            </p:cNvPr>
            <p:cNvSpPr>
              <a:spLocks noChangeArrowheads="1"/>
            </p:cNvSpPr>
            <p:nvPr/>
          </p:nvSpPr>
          <p:spPr bwMode="auto">
            <a:xfrm>
              <a:off x="1757680" y="4500880"/>
              <a:ext cx="1436370" cy="1425575"/>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49" name="TextBox 65">
              <a:extLst>
                <a:ext uri="{FF2B5EF4-FFF2-40B4-BE49-F238E27FC236}">
                  <a16:creationId xmlns="" xmlns:p14="http://schemas.microsoft.com/office/powerpoint/2010/main" xmlns:a16="http://schemas.microsoft.com/office/drawing/2014/main" id="{1198E0F4-0C05-4593-8727-6465368FC342}"/>
                </a:ext>
              </a:extLst>
            </p:cNvPr>
            <p:cNvSpPr txBox="1">
              <a:spLocks noChangeArrowheads="1"/>
            </p:cNvSpPr>
            <p:nvPr/>
          </p:nvSpPr>
          <p:spPr bwMode="auto">
            <a:xfrm>
              <a:off x="2043430" y="4730750"/>
              <a:ext cx="1029970" cy="95440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800">
                  <a:solidFill>
                    <a:srgbClr val="333333"/>
                  </a:solidFill>
                  <a:ea typeface="黑体" panose="02010609060101010101" pitchFamily="49" charset="-122"/>
                </a:rPr>
                <a:t>经济兴衰</a:t>
              </a:r>
            </a:p>
          </p:txBody>
        </p:sp>
      </p:grpSp>
      <p:grpSp>
        <p:nvGrpSpPr>
          <p:cNvPr id="12304" name="组合 4">
            <a:extLst>
              <a:ext uri="{FF2B5EF4-FFF2-40B4-BE49-F238E27FC236}">
                <a16:creationId xmlns="" xmlns:p14="http://schemas.microsoft.com/office/powerpoint/2010/main" xmlns:a16="http://schemas.microsoft.com/office/drawing/2014/main" id="{D1CD7F3A-785B-4389-BDC7-CF926ABB7F08}"/>
              </a:ext>
            </a:extLst>
          </p:cNvPr>
          <p:cNvGrpSpPr>
            <a:grpSpLocks/>
          </p:cNvGrpSpPr>
          <p:nvPr/>
        </p:nvGrpSpPr>
        <p:grpSpPr bwMode="auto">
          <a:xfrm>
            <a:off x="3148330" y="2776855"/>
            <a:ext cx="1114425" cy="939800"/>
            <a:chOff x="3148330" y="2776855"/>
            <a:chExt cx="1114425" cy="939800"/>
          </a:xfrm>
        </p:grpSpPr>
        <p:sp>
          <p:nvSpPr>
            <p:cNvPr id="34846" name="流程图: 联系 60">
              <a:extLst>
                <a:ext uri="{FF2B5EF4-FFF2-40B4-BE49-F238E27FC236}">
                  <a16:creationId xmlns="" xmlns:p14="http://schemas.microsoft.com/office/powerpoint/2010/main" xmlns:a16="http://schemas.microsoft.com/office/drawing/2014/main" id="{31A49A0A-FF8D-403D-AE4A-42DF1968B7B6}"/>
                </a:ext>
              </a:extLst>
            </p:cNvPr>
            <p:cNvSpPr>
              <a:spLocks noChangeArrowheads="1"/>
            </p:cNvSpPr>
            <p:nvPr/>
          </p:nvSpPr>
          <p:spPr bwMode="auto">
            <a:xfrm>
              <a:off x="3148330" y="2776855"/>
              <a:ext cx="962025" cy="939800"/>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47" name="TextBox 66">
              <a:extLst>
                <a:ext uri="{FF2B5EF4-FFF2-40B4-BE49-F238E27FC236}">
                  <a16:creationId xmlns="" xmlns:p14="http://schemas.microsoft.com/office/powerpoint/2010/main" xmlns:a16="http://schemas.microsoft.com/office/drawing/2014/main" id="{5394BA8B-0A1C-4740-AAF1-61B86D882D22}"/>
                </a:ext>
              </a:extLst>
            </p:cNvPr>
            <p:cNvSpPr txBox="1">
              <a:spLocks noChangeArrowheads="1"/>
            </p:cNvSpPr>
            <p:nvPr/>
          </p:nvSpPr>
          <p:spPr bwMode="auto">
            <a:xfrm>
              <a:off x="3230880" y="2808605"/>
              <a:ext cx="1031875" cy="82359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400">
                  <a:solidFill>
                    <a:srgbClr val="333333"/>
                  </a:solidFill>
                  <a:ea typeface="黑体" panose="02010609060101010101" pitchFamily="49" charset="-122"/>
                </a:rPr>
                <a:t>政权得失</a:t>
              </a:r>
            </a:p>
          </p:txBody>
        </p:sp>
      </p:grpSp>
      <p:grpSp>
        <p:nvGrpSpPr>
          <p:cNvPr id="12307" name="组合 5">
            <a:extLst>
              <a:ext uri="{FF2B5EF4-FFF2-40B4-BE49-F238E27FC236}">
                <a16:creationId xmlns="" xmlns:p14="http://schemas.microsoft.com/office/powerpoint/2010/main" xmlns:a16="http://schemas.microsoft.com/office/drawing/2014/main" id="{0B513BE9-59D1-40E0-AFC6-20389BA0A24F}"/>
              </a:ext>
            </a:extLst>
          </p:cNvPr>
          <p:cNvGrpSpPr>
            <a:grpSpLocks/>
          </p:cNvGrpSpPr>
          <p:nvPr/>
        </p:nvGrpSpPr>
        <p:grpSpPr bwMode="auto">
          <a:xfrm>
            <a:off x="3194050" y="4076700"/>
            <a:ext cx="1092200" cy="779780"/>
            <a:chOff x="3194050" y="4076700"/>
            <a:chExt cx="1092200" cy="779780"/>
          </a:xfrm>
        </p:grpSpPr>
        <p:sp>
          <p:nvSpPr>
            <p:cNvPr id="34844" name="流程图: 联系 61">
              <a:extLst>
                <a:ext uri="{FF2B5EF4-FFF2-40B4-BE49-F238E27FC236}">
                  <a16:creationId xmlns="" xmlns:p14="http://schemas.microsoft.com/office/powerpoint/2010/main" xmlns:a16="http://schemas.microsoft.com/office/drawing/2014/main" id="{9A6D95BE-8190-4958-9ED6-8048CC825851}"/>
                </a:ext>
              </a:extLst>
            </p:cNvPr>
            <p:cNvSpPr>
              <a:spLocks noChangeArrowheads="1"/>
            </p:cNvSpPr>
            <p:nvPr/>
          </p:nvSpPr>
          <p:spPr bwMode="auto">
            <a:xfrm>
              <a:off x="3194050" y="4076700"/>
              <a:ext cx="835025" cy="779780"/>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45" name="TextBox 67">
              <a:extLst>
                <a:ext uri="{FF2B5EF4-FFF2-40B4-BE49-F238E27FC236}">
                  <a16:creationId xmlns="" xmlns:p14="http://schemas.microsoft.com/office/powerpoint/2010/main" xmlns:a16="http://schemas.microsoft.com/office/drawing/2014/main" id="{07DE6F4B-D320-4E13-AC00-EEB1DAE85093}"/>
                </a:ext>
              </a:extLst>
            </p:cNvPr>
            <p:cNvSpPr txBox="1">
              <a:spLocks noChangeArrowheads="1"/>
            </p:cNvSpPr>
            <p:nvPr/>
          </p:nvSpPr>
          <p:spPr bwMode="auto">
            <a:xfrm>
              <a:off x="3254375" y="4107180"/>
              <a:ext cx="1031875" cy="7016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000">
                  <a:solidFill>
                    <a:srgbClr val="333333"/>
                  </a:solidFill>
                  <a:ea typeface="黑体" panose="02010609060101010101" pitchFamily="49" charset="-122"/>
                </a:rPr>
                <a:t>国家</a:t>
              </a:r>
              <a:endParaRPr lang="en-US" altLang="zh-CN" sz="2000">
                <a:solidFill>
                  <a:srgbClr val="333333"/>
                </a:solidFill>
                <a:ea typeface="黑体" panose="02010609060101010101" pitchFamily="49" charset="-122"/>
              </a:endParaRPr>
            </a:p>
            <a:p>
              <a:pPr>
                <a:buFontTx/>
                <a:buNone/>
              </a:pPr>
              <a:r>
                <a:rPr lang="zh-CN" altLang="en-US" sz="2000">
                  <a:solidFill>
                    <a:srgbClr val="333333"/>
                  </a:solidFill>
                  <a:ea typeface="黑体" panose="02010609060101010101" pitchFamily="49" charset="-122"/>
                </a:rPr>
                <a:t>安危</a:t>
              </a:r>
            </a:p>
          </p:txBody>
        </p:sp>
      </p:grpSp>
      <p:grpSp>
        <p:nvGrpSpPr>
          <p:cNvPr id="12313" name="组合 10">
            <a:extLst>
              <a:ext uri="{FF2B5EF4-FFF2-40B4-BE49-F238E27FC236}">
                <a16:creationId xmlns="" xmlns:p14="http://schemas.microsoft.com/office/powerpoint/2010/main" xmlns:a16="http://schemas.microsoft.com/office/drawing/2014/main" id="{5EC4476B-726F-4552-B692-928C15AD2750}"/>
              </a:ext>
            </a:extLst>
          </p:cNvPr>
          <p:cNvGrpSpPr>
            <a:grpSpLocks/>
          </p:cNvGrpSpPr>
          <p:nvPr/>
        </p:nvGrpSpPr>
        <p:grpSpPr bwMode="auto">
          <a:xfrm>
            <a:off x="7905750" y="2933700"/>
            <a:ext cx="2568575" cy="2687955"/>
            <a:chOff x="7905750" y="2933700"/>
            <a:chExt cx="2568575" cy="2687955"/>
          </a:xfrm>
        </p:grpSpPr>
        <p:sp>
          <p:nvSpPr>
            <p:cNvPr id="34840" name="流程图: 联系 23">
              <a:extLst>
                <a:ext uri="{FF2B5EF4-FFF2-40B4-BE49-F238E27FC236}">
                  <a16:creationId xmlns="" xmlns:p14="http://schemas.microsoft.com/office/powerpoint/2010/main" xmlns:a16="http://schemas.microsoft.com/office/drawing/2014/main" id="{905A0BD5-2822-426D-9A4C-624509A94585}"/>
                </a:ext>
              </a:extLst>
            </p:cNvPr>
            <p:cNvSpPr>
              <a:spLocks noChangeArrowheads="1"/>
            </p:cNvSpPr>
            <p:nvPr/>
          </p:nvSpPr>
          <p:spPr bwMode="auto">
            <a:xfrm>
              <a:off x="7905750" y="2933700"/>
              <a:ext cx="2568575" cy="2626995"/>
            </a:xfrm>
            <a:prstGeom prst="flowChartConnector">
              <a:avLst/>
            </a:prstGeom>
            <a:blipFill dpi="0" rotWithShape="1">
              <a:blip r:embed="rId4"/>
              <a:srcRect/>
              <a:stretch>
                <a:fillRect/>
              </a:stretch>
            </a:bli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zh-CN" altLang="zh-CN"/>
            </a:p>
          </p:txBody>
        </p:sp>
        <p:sp>
          <p:nvSpPr>
            <p:cNvPr id="34841" name="TextBox 25">
              <a:extLst>
                <a:ext uri="{FF2B5EF4-FFF2-40B4-BE49-F238E27FC236}">
                  <a16:creationId xmlns="" xmlns:p14="http://schemas.microsoft.com/office/powerpoint/2010/main" xmlns:a16="http://schemas.microsoft.com/office/drawing/2014/main" id="{76616D43-B67C-459B-A6A9-82BA722A85B7}"/>
                </a:ext>
              </a:extLst>
            </p:cNvPr>
            <p:cNvSpPr txBox="1">
              <a:spLocks noChangeArrowheads="1"/>
            </p:cNvSpPr>
            <p:nvPr/>
          </p:nvSpPr>
          <p:spPr bwMode="auto">
            <a:xfrm>
              <a:off x="8305800" y="5254625"/>
              <a:ext cx="1833245" cy="366395"/>
            </a:xfrm>
            <a:prstGeom prst="rect">
              <a:avLst/>
            </a:prstGeom>
            <a:solidFill>
              <a:srgbClr val="FFCC66"/>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r>
                <a:rPr lang="zh-CN" altLang="en-US" b="1"/>
                <a:t>东欧剧变</a:t>
              </a:r>
            </a:p>
          </p:txBody>
        </p:sp>
      </p:grpSp>
      <p:sp>
        <p:nvSpPr>
          <p:cNvPr id="12319" name="流程图: 联系 11">
            <a:extLst>
              <a:ext uri="{FF2B5EF4-FFF2-40B4-BE49-F238E27FC236}">
                <a16:creationId xmlns="" xmlns:p14="http://schemas.microsoft.com/office/powerpoint/2010/main" xmlns:a16="http://schemas.microsoft.com/office/drawing/2014/main" id="{A7BF0836-FA6F-4578-A258-A91935C88E6D}"/>
              </a:ext>
            </a:extLst>
          </p:cNvPr>
          <p:cNvSpPr>
            <a:spLocks noChangeArrowheads="1"/>
          </p:cNvSpPr>
          <p:nvPr/>
        </p:nvSpPr>
        <p:spPr bwMode="auto">
          <a:xfrm>
            <a:off x="5099050" y="2075180"/>
            <a:ext cx="2159000" cy="2160270"/>
          </a:xfrm>
          <a:prstGeom prst="flowChartConnector">
            <a:avLst/>
          </a:prstGeom>
          <a:solidFill>
            <a:srgbClr val="E9CB95"/>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r>
              <a:rPr lang="zh-CN" altLang="en-US" sz="4000">
                <a:solidFill>
                  <a:srgbClr val="404040"/>
                </a:solidFill>
                <a:latin typeface="黑体" panose="02010609060101010101" pitchFamily="49" charset="-122"/>
                <a:ea typeface="黑体" panose="02010609060101010101" pitchFamily="49" charset="-122"/>
              </a:rPr>
              <a:t>意识</a:t>
            </a:r>
            <a:endParaRPr lang="en-US" altLang="zh-CN" sz="4000">
              <a:solidFill>
                <a:srgbClr val="404040"/>
              </a:solidFill>
              <a:latin typeface="黑体" panose="02010609060101010101" pitchFamily="49" charset="-122"/>
              <a:ea typeface="黑体" panose="02010609060101010101" pitchFamily="49" charset="-122"/>
            </a:endParaRPr>
          </a:p>
          <a:p>
            <a:pPr algn="ctr">
              <a:buFontTx/>
              <a:buNone/>
            </a:pPr>
            <a:r>
              <a:rPr lang="zh-CN" altLang="en-US" sz="4000">
                <a:solidFill>
                  <a:srgbClr val="404040"/>
                </a:solidFill>
                <a:latin typeface="黑体" panose="02010609060101010101" pitchFamily="49" charset="-122"/>
                <a:ea typeface="黑体" panose="02010609060101010101" pitchFamily="49" charset="-122"/>
              </a:rPr>
              <a:t>形态</a:t>
            </a:r>
          </a:p>
        </p:txBody>
      </p:sp>
      <p:sp>
        <p:nvSpPr>
          <p:cNvPr id="12320" name="TextBox 12">
            <a:extLst>
              <a:ext uri="{FF2B5EF4-FFF2-40B4-BE49-F238E27FC236}">
                <a16:creationId xmlns="" xmlns:p14="http://schemas.microsoft.com/office/powerpoint/2010/main" xmlns:a16="http://schemas.microsoft.com/office/drawing/2014/main" id="{21CAB331-EC1A-4F88-8DA3-8141E284AFEE}"/>
              </a:ext>
            </a:extLst>
          </p:cNvPr>
          <p:cNvSpPr txBox="1">
            <a:spLocks noChangeArrowheads="1"/>
          </p:cNvSpPr>
          <p:nvPr/>
        </p:nvSpPr>
        <p:spPr bwMode="auto">
          <a:xfrm>
            <a:off x="5558155" y="758825"/>
            <a:ext cx="5109845" cy="1284605"/>
          </a:xfrm>
          <a:prstGeom prst="rect">
            <a:avLst/>
          </a:prstGeom>
          <a:solidFill>
            <a:srgbClr val="DE5D3E"/>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b="1">
                <a:solidFill>
                  <a:schemeClr val="bg1"/>
                </a:solidFill>
              </a:rPr>
              <a:t>作为和平演变的最重要的手段和武器之一，意识形态是作为推翻国家政权以至改变社会制度的强大舆论力量起作用的。</a:t>
            </a:r>
          </a:p>
        </p:txBody>
      </p:sp>
      <p:sp>
        <p:nvSpPr>
          <p:cNvPr id="12321" name="矩形 1">
            <a:extLst>
              <a:ext uri="{FF2B5EF4-FFF2-40B4-BE49-F238E27FC236}">
                <a16:creationId xmlns="" xmlns:p14="http://schemas.microsoft.com/office/powerpoint/2010/main" xmlns:a16="http://schemas.microsoft.com/office/drawing/2014/main" id="{F88D835D-24E6-44DD-AC6D-DE0847B78347}"/>
              </a:ext>
            </a:extLst>
          </p:cNvPr>
          <p:cNvSpPr>
            <a:spLocks noChangeArrowheads="1"/>
          </p:cNvSpPr>
          <p:nvPr/>
        </p:nvSpPr>
        <p:spPr bwMode="auto">
          <a:xfrm>
            <a:off x="1524000" y="295275"/>
            <a:ext cx="1376680" cy="536575"/>
          </a:xfrm>
          <a:prstGeom prst="rect">
            <a:avLst/>
          </a:prstGeom>
          <a:solidFill>
            <a:srgbClr val="CC3300"/>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2322" name="矩形 3">
            <a:extLst>
              <a:ext uri="{FF2B5EF4-FFF2-40B4-BE49-F238E27FC236}">
                <a16:creationId xmlns="" xmlns:p14="http://schemas.microsoft.com/office/powerpoint/2010/main" xmlns:a16="http://schemas.microsoft.com/office/drawing/2014/main" id="{292B5753-02E2-47D7-8478-3D743BEF7862}"/>
              </a:ext>
            </a:extLst>
          </p:cNvPr>
          <p:cNvSpPr>
            <a:spLocks noChangeArrowheads="1"/>
          </p:cNvSpPr>
          <p:nvPr/>
        </p:nvSpPr>
        <p:spPr bwMode="auto">
          <a:xfrm>
            <a:off x="2990850" y="295275"/>
            <a:ext cx="157480" cy="536575"/>
          </a:xfrm>
          <a:prstGeom prst="rect">
            <a:avLst/>
          </a:prstGeom>
          <a:solidFill>
            <a:srgbClr val="FF3300">
              <a:alpha val="74901"/>
            </a:srgb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2323" name="矩形 4">
            <a:extLst>
              <a:ext uri="{FF2B5EF4-FFF2-40B4-BE49-F238E27FC236}">
                <a16:creationId xmlns="" xmlns:p14="http://schemas.microsoft.com/office/powerpoint/2010/main" xmlns:a16="http://schemas.microsoft.com/office/drawing/2014/main" id="{9F2DF446-3F52-4F54-92D9-865A7D8F3B52}"/>
              </a:ext>
            </a:extLst>
          </p:cNvPr>
          <p:cNvSpPr>
            <a:spLocks noChangeArrowheads="1"/>
          </p:cNvSpPr>
          <p:nvPr/>
        </p:nvSpPr>
        <p:spPr bwMode="auto">
          <a:xfrm>
            <a:off x="3395980" y="298450"/>
            <a:ext cx="79375" cy="536575"/>
          </a:xfrm>
          <a:prstGeom prst="rect">
            <a:avLst/>
          </a:prstGeom>
          <a:solidFill>
            <a:srgbClr val="FF3300">
              <a:alpha val="20000"/>
            </a:srgb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2324" name="矩形 5">
            <a:extLst>
              <a:ext uri="{FF2B5EF4-FFF2-40B4-BE49-F238E27FC236}">
                <a16:creationId xmlns="" xmlns:p14="http://schemas.microsoft.com/office/powerpoint/2010/main" xmlns:a16="http://schemas.microsoft.com/office/drawing/2014/main" id="{1E86D1B3-B596-4F98-8BE9-20CC98BC2AEC}"/>
              </a:ext>
            </a:extLst>
          </p:cNvPr>
          <p:cNvSpPr>
            <a:spLocks noChangeArrowheads="1"/>
          </p:cNvSpPr>
          <p:nvPr/>
        </p:nvSpPr>
        <p:spPr bwMode="auto">
          <a:xfrm>
            <a:off x="3194050" y="295275"/>
            <a:ext cx="157480" cy="536575"/>
          </a:xfrm>
          <a:prstGeom prst="rect">
            <a:avLst/>
          </a:prstGeom>
          <a:solidFill>
            <a:srgbClr val="FF3300">
              <a:alpha val="39999"/>
            </a:srgb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2326" name="五边形 37">
            <a:extLst>
              <a:ext uri="{FF2B5EF4-FFF2-40B4-BE49-F238E27FC236}">
                <a16:creationId xmlns="" xmlns:p14="http://schemas.microsoft.com/office/powerpoint/2010/main" xmlns:a16="http://schemas.microsoft.com/office/drawing/2014/main" id="{62D8D71D-F3BF-474C-8997-D4DA89A4BCD2}"/>
              </a:ext>
            </a:extLst>
          </p:cNvPr>
          <p:cNvSpPr>
            <a:spLocks noChangeArrowheads="1"/>
          </p:cNvSpPr>
          <p:nvPr/>
        </p:nvSpPr>
        <p:spPr bwMode="auto">
          <a:xfrm>
            <a:off x="1605280" y="920750"/>
            <a:ext cx="1957070" cy="400050"/>
          </a:xfrm>
          <a:prstGeom prst="homePlate">
            <a:avLst>
              <a:gd name="adj" fmla="val 50174"/>
            </a:avLst>
          </a:prstGeom>
          <a:solidFill>
            <a:srgbClr val="FF9933"/>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sz="2400" b="1"/>
              <a:t>直接关联</a:t>
            </a:r>
          </a:p>
        </p:txBody>
      </p:sp>
      <p:sp>
        <p:nvSpPr>
          <p:cNvPr id="32" name="TextBox 31">
            <a:hlinkClick r:id="" action="ppaction://hlinkshowjump?jump=nextslide"/>
          </p:cNvPr>
          <p:cNvSpPr txBox="1"/>
          <p:nvPr/>
        </p:nvSpPr>
        <p:spPr>
          <a:xfrm>
            <a:off x="4110355" y="48577"/>
            <a:ext cx="449961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掌握意识形态领导权的原因</a:t>
            </a:r>
          </a:p>
        </p:txBody>
      </p:sp>
    </p:spTree>
    <p:extLst>
      <p:ext uri="{BB962C8B-B14F-4D97-AF65-F5344CB8AC3E}">
        <p14:creationId xmlns="" xmlns:p14="http://schemas.microsoft.com/office/powerpoint/2010/main" val="26439936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2323"/>
                                        </p:tgtEl>
                                        <p:attrNameLst>
                                          <p:attrName>style.visibility</p:attrName>
                                        </p:attrNameLst>
                                      </p:cBhvr>
                                      <p:to>
                                        <p:strVal val="visible"/>
                                      </p:to>
                                    </p:set>
                                    <p:animEffect transition="in" filter="stripes(upRight))">
                                      <p:cBhvr>
                                        <p:cTn id="7" dur="500"/>
                                        <p:tgtEl>
                                          <p:spTgt spid="1232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2324"/>
                                        </p:tgtEl>
                                        <p:attrNameLst>
                                          <p:attrName>style.visibility</p:attrName>
                                        </p:attrNameLst>
                                      </p:cBhvr>
                                      <p:to>
                                        <p:strVal val="visible"/>
                                      </p:to>
                                    </p:set>
                                    <p:animEffect transition="in" filter="stripes(upRight))">
                                      <p:cBhvr>
                                        <p:cTn id="10" dur="500"/>
                                        <p:tgtEl>
                                          <p:spTgt spid="12324"/>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2322"/>
                                        </p:tgtEl>
                                        <p:attrNameLst>
                                          <p:attrName>style.visibility</p:attrName>
                                        </p:attrNameLst>
                                      </p:cBhvr>
                                      <p:to>
                                        <p:strVal val="visible"/>
                                      </p:to>
                                    </p:set>
                                    <p:animEffect transition="in" filter="stripes(upRight))">
                                      <p:cBhvr>
                                        <p:cTn id="13" dur="500"/>
                                        <p:tgtEl>
                                          <p:spTgt spid="12322"/>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2321"/>
                                        </p:tgtEl>
                                        <p:attrNameLst>
                                          <p:attrName>style.visibility</p:attrName>
                                        </p:attrNameLst>
                                      </p:cBhvr>
                                      <p:to>
                                        <p:strVal val="visible"/>
                                      </p:to>
                                    </p:set>
                                    <p:animEffect transition="in" filter="stripes(upRight))">
                                      <p:cBhvr>
                                        <p:cTn id="16" dur="500"/>
                                        <p:tgtEl>
                                          <p:spTgt spid="12321"/>
                                        </p:tgtEl>
                                      </p:cBhvr>
                                    </p:animEffect>
                                  </p:childTnLst>
                                </p:cTn>
                              </p:par>
                            </p:childTnLst>
                          </p:cTn>
                        </p:par>
                        <p:par>
                          <p:cTn id="17" fill="hold" nodeType="afterGroup">
                            <p:stCondLst>
                              <p:cond delay="500"/>
                            </p:stCondLst>
                            <p:childTnLst>
                              <p:par>
                                <p:cTn id="18" presetID="53" presetClass="entr" presetSubtype="0" fill="hold" grpId="0" nodeType="afterEffect">
                                  <p:stCondLst>
                                    <p:cond delay="0"/>
                                  </p:stCondLst>
                                  <p:childTnLst>
                                    <p:set>
                                      <p:cBhvr>
                                        <p:cTn id="19" dur="1" fill="hold">
                                          <p:stCondLst>
                                            <p:cond delay="0"/>
                                          </p:stCondLst>
                                        </p:cTn>
                                        <p:tgtEl>
                                          <p:spTgt spid="12291"/>
                                        </p:tgtEl>
                                        <p:attrNameLst>
                                          <p:attrName>style.visibility</p:attrName>
                                        </p:attrNameLst>
                                      </p:cBhvr>
                                      <p:to>
                                        <p:strVal val="visible"/>
                                      </p:to>
                                    </p:set>
                                    <p:anim calcmode="lin" valueType="num">
                                      <p:cBhvr>
                                        <p:cTn id="20" dur="500" fill="hold"/>
                                        <p:tgtEl>
                                          <p:spTgt spid="12291"/>
                                        </p:tgtEl>
                                        <p:attrNameLst>
                                          <p:attrName>ppt_w</p:attrName>
                                        </p:attrNameLst>
                                      </p:cBhvr>
                                      <p:tavLst>
                                        <p:tav tm="0">
                                          <p:val>
                                            <p:fltVal val="0"/>
                                          </p:val>
                                        </p:tav>
                                        <p:tav tm="100000">
                                          <p:val>
                                            <p:strVal val="#ppt_w"/>
                                          </p:val>
                                        </p:tav>
                                      </p:tavLst>
                                    </p:anim>
                                    <p:anim calcmode="lin" valueType="num">
                                      <p:cBhvr>
                                        <p:cTn id="21" dur="500" fill="hold"/>
                                        <p:tgtEl>
                                          <p:spTgt spid="12291"/>
                                        </p:tgtEl>
                                        <p:attrNameLst>
                                          <p:attrName>ppt_h</p:attrName>
                                        </p:attrNameLst>
                                      </p:cBhvr>
                                      <p:tavLst>
                                        <p:tav tm="0">
                                          <p:val>
                                            <p:fltVal val="0"/>
                                          </p:val>
                                        </p:tav>
                                        <p:tav tm="100000">
                                          <p:val>
                                            <p:strVal val="#ppt_h"/>
                                          </p:val>
                                        </p:tav>
                                      </p:tavLst>
                                    </p:anim>
                                    <p:animEffect transition="in" filter="fade">
                                      <p:cBhvr>
                                        <p:cTn id="22" dur="500"/>
                                        <p:tgtEl>
                                          <p:spTgt spid="12291"/>
                                        </p:tgtEl>
                                      </p:cBhvr>
                                    </p:animEffect>
                                  </p:childTnLst>
                                </p:cTn>
                              </p:par>
                            </p:childTnLst>
                          </p:cTn>
                        </p:par>
                        <p:par>
                          <p:cTn id="23" fill="hold" nodeType="afterGroup">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12293"/>
                                        </p:tgtEl>
                                        <p:attrNameLst>
                                          <p:attrName>style.visibility</p:attrName>
                                        </p:attrNameLst>
                                      </p:cBhvr>
                                      <p:to>
                                        <p:strVal val="visible"/>
                                      </p:to>
                                    </p:set>
                                    <p:animEffect transition="in" filter="stripes(upRight))">
                                      <p:cBhvr>
                                        <p:cTn id="26" dur="500"/>
                                        <p:tgtEl>
                                          <p:spTgt spid="12293"/>
                                        </p:tgtEl>
                                      </p:cBhvr>
                                    </p:animEffect>
                                  </p:childTnLst>
                                </p:cTn>
                              </p:par>
                            </p:childTnLst>
                          </p:cTn>
                        </p:par>
                        <p:par>
                          <p:cTn id="27" fill="hold" nodeType="afterGroup">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2326"/>
                                        </p:tgtEl>
                                        <p:attrNameLst>
                                          <p:attrName>style.visibility</p:attrName>
                                        </p:attrNameLst>
                                      </p:cBhvr>
                                      <p:to>
                                        <p:strVal val="visible"/>
                                      </p:to>
                                    </p:set>
                                    <p:animEffect transition="in" filter="stripes(upRight))">
                                      <p:cBhvr>
                                        <p:cTn id="30" dur="1000"/>
                                        <p:tgtEl>
                                          <p:spTgt spid="12326"/>
                                        </p:tgtEl>
                                      </p:cBhvr>
                                    </p:animEffect>
                                  </p:childTnLst>
                                </p:cTn>
                              </p:par>
                            </p:childTnLst>
                          </p:cTn>
                        </p:par>
                        <p:par>
                          <p:cTn id="31" fill="hold" nodeType="afterGroup">
                            <p:stCondLst>
                              <p:cond delay="2500"/>
                            </p:stCondLst>
                            <p:childTnLst>
                              <p:par>
                                <p:cTn id="32" presetID="10" presetClass="entr" presetSubtype="0" fill="hold" nodeType="afterEffect">
                                  <p:stCondLst>
                                    <p:cond delay="0"/>
                                  </p:stCondLst>
                                  <p:childTnLst>
                                    <p:set>
                                      <p:cBhvr>
                                        <p:cTn id="33" dur="1" fill="hold">
                                          <p:stCondLst>
                                            <p:cond delay="0"/>
                                          </p:stCondLst>
                                        </p:cTn>
                                        <p:tgtEl>
                                          <p:spTgt spid="12295"/>
                                        </p:tgtEl>
                                        <p:attrNameLst>
                                          <p:attrName>style.visibility</p:attrName>
                                        </p:attrNameLst>
                                      </p:cBhvr>
                                      <p:to>
                                        <p:strVal val="visible"/>
                                      </p:to>
                                    </p:set>
                                    <p:animEffect transition="in" filter="fade">
                                      <p:cBhvr>
                                        <p:cTn id="34" dur="500"/>
                                        <p:tgtEl>
                                          <p:spTgt spid="12295"/>
                                        </p:tgtEl>
                                      </p:cBhvr>
                                    </p:animEffect>
                                  </p:childTnLst>
                                </p:cTn>
                              </p:par>
                            </p:childTnLst>
                          </p:cTn>
                        </p:par>
                        <p:par>
                          <p:cTn id="35" fill="hold" nodeType="afterGroup">
                            <p:stCondLst>
                              <p:cond delay="3000"/>
                            </p:stCondLst>
                            <p:childTnLst>
                              <p:par>
                                <p:cTn id="36" presetID="10" presetClass="entr" presetSubtype="0" fill="hold" nodeType="afterEffect">
                                  <p:stCondLst>
                                    <p:cond delay="0"/>
                                  </p:stCondLst>
                                  <p:childTnLst>
                                    <p:set>
                                      <p:cBhvr>
                                        <p:cTn id="37" dur="1" fill="hold">
                                          <p:stCondLst>
                                            <p:cond delay="0"/>
                                          </p:stCondLst>
                                        </p:cTn>
                                        <p:tgtEl>
                                          <p:spTgt spid="12298"/>
                                        </p:tgtEl>
                                        <p:attrNameLst>
                                          <p:attrName>style.visibility</p:attrName>
                                        </p:attrNameLst>
                                      </p:cBhvr>
                                      <p:to>
                                        <p:strVal val="visible"/>
                                      </p:to>
                                    </p:set>
                                    <p:animEffect transition="in" filter="fade">
                                      <p:cBhvr>
                                        <p:cTn id="38" dur="500"/>
                                        <p:tgtEl>
                                          <p:spTgt spid="12298"/>
                                        </p:tgtEl>
                                      </p:cBhvr>
                                    </p:animEffect>
                                  </p:childTnLst>
                                </p:cTn>
                              </p:par>
                            </p:childTnLst>
                          </p:cTn>
                        </p:par>
                        <p:par>
                          <p:cTn id="39" fill="hold" nodeType="afterGroup">
                            <p:stCondLst>
                              <p:cond delay="3500"/>
                            </p:stCondLst>
                            <p:childTnLst>
                              <p:par>
                                <p:cTn id="40" presetID="10" presetClass="entr" presetSubtype="0" fill="hold" nodeType="afterEffect">
                                  <p:stCondLst>
                                    <p:cond delay="0"/>
                                  </p:stCondLst>
                                  <p:childTnLst>
                                    <p:set>
                                      <p:cBhvr>
                                        <p:cTn id="41" dur="1" fill="hold">
                                          <p:stCondLst>
                                            <p:cond delay="0"/>
                                          </p:stCondLst>
                                        </p:cTn>
                                        <p:tgtEl>
                                          <p:spTgt spid="12301"/>
                                        </p:tgtEl>
                                        <p:attrNameLst>
                                          <p:attrName>style.visibility</p:attrName>
                                        </p:attrNameLst>
                                      </p:cBhvr>
                                      <p:to>
                                        <p:strVal val="visible"/>
                                      </p:to>
                                    </p:set>
                                    <p:animEffect transition="in" filter="fade">
                                      <p:cBhvr>
                                        <p:cTn id="42" dur="500"/>
                                        <p:tgtEl>
                                          <p:spTgt spid="12301"/>
                                        </p:tgtEl>
                                      </p:cBhvr>
                                    </p:animEffect>
                                  </p:childTnLst>
                                </p:cTn>
                              </p:par>
                            </p:childTnLst>
                          </p:cTn>
                        </p:par>
                        <p:par>
                          <p:cTn id="43" fill="hold" nodeType="afterGroup">
                            <p:stCondLst>
                              <p:cond delay="4000"/>
                            </p:stCondLst>
                            <p:childTnLst>
                              <p:par>
                                <p:cTn id="44" presetID="10" presetClass="entr" presetSubtype="0" fill="hold" nodeType="afterEffect">
                                  <p:stCondLst>
                                    <p:cond delay="0"/>
                                  </p:stCondLst>
                                  <p:childTnLst>
                                    <p:set>
                                      <p:cBhvr>
                                        <p:cTn id="45" dur="1" fill="hold">
                                          <p:stCondLst>
                                            <p:cond delay="0"/>
                                          </p:stCondLst>
                                        </p:cTn>
                                        <p:tgtEl>
                                          <p:spTgt spid="12304"/>
                                        </p:tgtEl>
                                        <p:attrNameLst>
                                          <p:attrName>style.visibility</p:attrName>
                                        </p:attrNameLst>
                                      </p:cBhvr>
                                      <p:to>
                                        <p:strVal val="visible"/>
                                      </p:to>
                                    </p:set>
                                    <p:animEffect transition="in" filter="fade">
                                      <p:cBhvr>
                                        <p:cTn id="46" dur="500"/>
                                        <p:tgtEl>
                                          <p:spTgt spid="12304"/>
                                        </p:tgtEl>
                                      </p:cBhvr>
                                    </p:animEffect>
                                  </p:childTnLst>
                                </p:cTn>
                              </p:par>
                            </p:childTnLst>
                          </p:cTn>
                        </p:par>
                        <p:par>
                          <p:cTn id="47" fill="hold" nodeType="afterGroup">
                            <p:stCondLst>
                              <p:cond delay="4500"/>
                            </p:stCondLst>
                            <p:childTnLst>
                              <p:par>
                                <p:cTn id="48" presetID="10" presetClass="entr" presetSubtype="0" fill="hold" nodeType="afterEffect">
                                  <p:stCondLst>
                                    <p:cond delay="0"/>
                                  </p:stCondLst>
                                  <p:childTnLst>
                                    <p:set>
                                      <p:cBhvr>
                                        <p:cTn id="49" dur="1" fill="hold">
                                          <p:stCondLst>
                                            <p:cond delay="0"/>
                                          </p:stCondLst>
                                        </p:cTn>
                                        <p:tgtEl>
                                          <p:spTgt spid="12307"/>
                                        </p:tgtEl>
                                        <p:attrNameLst>
                                          <p:attrName>style.visibility</p:attrName>
                                        </p:attrNameLst>
                                      </p:cBhvr>
                                      <p:to>
                                        <p:strVal val="visible"/>
                                      </p:to>
                                    </p:set>
                                    <p:animEffect transition="in" filter="fade">
                                      <p:cBhvr>
                                        <p:cTn id="50" dur="500"/>
                                        <p:tgtEl>
                                          <p:spTgt spid="12307"/>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2294"/>
                                        </p:tgtEl>
                                        <p:attrNameLst>
                                          <p:attrName>style.visibility</p:attrName>
                                        </p:attrNameLst>
                                      </p:cBhvr>
                                      <p:to>
                                        <p:strVal val="visible"/>
                                      </p:to>
                                    </p:set>
                                    <p:animEffect transition="in" filter="stripes(upRight))">
                                      <p:cBhvr>
                                        <p:cTn id="53" dur="500"/>
                                        <p:tgtEl>
                                          <p:spTgt spid="1229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2291"/>
                                        </p:tgtEl>
                                        <p:attrNameLst>
                                          <p:attrName>style.visibility</p:attrName>
                                        </p:attrNameLst>
                                      </p:cBhvr>
                                      <p:to>
                                        <p:strVal val="hidden"/>
                                      </p:to>
                                    </p:set>
                                  </p:childTnLst>
                                </p:cTn>
                              </p:par>
                              <p:par>
                                <p:cTn id="58" presetID="8" presetClass="exit" presetSubtype="16" fill="hold" grpId="1" nodeType="withEffect">
                                  <p:stCondLst>
                                    <p:cond delay="0"/>
                                  </p:stCondLst>
                                  <p:childTnLst>
                                    <p:animEffect transition="out" filter="diamond(in)">
                                      <p:cBhvr>
                                        <p:cTn id="59" dur="1000"/>
                                        <p:tgtEl>
                                          <p:spTgt spid="12326"/>
                                        </p:tgtEl>
                                      </p:cBhvr>
                                    </p:animEffect>
                                    <p:set>
                                      <p:cBhvr>
                                        <p:cTn id="60" dur="1" fill="hold">
                                          <p:stCondLst>
                                            <p:cond delay="999"/>
                                          </p:stCondLst>
                                        </p:cTn>
                                        <p:tgtEl>
                                          <p:spTgt spid="1232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2295"/>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229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230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30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230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2294"/>
                                        </p:tgtEl>
                                        <p:attrNameLst>
                                          <p:attrName>style.visibility</p:attrName>
                                        </p:attrNameLst>
                                      </p:cBhvr>
                                      <p:to>
                                        <p:strVal val="hidden"/>
                                      </p:to>
                                    </p:set>
                                  </p:childTnLst>
                                </p:cTn>
                              </p:par>
                            </p:childTnLst>
                          </p:cTn>
                        </p:par>
                        <p:par>
                          <p:cTn id="73" fill="hold" nodeType="afterGroup">
                            <p:stCondLst>
                              <p:cond delay="1000"/>
                            </p:stCondLst>
                            <p:childTnLst>
                              <p:par>
                                <p:cTn id="74" presetID="53" presetClass="entr" presetSubtype="0" fill="hold" grpId="0" nodeType="afterEffect">
                                  <p:stCondLst>
                                    <p:cond delay="0"/>
                                  </p:stCondLst>
                                  <p:childTnLst>
                                    <p:set>
                                      <p:cBhvr>
                                        <p:cTn id="75" dur="1" fill="hold">
                                          <p:stCondLst>
                                            <p:cond delay="0"/>
                                          </p:stCondLst>
                                        </p:cTn>
                                        <p:tgtEl>
                                          <p:spTgt spid="12319"/>
                                        </p:tgtEl>
                                        <p:attrNameLst>
                                          <p:attrName>style.visibility</p:attrName>
                                        </p:attrNameLst>
                                      </p:cBhvr>
                                      <p:to>
                                        <p:strVal val="visible"/>
                                      </p:to>
                                    </p:set>
                                    <p:anim calcmode="lin" valueType="num">
                                      <p:cBhvr>
                                        <p:cTn id="76" dur="500" fill="hold"/>
                                        <p:tgtEl>
                                          <p:spTgt spid="12319"/>
                                        </p:tgtEl>
                                        <p:attrNameLst>
                                          <p:attrName>ppt_w</p:attrName>
                                        </p:attrNameLst>
                                      </p:cBhvr>
                                      <p:tavLst>
                                        <p:tav tm="0">
                                          <p:val>
                                            <p:fltVal val="0"/>
                                          </p:val>
                                        </p:tav>
                                        <p:tav tm="100000">
                                          <p:val>
                                            <p:strVal val="#ppt_w"/>
                                          </p:val>
                                        </p:tav>
                                      </p:tavLst>
                                    </p:anim>
                                    <p:anim calcmode="lin" valueType="num">
                                      <p:cBhvr>
                                        <p:cTn id="77" dur="500" fill="hold"/>
                                        <p:tgtEl>
                                          <p:spTgt spid="12319"/>
                                        </p:tgtEl>
                                        <p:attrNameLst>
                                          <p:attrName>ppt_h</p:attrName>
                                        </p:attrNameLst>
                                      </p:cBhvr>
                                      <p:tavLst>
                                        <p:tav tm="0">
                                          <p:val>
                                            <p:fltVal val="0"/>
                                          </p:val>
                                        </p:tav>
                                        <p:tav tm="100000">
                                          <p:val>
                                            <p:strVal val="#ppt_h"/>
                                          </p:val>
                                        </p:tav>
                                      </p:tavLst>
                                    </p:anim>
                                    <p:animEffect transition="in" filter="fade">
                                      <p:cBhvr>
                                        <p:cTn id="78" dur="500"/>
                                        <p:tgtEl>
                                          <p:spTgt spid="12319"/>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12320"/>
                                        </p:tgtEl>
                                        <p:attrNameLst>
                                          <p:attrName>style.visibility</p:attrName>
                                        </p:attrNameLst>
                                      </p:cBhvr>
                                      <p:to>
                                        <p:strVal val="visible"/>
                                      </p:to>
                                    </p:set>
                                    <p:animEffect transition="in" filter="stripes(upRight))">
                                      <p:cBhvr>
                                        <p:cTn id="81" dur="500"/>
                                        <p:tgtEl>
                                          <p:spTgt spid="12320"/>
                                        </p:tgtEl>
                                      </p:cBhvr>
                                    </p:animEffect>
                                  </p:childTnLst>
                                </p:cTn>
                              </p:par>
                            </p:childTnLst>
                          </p:cTn>
                        </p:par>
                        <p:par>
                          <p:cTn id="82" fill="hold" nodeType="afterGroup">
                            <p:stCondLst>
                              <p:cond delay="1500"/>
                            </p:stCondLst>
                            <p:childTnLst>
                              <p:par>
                                <p:cTn id="83" presetID="53" presetClass="entr" presetSubtype="0" fill="hold" nodeType="afterEffect">
                                  <p:stCondLst>
                                    <p:cond delay="0"/>
                                  </p:stCondLst>
                                  <p:childTnLst>
                                    <p:set>
                                      <p:cBhvr>
                                        <p:cTn id="84" dur="1" fill="hold">
                                          <p:stCondLst>
                                            <p:cond delay="0"/>
                                          </p:stCondLst>
                                        </p:cTn>
                                        <p:tgtEl>
                                          <p:spTgt spid="12313"/>
                                        </p:tgtEl>
                                        <p:attrNameLst>
                                          <p:attrName>style.visibility</p:attrName>
                                        </p:attrNameLst>
                                      </p:cBhvr>
                                      <p:to>
                                        <p:strVal val="visible"/>
                                      </p:to>
                                    </p:set>
                                    <p:anim calcmode="lin" valueType="num">
                                      <p:cBhvr>
                                        <p:cTn id="85" dur="500" fill="hold"/>
                                        <p:tgtEl>
                                          <p:spTgt spid="12313"/>
                                        </p:tgtEl>
                                        <p:attrNameLst>
                                          <p:attrName>ppt_w</p:attrName>
                                        </p:attrNameLst>
                                      </p:cBhvr>
                                      <p:tavLst>
                                        <p:tav tm="0">
                                          <p:val>
                                            <p:fltVal val="0"/>
                                          </p:val>
                                        </p:tav>
                                        <p:tav tm="100000">
                                          <p:val>
                                            <p:strVal val="#ppt_w"/>
                                          </p:val>
                                        </p:tav>
                                      </p:tavLst>
                                    </p:anim>
                                    <p:anim calcmode="lin" valueType="num">
                                      <p:cBhvr>
                                        <p:cTn id="86" dur="500" fill="hold"/>
                                        <p:tgtEl>
                                          <p:spTgt spid="12313"/>
                                        </p:tgtEl>
                                        <p:attrNameLst>
                                          <p:attrName>ppt_h</p:attrName>
                                        </p:attrNameLst>
                                      </p:cBhvr>
                                      <p:tavLst>
                                        <p:tav tm="0">
                                          <p:val>
                                            <p:fltVal val="0"/>
                                          </p:val>
                                        </p:tav>
                                        <p:tav tm="100000">
                                          <p:val>
                                            <p:strVal val="#ppt_h"/>
                                          </p:val>
                                        </p:tav>
                                      </p:tavLst>
                                    </p:anim>
                                    <p:animEffect transition="in" filter="fade">
                                      <p:cBhvr>
                                        <p:cTn id="87" dur="500"/>
                                        <p:tgtEl>
                                          <p:spTgt spid="12313"/>
                                        </p:tgtEl>
                                      </p:cBhvr>
                                    </p:animEffec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Effect transition="in" filter="fade">
                                      <p:cBhvr>
                                        <p:cTn id="91"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1" grpId="1" animBg="1"/>
      <p:bldP spid="12293" grpId="0" animBg="1"/>
      <p:bldP spid="12294" grpId="0"/>
      <p:bldP spid="12294" grpId="1"/>
      <p:bldP spid="12319" grpId="0" animBg="1"/>
      <p:bldP spid="12320" grpId="0" animBg="1"/>
      <p:bldP spid="12321" grpId="0" animBg="1"/>
      <p:bldP spid="12322" grpId="0" animBg="1"/>
      <p:bldP spid="12323" grpId="0" animBg="1"/>
      <p:bldP spid="12324" grpId="0" animBg="1"/>
      <p:bldP spid="12326" grpId="0" animBg="1"/>
      <p:bldP spid="12326"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内容占位符 4">
            <a:extLst>
              <a:ext uri="{FF2B5EF4-FFF2-40B4-BE49-F238E27FC236}">
                <a16:creationId xmlns:a16="http://schemas.microsoft.com/office/drawing/2014/main" xmlns="" id="{808235CC-B402-48B2-9AA5-83FDB787F50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b="3018"/>
          <a:stretch>
            <a:fillRect/>
          </a:stretch>
        </p:blipFill>
        <p:spPr bwMode="auto">
          <a:xfrm>
            <a:off x="1524001" y="3175"/>
            <a:ext cx="908526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315" name="AutoShape 3">
            <a:extLst>
              <a:ext uri="{FF2B5EF4-FFF2-40B4-BE49-F238E27FC236}">
                <a16:creationId xmlns:a16="http://schemas.microsoft.com/office/drawing/2014/main" xmlns="" id="{12249E4C-671B-4AEB-B1CB-4526FF724A4E}"/>
              </a:ext>
            </a:extLst>
          </p:cNvPr>
          <p:cNvCxnSpPr>
            <a:cxnSpLocks noChangeShapeType="1"/>
          </p:cNvCxnSpPr>
          <p:nvPr/>
        </p:nvCxnSpPr>
        <p:spPr bwMode="auto">
          <a:xfrm rot="20700000" flipH="1">
            <a:off x="5629275" y="1598613"/>
            <a:ext cx="4757738" cy="4132262"/>
          </a:xfrm>
          <a:prstGeom prst="straightConnector1">
            <a:avLst/>
          </a:prstGeom>
          <a:noFill/>
          <a:ln w="28575">
            <a:solidFill>
              <a:srgbClr val="7F7F7F"/>
            </a:solidFill>
            <a:round/>
            <a:headEnd/>
            <a:tailEnd/>
          </a:ln>
          <a:extLst>
            <a:ext uri="{909E8E84-426E-40DD-AFC4-6F175D3DCCD1}">
              <a14:hiddenFill xmlns:a14="http://schemas.microsoft.com/office/drawing/2010/main" xmlns="">
                <a:noFill/>
              </a14:hiddenFill>
            </a:ext>
          </a:extLst>
        </p:spPr>
      </p:cxnSp>
      <p:grpSp>
        <p:nvGrpSpPr>
          <p:cNvPr id="2" name="Group 4">
            <a:extLst>
              <a:ext uri="{FF2B5EF4-FFF2-40B4-BE49-F238E27FC236}">
                <a16:creationId xmlns:a16="http://schemas.microsoft.com/office/drawing/2014/main" xmlns="" id="{1E3812FE-9FA8-4AEB-8E95-6FA5B843E7B3}"/>
              </a:ext>
            </a:extLst>
          </p:cNvPr>
          <p:cNvGrpSpPr>
            <a:grpSpLocks/>
          </p:cNvGrpSpPr>
          <p:nvPr/>
        </p:nvGrpSpPr>
        <p:grpSpPr bwMode="auto">
          <a:xfrm rot="21240000">
            <a:off x="6626225" y="5583239"/>
            <a:ext cx="788988" cy="458787"/>
            <a:chOff x="0" y="0"/>
            <a:chExt cx="1220" cy="608"/>
          </a:xfrm>
        </p:grpSpPr>
        <p:sp>
          <p:nvSpPr>
            <p:cNvPr id="35871" name="椭圆 3">
              <a:extLst>
                <a:ext uri="{FF2B5EF4-FFF2-40B4-BE49-F238E27FC236}">
                  <a16:creationId xmlns:a16="http://schemas.microsoft.com/office/drawing/2014/main" xmlns="" id="{6307644F-7526-4132-89FE-5D755260C736}"/>
                </a:ext>
              </a:extLst>
            </p:cNvPr>
            <p:cNvSpPr>
              <a:spLocks noChangeArrowheads="1"/>
            </p:cNvSpPr>
            <p:nvPr/>
          </p:nvSpPr>
          <p:spPr bwMode="auto">
            <a:xfrm rot="-540000">
              <a:off x="0" y="0"/>
              <a:ext cx="159" cy="158"/>
            </a:xfrm>
            <a:prstGeom prst="ellipse">
              <a:avLst/>
            </a:prstGeom>
            <a:solidFill>
              <a:srgbClr val="FFFFFF"/>
            </a:solidFill>
            <a:ln w="57150">
              <a:solidFill>
                <a:srgbClr val="5B94CE"/>
              </a:solidFill>
              <a:round/>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en-US" altLang="zh-CN">
                <a:solidFill>
                  <a:srgbClr val="FFFFFF"/>
                </a:solidFill>
                <a:latin typeface="Calibri" panose="020F0502020204030204" pitchFamily="34" charset="0"/>
              </a:endParaRPr>
            </a:p>
          </p:txBody>
        </p:sp>
        <p:sp>
          <p:nvSpPr>
            <p:cNvPr id="35872" name="KSO_GT1">
              <a:extLst>
                <a:ext uri="{FF2B5EF4-FFF2-40B4-BE49-F238E27FC236}">
                  <a16:creationId xmlns:a16="http://schemas.microsoft.com/office/drawing/2014/main" xmlns="" id="{49D14B9B-4B0D-4A48-90DB-4D7E29A2E4FE}"/>
                </a:ext>
              </a:extLst>
            </p:cNvPr>
            <p:cNvSpPr txBox="1">
              <a:spLocks noChangeArrowheads="1"/>
            </p:cNvSpPr>
            <p:nvPr/>
          </p:nvSpPr>
          <p:spPr bwMode="auto">
            <a:xfrm flipH="1">
              <a:off x="0" y="158"/>
              <a:ext cx="1220" cy="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80000"/>
                </a:lnSpc>
                <a:buFontTx/>
                <a:buNone/>
              </a:pPr>
              <a:r>
                <a:rPr lang="en-US" altLang="zh-CN" b="1">
                  <a:solidFill>
                    <a:srgbClr val="7F7F7F"/>
                  </a:solidFill>
                  <a:ea typeface="微软雅黑" panose="020B0503020204020204" pitchFamily="34" charset="-122"/>
                </a:rPr>
                <a:t>1946</a:t>
              </a:r>
              <a:r>
                <a:rPr lang="zh-CN" altLang="en-US" b="1">
                  <a:solidFill>
                    <a:srgbClr val="7F7F7F"/>
                  </a:solidFill>
                  <a:ea typeface="微软雅黑" panose="020B0503020204020204" pitchFamily="34" charset="-122"/>
                </a:rPr>
                <a:t>年</a:t>
              </a:r>
            </a:p>
          </p:txBody>
        </p:sp>
      </p:grpSp>
      <p:grpSp>
        <p:nvGrpSpPr>
          <p:cNvPr id="3" name="Group 7">
            <a:extLst>
              <a:ext uri="{FF2B5EF4-FFF2-40B4-BE49-F238E27FC236}">
                <a16:creationId xmlns:a16="http://schemas.microsoft.com/office/drawing/2014/main" xmlns="" id="{271EE0E7-7423-4BA6-BF05-ED8FA732117E}"/>
              </a:ext>
            </a:extLst>
          </p:cNvPr>
          <p:cNvGrpSpPr>
            <a:grpSpLocks/>
          </p:cNvGrpSpPr>
          <p:nvPr/>
        </p:nvGrpSpPr>
        <p:grpSpPr bwMode="auto">
          <a:xfrm rot="21240000">
            <a:off x="7540625" y="4165601"/>
            <a:ext cx="1017588" cy="500063"/>
            <a:chOff x="0" y="0"/>
            <a:chExt cx="1270" cy="663"/>
          </a:xfrm>
        </p:grpSpPr>
        <p:sp>
          <p:nvSpPr>
            <p:cNvPr id="35869" name="椭圆 5">
              <a:extLst>
                <a:ext uri="{FF2B5EF4-FFF2-40B4-BE49-F238E27FC236}">
                  <a16:creationId xmlns:a16="http://schemas.microsoft.com/office/drawing/2014/main" xmlns="" id="{CF818938-0A4D-4D29-9993-FB64E6C15DC1}"/>
                </a:ext>
              </a:extLst>
            </p:cNvPr>
            <p:cNvSpPr>
              <a:spLocks noChangeArrowheads="1"/>
            </p:cNvSpPr>
            <p:nvPr/>
          </p:nvSpPr>
          <p:spPr bwMode="auto">
            <a:xfrm rot="-540000">
              <a:off x="0" y="0"/>
              <a:ext cx="160" cy="159"/>
            </a:xfrm>
            <a:prstGeom prst="ellipse">
              <a:avLst/>
            </a:prstGeom>
            <a:solidFill>
              <a:srgbClr val="FFFFFF"/>
            </a:solidFill>
            <a:ln w="57150">
              <a:solidFill>
                <a:srgbClr val="5B94CE"/>
              </a:solidFill>
              <a:round/>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en-US" altLang="zh-CN">
                <a:solidFill>
                  <a:srgbClr val="FFFFFF"/>
                </a:solidFill>
                <a:latin typeface="Calibri" panose="020F0502020204030204" pitchFamily="34" charset="0"/>
              </a:endParaRPr>
            </a:p>
          </p:txBody>
        </p:sp>
        <p:sp>
          <p:nvSpPr>
            <p:cNvPr id="35870" name="KSO_GT2">
              <a:extLst>
                <a:ext uri="{FF2B5EF4-FFF2-40B4-BE49-F238E27FC236}">
                  <a16:creationId xmlns:a16="http://schemas.microsoft.com/office/drawing/2014/main" xmlns="" id="{2005075A-F169-4C8E-9041-E51AF35B2077}"/>
                </a:ext>
              </a:extLst>
            </p:cNvPr>
            <p:cNvSpPr txBox="1">
              <a:spLocks noChangeArrowheads="1"/>
            </p:cNvSpPr>
            <p:nvPr/>
          </p:nvSpPr>
          <p:spPr bwMode="auto">
            <a:xfrm flipH="1">
              <a:off x="160" y="159"/>
              <a:ext cx="1110"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80000"/>
                </a:lnSpc>
                <a:buFontTx/>
                <a:buNone/>
              </a:pPr>
              <a:r>
                <a:rPr lang="en-US" altLang="zh-CN" b="1">
                  <a:solidFill>
                    <a:srgbClr val="7F7F7F"/>
                  </a:solidFill>
                  <a:ea typeface="微软雅黑" panose="020B0503020204020204" pitchFamily="34" charset="-122"/>
                </a:rPr>
                <a:t>1947</a:t>
              </a:r>
              <a:r>
                <a:rPr lang="zh-CN" altLang="en-US" b="1">
                  <a:solidFill>
                    <a:srgbClr val="7F7F7F"/>
                  </a:solidFill>
                  <a:ea typeface="微软雅黑" panose="020B0503020204020204" pitchFamily="34" charset="-122"/>
                </a:rPr>
                <a:t>年</a:t>
              </a:r>
            </a:p>
          </p:txBody>
        </p:sp>
      </p:grpSp>
      <p:grpSp>
        <p:nvGrpSpPr>
          <p:cNvPr id="4" name="Group 10">
            <a:extLst>
              <a:ext uri="{FF2B5EF4-FFF2-40B4-BE49-F238E27FC236}">
                <a16:creationId xmlns:a16="http://schemas.microsoft.com/office/drawing/2014/main" xmlns="" id="{CEC08F8D-0A6A-43DB-828E-3ABF0F9B8993}"/>
              </a:ext>
            </a:extLst>
          </p:cNvPr>
          <p:cNvGrpSpPr>
            <a:grpSpLocks/>
          </p:cNvGrpSpPr>
          <p:nvPr/>
        </p:nvGrpSpPr>
        <p:grpSpPr bwMode="auto">
          <a:xfrm rot="21240000">
            <a:off x="8555039" y="2709864"/>
            <a:ext cx="890587" cy="458787"/>
            <a:chOff x="0" y="0"/>
            <a:chExt cx="1379" cy="608"/>
          </a:xfrm>
        </p:grpSpPr>
        <p:sp>
          <p:nvSpPr>
            <p:cNvPr id="35867" name="椭圆 7">
              <a:extLst>
                <a:ext uri="{FF2B5EF4-FFF2-40B4-BE49-F238E27FC236}">
                  <a16:creationId xmlns:a16="http://schemas.microsoft.com/office/drawing/2014/main" xmlns="" id="{9942AC00-43FF-4DCC-94BC-5B45CC81B09D}"/>
                </a:ext>
              </a:extLst>
            </p:cNvPr>
            <p:cNvSpPr>
              <a:spLocks noChangeArrowheads="1"/>
            </p:cNvSpPr>
            <p:nvPr/>
          </p:nvSpPr>
          <p:spPr bwMode="auto">
            <a:xfrm rot="-540000">
              <a:off x="0" y="0"/>
              <a:ext cx="159" cy="158"/>
            </a:xfrm>
            <a:prstGeom prst="ellipse">
              <a:avLst/>
            </a:prstGeom>
            <a:solidFill>
              <a:srgbClr val="FFFFFF"/>
            </a:solidFill>
            <a:ln w="57150">
              <a:solidFill>
                <a:srgbClr val="5B94CE"/>
              </a:solidFill>
              <a:round/>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en-US" altLang="zh-CN">
                <a:solidFill>
                  <a:srgbClr val="FFFFFF"/>
                </a:solidFill>
                <a:latin typeface="Calibri" panose="020F0502020204030204" pitchFamily="34" charset="0"/>
              </a:endParaRPr>
            </a:p>
          </p:txBody>
        </p:sp>
        <p:sp>
          <p:nvSpPr>
            <p:cNvPr id="35868" name="KSO_GT3">
              <a:extLst>
                <a:ext uri="{FF2B5EF4-FFF2-40B4-BE49-F238E27FC236}">
                  <a16:creationId xmlns:a16="http://schemas.microsoft.com/office/drawing/2014/main" xmlns="" id="{AC29FE63-8F82-4EEA-9A96-89BA178EF91B}"/>
                </a:ext>
              </a:extLst>
            </p:cNvPr>
            <p:cNvSpPr txBox="1">
              <a:spLocks noChangeArrowheads="1"/>
            </p:cNvSpPr>
            <p:nvPr/>
          </p:nvSpPr>
          <p:spPr bwMode="auto">
            <a:xfrm flipH="1">
              <a:off x="159" y="158"/>
              <a:ext cx="1220" cy="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80000"/>
                </a:lnSpc>
                <a:buFontTx/>
                <a:buNone/>
              </a:pPr>
              <a:r>
                <a:rPr lang="en-US" altLang="zh-CN" b="1">
                  <a:solidFill>
                    <a:srgbClr val="7F7F7F"/>
                  </a:solidFill>
                  <a:ea typeface="微软雅黑" panose="020B0503020204020204" pitchFamily="34" charset="-122"/>
                </a:rPr>
                <a:t>1949</a:t>
              </a:r>
              <a:r>
                <a:rPr lang="zh-CN" altLang="en-US" b="1">
                  <a:solidFill>
                    <a:srgbClr val="7F7F7F"/>
                  </a:solidFill>
                  <a:ea typeface="微软雅黑" panose="020B0503020204020204" pitchFamily="34" charset="-122"/>
                </a:rPr>
                <a:t>年</a:t>
              </a:r>
            </a:p>
          </p:txBody>
        </p:sp>
      </p:grpSp>
      <p:grpSp>
        <p:nvGrpSpPr>
          <p:cNvPr id="5" name="Group 13">
            <a:extLst>
              <a:ext uri="{FF2B5EF4-FFF2-40B4-BE49-F238E27FC236}">
                <a16:creationId xmlns:a16="http://schemas.microsoft.com/office/drawing/2014/main" xmlns="" id="{2FE06417-0AEF-47EF-9BC6-A1E8A309F4CC}"/>
              </a:ext>
            </a:extLst>
          </p:cNvPr>
          <p:cNvGrpSpPr>
            <a:grpSpLocks/>
          </p:cNvGrpSpPr>
          <p:nvPr/>
        </p:nvGrpSpPr>
        <p:grpSpPr bwMode="auto">
          <a:xfrm rot="60000">
            <a:off x="9490075" y="1339851"/>
            <a:ext cx="1119188" cy="517525"/>
            <a:chOff x="0" y="0"/>
            <a:chExt cx="1733" cy="687"/>
          </a:xfrm>
        </p:grpSpPr>
        <p:sp>
          <p:nvSpPr>
            <p:cNvPr id="35865" name="椭圆 9">
              <a:extLst>
                <a:ext uri="{FF2B5EF4-FFF2-40B4-BE49-F238E27FC236}">
                  <a16:creationId xmlns:a16="http://schemas.microsoft.com/office/drawing/2014/main" xmlns="" id="{92A8A4A3-F9F3-49BD-A524-F7B93F353E34}"/>
                </a:ext>
              </a:extLst>
            </p:cNvPr>
            <p:cNvSpPr>
              <a:spLocks noChangeArrowheads="1"/>
            </p:cNvSpPr>
            <p:nvPr/>
          </p:nvSpPr>
          <p:spPr bwMode="auto">
            <a:xfrm rot="-540000">
              <a:off x="0" y="0"/>
              <a:ext cx="161" cy="157"/>
            </a:xfrm>
            <a:prstGeom prst="ellipse">
              <a:avLst/>
            </a:prstGeom>
            <a:solidFill>
              <a:srgbClr val="FFFFFF"/>
            </a:solidFill>
            <a:ln w="57150">
              <a:solidFill>
                <a:srgbClr val="262673"/>
              </a:solidFill>
              <a:round/>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en-US" altLang="zh-CN">
                <a:solidFill>
                  <a:schemeClr val="accent2"/>
                </a:solidFill>
                <a:latin typeface="Calibri" panose="020F0502020204030204" pitchFamily="34" charset="0"/>
              </a:endParaRPr>
            </a:p>
          </p:txBody>
        </p:sp>
        <p:sp>
          <p:nvSpPr>
            <p:cNvPr id="35866" name="KSO_GT4">
              <a:extLst>
                <a:ext uri="{FF2B5EF4-FFF2-40B4-BE49-F238E27FC236}">
                  <a16:creationId xmlns:a16="http://schemas.microsoft.com/office/drawing/2014/main" xmlns="" id="{B7C95099-B921-47A3-BB80-4951DB33F037}"/>
                </a:ext>
              </a:extLst>
            </p:cNvPr>
            <p:cNvSpPr txBox="1">
              <a:spLocks noChangeArrowheads="1"/>
            </p:cNvSpPr>
            <p:nvPr/>
          </p:nvSpPr>
          <p:spPr bwMode="auto">
            <a:xfrm flipH="1">
              <a:off x="159" y="157"/>
              <a:ext cx="1573" cy="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80000"/>
                </a:lnSpc>
                <a:buFontTx/>
                <a:buNone/>
              </a:pPr>
              <a:r>
                <a:rPr lang="en-US" altLang="zh-CN" b="1">
                  <a:solidFill>
                    <a:srgbClr val="7F7F7F"/>
                  </a:solidFill>
                  <a:ea typeface="微软雅黑" panose="020B0503020204020204" pitchFamily="34" charset="-122"/>
                </a:rPr>
                <a:t>1953</a:t>
              </a:r>
              <a:r>
                <a:rPr lang="zh-CN" altLang="en-US" b="1">
                  <a:solidFill>
                    <a:srgbClr val="7F7F7F"/>
                  </a:solidFill>
                  <a:ea typeface="微软雅黑" panose="020B0503020204020204" pitchFamily="34" charset="-122"/>
                </a:rPr>
                <a:t>年</a:t>
              </a:r>
            </a:p>
          </p:txBody>
        </p:sp>
      </p:grpSp>
      <p:sp>
        <p:nvSpPr>
          <p:cNvPr id="13328" name="矩形 1">
            <a:extLst>
              <a:ext uri="{FF2B5EF4-FFF2-40B4-BE49-F238E27FC236}">
                <a16:creationId xmlns:a16="http://schemas.microsoft.com/office/drawing/2014/main" xmlns="" id="{82AE110A-ECD4-40CF-B156-3AB76637EB53}"/>
              </a:ext>
            </a:extLst>
          </p:cNvPr>
          <p:cNvSpPr>
            <a:spLocks noChangeArrowheads="1"/>
          </p:cNvSpPr>
          <p:nvPr/>
        </p:nvSpPr>
        <p:spPr bwMode="auto">
          <a:xfrm>
            <a:off x="1524001" y="76201"/>
            <a:ext cx="1376363" cy="536575"/>
          </a:xfrm>
          <a:prstGeom prst="rect">
            <a:avLst/>
          </a:prstGeom>
          <a:solidFill>
            <a:srgbClr val="CC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3329" name="矩形 3">
            <a:extLst>
              <a:ext uri="{FF2B5EF4-FFF2-40B4-BE49-F238E27FC236}">
                <a16:creationId xmlns:a16="http://schemas.microsoft.com/office/drawing/2014/main" xmlns="" id="{F01EA25B-7529-47C5-A38D-E498B0FBBB90}"/>
              </a:ext>
            </a:extLst>
          </p:cNvPr>
          <p:cNvSpPr>
            <a:spLocks noChangeArrowheads="1"/>
          </p:cNvSpPr>
          <p:nvPr/>
        </p:nvSpPr>
        <p:spPr bwMode="auto">
          <a:xfrm>
            <a:off x="2990851" y="76201"/>
            <a:ext cx="157163" cy="536575"/>
          </a:xfrm>
          <a:prstGeom prst="rect">
            <a:avLst/>
          </a:prstGeom>
          <a:solidFill>
            <a:srgbClr val="FF3300">
              <a:alpha val="74901"/>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3330" name="矩形 4">
            <a:extLst>
              <a:ext uri="{FF2B5EF4-FFF2-40B4-BE49-F238E27FC236}">
                <a16:creationId xmlns:a16="http://schemas.microsoft.com/office/drawing/2014/main" xmlns="" id="{B785619C-41A3-403B-857D-FEBDCEF641C2}"/>
              </a:ext>
            </a:extLst>
          </p:cNvPr>
          <p:cNvSpPr>
            <a:spLocks noChangeArrowheads="1"/>
          </p:cNvSpPr>
          <p:nvPr/>
        </p:nvSpPr>
        <p:spPr bwMode="auto">
          <a:xfrm>
            <a:off x="3395664" y="79376"/>
            <a:ext cx="79375" cy="536575"/>
          </a:xfrm>
          <a:prstGeom prst="rect">
            <a:avLst/>
          </a:prstGeom>
          <a:solidFill>
            <a:srgbClr val="FF3300">
              <a:alpha val="2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3331" name="矩形 5">
            <a:extLst>
              <a:ext uri="{FF2B5EF4-FFF2-40B4-BE49-F238E27FC236}">
                <a16:creationId xmlns:a16="http://schemas.microsoft.com/office/drawing/2014/main" xmlns="" id="{15721BE8-EE1A-4D63-B902-ADD20635EF58}"/>
              </a:ext>
            </a:extLst>
          </p:cNvPr>
          <p:cNvSpPr>
            <a:spLocks noChangeArrowheads="1"/>
          </p:cNvSpPr>
          <p:nvPr/>
        </p:nvSpPr>
        <p:spPr bwMode="auto">
          <a:xfrm>
            <a:off x="3194051" y="76201"/>
            <a:ext cx="157163" cy="536575"/>
          </a:xfrm>
          <a:prstGeom prst="rect">
            <a:avLst/>
          </a:prstGeom>
          <a:solidFill>
            <a:srgbClr val="FF3300">
              <a:alpha val="3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13332" name="TextBox 11">
            <a:extLst>
              <a:ext uri="{FF2B5EF4-FFF2-40B4-BE49-F238E27FC236}">
                <a16:creationId xmlns:a16="http://schemas.microsoft.com/office/drawing/2014/main" xmlns="" id="{FDDB7F24-39EB-405F-9D53-61BB0403B42E}"/>
              </a:ext>
            </a:extLst>
          </p:cNvPr>
          <p:cNvSpPr txBox="1">
            <a:spLocks noChangeArrowheads="1"/>
          </p:cNvSpPr>
          <p:nvPr/>
        </p:nvSpPr>
        <p:spPr bwMode="auto">
          <a:xfrm>
            <a:off x="1689995" y="1127291"/>
            <a:ext cx="6835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en-US" sz="2000" b="1" dirty="0" smtClean="0">
                <a:solidFill>
                  <a:srgbClr val="404040"/>
                </a:solidFill>
              </a:rPr>
              <a:t>东西方</a:t>
            </a:r>
            <a:r>
              <a:rPr lang="zh-CN" altLang="en-US" sz="2000" b="1" dirty="0">
                <a:solidFill>
                  <a:srgbClr val="404040"/>
                </a:solidFill>
              </a:rPr>
              <a:t>意识形态斗争的由来</a:t>
            </a:r>
            <a:endParaRPr lang="zh-CN" altLang="en-US" sz="3200" dirty="0"/>
          </a:p>
        </p:txBody>
      </p:sp>
      <p:grpSp>
        <p:nvGrpSpPr>
          <p:cNvPr id="6" name="Group 21">
            <a:extLst>
              <a:ext uri="{FF2B5EF4-FFF2-40B4-BE49-F238E27FC236}">
                <a16:creationId xmlns:a16="http://schemas.microsoft.com/office/drawing/2014/main" xmlns="" id="{D6139F73-F382-47F4-8219-1CC8BF71CAA9}"/>
              </a:ext>
            </a:extLst>
          </p:cNvPr>
          <p:cNvGrpSpPr>
            <a:grpSpLocks/>
          </p:cNvGrpSpPr>
          <p:nvPr/>
        </p:nvGrpSpPr>
        <p:grpSpPr bwMode="auto">
          <a:xfrm>
            <a:off x="5175251" y="892176"/>
            <a:ext cx="4168775" cy="904875"/>
            <a:chOff x="0" y="0"/>
            <a:chExt cx="6350" cy="1424"/>
          </a:xfrm>
        </p:grpSpPr>
        <p:pic>
          <p:nvPicPr>
            <p:cNvPr id="35863" name="Picture 22">
              <a:extLst>
                <a:ext uri="{FF2B5EF4-FFF2-40B4-BE49-F238E27FC236}">
                  <a16:creationId xmlns:a16="http://schemas.microsoft.com/office/drawing/2014/main" xmlns="" id="{2C0FACA0-4BF6-47DF-8689-E2FA08D5D51F}"/>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0"/>
              <a:ext cx="6351" cy="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64" name="Text Box 23">
              <a:extLst>
                <a:ext uri="{FF2B5EF4-FFF2-40B4-BE49-F238E27FC236}">
                  <a16:creationId xmlns:a16="http://schemas.microsoft.com/office/drawing/2014/main" xmlns="" id="{D068FB34-8056-4A3A-86C4-5232866B0B3F}"/>
                </a:ext>
              </a:extLst>
            </p:cNvPr>
            <p:cNvSpPr txBox="1">
              <a:spLocks noChangeArrowheads="1"/>
            </p:cNvSpPr>
            <p:nvPr/>
          </p:nvSpPr>
          <p:spPr bwMode="auto">
            <a:xfrm>
              <a:off x="161" y="370"/>
              <a:ext cx="5778"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b="1">
                  <a:solidFill>
                    <a:srgbClr val="CC3300"/>
                  </a:solidFill>
                </a:rPr>
                <a:t>和平演变</a:t>
              </a:r>
              <a:r>
                <a:rPr lang="zh-CN" altLang="en-US" b="1"/>
                <a:t>成为美国重要的国家战略</a:t>
              </a:r>
              <a:endParaRPr lang="zh-CN" altLang="en-US"/>
            </a:p>
          </p:txBody>
        </p:sp>
      </p:grpSp>
      <p:grpSp>
        <p:nvGrpSpPr>
          <p:cNvPr id="7" name="Group 25">
            <a:extLst>
              <a:ext uri="{FF2B5EF4-FFF2-40B4-BE49-F238E27FC236}">
                <a16:creationId xmlns:a16="http://schemas.microsoft.com/office/drawing/2014/main" xmlns="" id="{2FB4AB98-EB17-4B23-90E0-526D7FED35E9}"/>
              </a:ext>
            </a:extLst>
          </p:cNvPr>
          <p:cNvGrpSpPr>
            <a:grpSpLocks/>
          </p:cNvGrpSpPr>
          <p:nvPr/>
        </p:nvGrpSpPr>
        <p:grpSpPr bwMode="auto">
          <a:xfrm>
            <a:off x="2082800" y="5100638"/>
            <a:ext cx="4298950" cy="1085850"/>
            <a:chOff x="0" y="0"/>
            <a:chExt cx="6768" cy="1710"/>
          </a:xfrm>
        </p:grpSpPr>
        <p:pic>
          <p:nvPicPr>
            <p:cNvPr id="35861" name="Picture 26">
              <a:extLst>
                <a:ext uri="{FF2B5EF4-FFF2-40B4-BE49-F238E27FC236}">
                  <a16:creationId xmlns:a16="http://schemas.microsoft.com/office/drawing/2014/main" xmlns="" id="{90F04136-79E8-4C5B-BC9A-57B90A1DC2F8}"/>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6769" cy="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62" name="Text Box 27">
              <a:extLst>
                <a:ext uri="{FF2B5EF4-FFF2-40B4-BE49-F238E27FC236}">
                  <a16:creationId xmlns:a16="http://schemas.microsoft.com/office/drawing/2014/main" xmlns="" id="{35AB5654-141A-4900-9EBE-0A632671246A}"/>
                </a:ext>
              </a:extLst>
            </p:cNvPr>
            <p:cNvSpPr txBox="1">
              <a:spLocks noChangeArrowheads="1"/>
            </p:cNvSpPr>
            <p:nvPr/>
          </p:nvSpPr>
          <p:spPr bwMode="auto">
            <a:xfrm>
              <a:off x="534" y="319"/>
              <a:ext cx="5189" cy="10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b="1">
                  <a:latin typeface="宋体" panose="02010600030101010101" pitchFamily="2" charset="-122"/>
                </a:rPr>
                <a:t>美国</a:t>
              </a:r>
              <a:r>
                <a:rPr lang="zh-CN" altLang="en-US" sz="2000" b="1">
                  <a:solidFill>
                    <a:srgbClr val="CC3300"/>
                  </a:solidFill>
                  <a:latin typeface="宋体" panose="02010600030101010101" pitchFamily="2" charset="-122"/>
                </a:rPr>
                <a:t>第一次</a:t>
              </a:r>
              <a:r>
                <a:rPr lang="zh-CN" altLang="en-US" b="1">
                  <a:latin typeface="宋体" panose="02010600030101010101" pitchFamily="2" charset="-122"/>
                </a:rPr>
                <a:t>提出要对社会主义国家进行和平演变的初步构想</a:t>
              </a:r>
              <a:endParaRPr lang="zh-CN" altLang="en-US"/>
            </a:p>
          </p:txBody>
        </p:sp>
      </p:grpSp>
      <p:grpSp>
        <p:nvGrpSpPr>
          <p:cNvPr id="8" name="Group 28">
            <a:extLst>
              <a:ext uri="{FF2B5EF4-FFF2-40B4-BE49-F238E27FC236}">
                <a16:creationId xmlns:a16="http://schemas.microsoft.com/office/drawing/2014/main" xmlns="" id="{8F5DAE35-A54C-445B-9FC6-FA61F034B885}"/>
              </a:ext>
            </a:extLst>
          </p:cNvPr>
          <p:cNvGrpSpPr>
            <a:grpSpLocks/>
          </p:cNvGrpSpPr>
          <p:nvPr/>
        </p:nvGrpSpPr>
        <p:grpSpPr bwMode="auto">
          <a:xfrm>
            <a:off x="2900363" y="3679825"/>
            <a:ext cx="4595812" cy="1085850"/>
            <a:chOff x="0" y="0"/>
            <a:chExt cx="7236" cy="1710"/>
          </a:xfrm>
        </p:grpSpPr>
        <p:pic>
          <p:nvPicPr>
            <p:cNvPr id="35859" name="Picture 29">
              <a:extLst>
                <a:ext uri="{FF2B5EF4-FFF2-40B4-BE49-F238E27FC236}">
                  <a16:creationId xmlns:a16="http://schemas.microsoft.com/office/drawing/2014/main" xmlns="" id="{FFAD3A89-1B68-47E5-ABBE-D439E3FB135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7236" cy="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60" name="Text Box 30">
              <a:extLst>
                <a:ext uri="{FF2B5EF4-FFF2-40B4-BE49-F238E27FC236}">
                  <a16:creationId xmlns:a16="http://schemas.microsoft.com/office/drawing/2014/main" xmlns="" id="{F02A9C91-67EC-4EE6-BE7F-E013A07AA550}"/>
                </a:ext>
              </a:extLst>
            </p:cNvPr>
            <p:cNvSpPr txBox="1">
              <a:spLocks noChangeArrowheads="1"/>
            </p:cNvSpPr>
            <p:nvPr/>
          </p:nvSpPr>
          <p:spPr bwMode="auto">
            <a:xfrm>
              <a:off x="389" y="278"/>
              <a:ext cx="6277" cy="1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b="1"/>
                <a:t>美国明确提出</a:t>
              </a:r>
              <a:r>
                <a:rPr lang="zh-CN" altLang="en-US" sz="2000" b="1">
                  <a:solidFill>
                    <a:srgbClr val="CC3300"/>
                  </a:solidFill>
                </a:rPr>
                <a:t>采用和平方法</a:t>
              </a:r>
              <a:r>
                <a:rPr lang="zh-CN" altLang="en-US" b="1"/>
                <a:t>“导致苏维埃政权的瓦解或逐步趋于软化”</a:t>
              </a:r>
              <a:endParaRPr lang="zh-CN" altLang="en-US"/>
            </a:p>
          </p:txBody>
        </p:sp>
      </p:grpSp>
      <p:grpSp>
        <p:nvGrpSpPr>
          <p:cNvPr id="9" name="Group 31">
            <a:extLst>
              <a:ext uri="{FF2B5EF4-FFF2-40B4-BE49-F238E27FC236}">
                <a16:creationId xmlns:a16="http://schemas.microsoft.com/office/drawing/2014/main" xmlns="" id="{17B5F0E5-AE37-4320-ADD4-8F35F9814C95}"/>
              </a:ext>
            </a:extLst>
          </p:cNvPr>
          <p:cNvGrpSpPr>
            <a:grpSpLocks/>
          </p:cNvGrpSpPr>
          <p:nvPr/>
        </p:nvGrpSpPr>
        <p:grpSpPr bwMode="auto">
          <a:xfrm>
            <a:off x="4260851" y="2198688"/>
            <a:ext cx="4130675" cy="1123950"/>
            <a:chOff x="0" y="0"/>
            <a:chExt cx="6504" cy="1770"/>
          </a:xfrm>
        </p:grpSpPr>
        <p:pic>
          <p:nvPicPr>
            <p:cNvPr id="35857" name="Picture 32">
              <a:extLst>
                <a:ext uri="{FF2B5EF4-FFF2-40B4-BE49-F238E27FC236}">
                  <a16:creationId xmlns:a16="http://schemas.microsoft.com/office/drawing/2014/main" xmlns="" id="{D5A842EE-006E-439A-97A7-853F36C45A4F}"/>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6504" cy="1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58" name="Text Box 33">
              <a:extLst>
                <a:ext uri="{FF2B5EF4-FFF2-40B4-BE49-F238E27FC236}">
                  <a16:creationId xmlns:a16="http://schemas.microsoft.com/office/drawing/2014/main" xmlns="" id="{E48005C0-11BA-4B15-BCC1-07D27B848BF3}"/>
                </a:ext>
              </a:extLst>
            </p:cNvPr>
            <p:cNvSpPr txBox="1">
              <a:spLocks noChangeArrowheads="1"/>
            </p:cNvSpPr>
            <p:nvPr/>
          </p:nvSpPr>
          <p:spPr bwMode="auto">
            <a:xfrm>
              <a:off x="501" y="325"/>
              <a:ext cx="5510" cy="1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r>
                <a:rPr lang="zh-CN" altLang="en-US" b="1"/>
                <a:t>再次强调对社会主义国家进行</a:t>
              </a:r>
              <a:endParaRPr lang="en-US" altLang="zh-CN" b="1"/>
            </a:p>
            <a:p>
              <a:pPr>
                <a:buFontTx/>
                <a:buNone/>
              </a:pPr>
              <a:r>
                <a:rPr lang="zh-CN" altLang="en-US" sz="2000" b="1">
                  <a:solidFill>
                    <a:srgbClr val="CC3300"/>
                  </a:solidFill>
                </a:rPr>
                <a:t>和平演变</a:t>
              </a:r>
              <a:r>
                <a:rPr lang="zh-CN" altLang="en-US" b="1"/>
                <a:t>的思想</a:t>
              </a:r>
            </a:p>
          </p:txBody>
        </p:sp>
      </p:grpSp>
      <p:sp>
        <p:nvSpPr>
          <p:cNvPr id="33" name="TextBox 32">
            <a:hlinkClick r:id="" action="ppaction://hlinkshowjump?jump=nextslide"/>
          </p:cNvPr>
          <p:cNvSpPr txBox="1"/>
          <p:nvPr/>
        </p:nvSpPr>
        <p:spPr>
          <a:xfrm>
            <a:off x="4026160" y="116206"/>
            <a:ext cx="449961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掌握意识形态领导权的原因</a:t>
            </a:r>
          </a:p>
        </p:txBody>
      </p:sp>
    </p:spTree>
    <p:extLst>
      <p:ext uri="{BB962C8B-B14F-4D97-AF65-F5344CB8AC3E}">
        <p14:creationId xmlns:p14="http://schemas.microsoft.com/office/powerpoint/2010/main" xmlns="" val="3484134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3330"/>
                                        </p:tgtEl>
                                        <p:attrNameLst>
                                          <p:attrName>style.visibility</p:attrName>
                                        </p:attrNameLst>
                                      </p:cBhvr>
                                      <p:to>
                                        <p:strVal val="visible"/>
                                      </p:to>
                                    </p:set>
                                    <p:animEffect transition="in" filter="slide(fromLeft)">
                                      <p:cBhvr>
                                        <p:cTn id="7" dur="500"/>
                                        <p:tgtEl>
                                          <p:spTgt spid="13330"/>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13331"/>
                                        </p:tgtEl>
                                        <p:attrNameLst>
                                          <p:attrName>style.visibility</p:attrName>
                                        </p:attrNameLst>
                                      </p:cBhvr>
                                      <p:to>
                                        <p:strVal val="visible"/>
                                      </p:to>
                                    </p:set>
                                    <p:animEffect transition="in" filter="slide(fromLeft)">
                                      <p:cBhvr>
                                        <p:cTn id="10" dur="500"/>
                                        <p:tgtEl>
                                          <p:spTgt spid="13331"/>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3329"/>
                                        </p:tgtEl>
                                        <p:attrNameLst>
                                          <p:attrName>style.visibility</p:attrName>
                                        </p:attrNameLst>
                                      </p:cBhvr>
                                      <p:to>
                                        <p:strVal val="visible"/>
                                      </p:to>
                                    </p:set>
                                    <p:animEffect transition="in" filter="slide(fromLeft)">
                                      <p:cBhvr>
                                        <p:cTn id="13" dur="500"/>
                                        <p:tgtEl>
                                          <p:spTgt spid="13329"/>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3328"/>
                                        </p:tgtEl>
                                        <p:attrNameLst>
                                          <p:attrName>style.visibility</p:attrName>
                                        </p:attrNameLst>
                                      </p:cBhvr>
                                      <p:to>
                                        <p:strVal val="visible"/>
                                      </p:to>
                                    </p:set>
                                    <p:animEffect transition="in" filter="slide(fromLeft)">
                                      <p:cBhvr>
                                        <p:cTn id="16" dur="500"/>
                                        <p:tgtEl>
                                          <p:spTgt spid="1332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332"/>
                                        </p:tgtEl>
                                        <p:attrNameLst>
                                          <p:attrName>style.visibility</p:attrName>
                                        </p:attrNameLst>
                                      </p:cBhvr>
                                      <p:to>
                                        <p:strVal val="visible"/>
                                      </p:to>
                                    </p:set>
                                    <p:animEffect transition="in" filter="slide(fromLeft)">
                                      <p:cBhvr>
                                        <p:cTn id="19" dur="1000"/>
                                        <p:tgtEl>
                                          <p:spTgt spid="13332"/>
                                        </p:tgtEl>
                                      </p:cBhvr>
                                    </p:animEffect>
                                  </p:childTnLst>
                                </p:cTn>
                              </p:par>
                            </p:childTnLst>
                          </p:cTn>
                        </p:par>
                        <p:par>
                          <p:cTn id="20" fill="hold" nodeType="afterGroup">
                            <p:stCondLst>
                              <p:cond delay="1000"/>
                            </p:stCondLst>
                            <p:childTnLst>
                              <p:par>
                                <p:cTn id="21" presetID="22" presetClass="entr" presetSubtype="4" fill="hold" nodeType="afterEffect">
                                  <p:stCondLst>
                                    <p:cond delay="0"/>
                                  </p:stCondLst>
                                  <p:childTnLst>
                                    <p:set>
                                      <p:cBhvr>
                                        <p:cTn id="22" dur="1" fill="hold">
                                          <p:stCondLst>
                                            <p:cond delay="0"/>
                                          </p:stCondLst>
                                        </p:cTn>
                                        <p:tgtEl>
                                          <p:spTgt spid="13315"/>
                                        </p:tgtEl>
                                        <p:attrNameLst>
                                          <p:attrName>style.visibility</p:attrName>
                                        </p:attrNameLst>
                                      </p:cBhvr>
                                      <p:to>
                                        <p:strVal val="visible"/>
                                      </p:to>
                                    </p:set>
                                    <p:animEffect transition="in" filter="wipe(down)">
                                      <p:cBhvr>
                                        <p:cTn id="23" dur="1000"/>
                                        <p:tgtEl>
                                          <p:spTgt spid="13315"/>
                                        </p:tgtEl>
                                      </p:cBhvr>
                                    </p:animEffect>
                                  </p:childTnLst>
                                </p:cTn>
                              </p:par>
                            </p:childTnLst>
                          </p:cTn>
                        </p:par>
                        <p:par>
                          <p:cTn id="24" fill="hold" nodeType="afterGroup">
                            <p:stCondLst>
                              <p:cond delay="200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nodeType="afterGroup">
                            <p:stCondLst>
                              <p:cond delay="2001"/>
                            </p:stCondLst>
                            <p:childTnLst>
                              <p:par>
                                <p:cTn id="28" presetID="22" presetClass="entr" presetSubtype="2"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right)">
                                      <p:cBhvr>
                                        <p:cTn id="30" dur="1000"/>
                                        <p:tgtEl>
                                          <p:spTgt spid="7"/>
                                        </p:tgtEl>
                                      </p:cBhvr>
                                    </p:animEffect>
                                  </p:childTnLst>
                                </p:cTn>
                              </p:par>
                            </p:childTnLst>
                          </p:cTn>
                        </p:par>
                        <p:par>
                          <p:cTn id="31" fill="hold" nodeType="afterGroup">
                            <p:stCondLst>
                              <p:cond delay="3001"/>
                            </p:stCondLst>
                            <p:childTnLst>
                              <p:par>
                                <p:cTn id="32" presetID="1" presetClass="entr" presetSubtype="0" fill="hold" nodeType="afterEffect">
                                  <p:stCondLst>
                                    <p:cond delay="15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nodeType="afterGroup">
                            <p:stCondLst>
                              <p:cond delay="4502"/>
                            </p:stCondLst>
                            <p:childTnLst>
                              <p:par>
                                <p:cTn id="35" presetID="2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1000"/>
                                        <p:tgtEl>
                                          <p:spTgt spid="8"/>
                                        </p:tgtEl>
                                      </p:cBhvr>
                                    </p:animEffect>
                                  </p:childTnLst>
                                </p:cTn>
                              </p:par>
                            </p:childTnLst>
                          </p:cTn>
                        </p:par>
                        <p:par>
                          <p:cTn id="38" fill="hold" nodeType="afterGroup">
                            <p:stCondLst>
                              <p:cond delay="5502"/>
                            </p:stCondLst>
                            <p:childTnLst>
                              <p:par>
                                <p:cTn id="39" presetID="1" presetClass="entr" presetSubtype="0" fill="hold" nodeType="afterEffect">
                                  <p:stCondLst>
                                    <p:cond delay="150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nodeType="afterGroup">
                            <p:stCondLst>
                              <p:cond delay="7003"/>
                            </p:stCondLst>
                            <p:childTnLst>
                              <p:par>
                                <p:cTn id="42" presetID="22" presetClass="entr" presetSubtype="2"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right)">
                                      <p:cBhvr>
                                        <p:cTn id="44" dur="1000"/>
                                        <p:tgtEl>
                                          <p:spTgt spid="9"/>
                                        </p:tgtEl>
                                      </p:cBhvr>
                                    </p:animEffect>
                                  </p:childTnLst>
                                </p:cTn>
                              </p:par>
                            </p:childTnLst>
                          </p:cTn>
                        </p:par>
                        <p:par>
                          <p:cTn id="45" fill="hold" nodeType="afterGroup">
                            <p:stCondLst>
                              <p:cond delay="8003"/>
                            </p:stCondLst>
                            <p:childTnLst>
                              <p:par>
                                <p:cTn id="46" presetID="1" presetClass="entr" presetSubtype="0" fill="hold" nodeType="afterEffect">
                                  <p:stCondLst>
                                    <p:cond delay="1500"/>
                                  </p:stCondLst>
                                  <p:childTnLst>
                                    <p:set>
                                      <p:cBhvr>
                                        <p:cTn id="47" dur="1" fill="hold">
                                          <p:stCondLst>
                                            <p:cond delay="0"/>
                                          </p:stCondLst>
                                        </p:cTn>
                                        <p:tgtEl>
                                          <p:spTgt spid="5"/>
                                        </p:tgtEl>
                                        <p:attrNameLst>
                                          <p:attrName>style.visibility</p:attrName>
                                        </p:attrNameLst>
                                      </p:cBhvr>
                                      <p:to>
                                        <p:strVal val="visible"/>
                                      </p:to>
                                    </p:set>
                                  </p:childTnLst>
                                </p:cTn>
                              </p:par>
                            </p:childTnLst>
                          </p:cTn>
                        </p:par>
                        <p:par>
                          <p:cTn id="48" fill="hold" nodeType="afterGroup">
                            <p:stCondLst>
                              <p:cond delay="9504"/>
                            </p:stCondLst>
                            <p:childTnLst>
                              <p:par>
                                <p:cTn id="49" presetID="22" presetClass="entr" presetSubtype="2"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1000"/>
                                        <p:tgtEl>
                                          <p:spTgt spid="6"/>
                                        </p:tgtEl>
                                      </p:cBhvr>
                                    </p:animEffect>
                                  </p:childTnLst>
                                </p:cTn>
                              </p:par>
                            </p:childTnLst>
                          </p:cTn>
                        </p:par>
                        <p:par>
                          <p:cTn id="52" fill="hold">
                            <p:stCondLst>
                              <p:cond delay="10504"/>
                            </p:stCondLst>
                            <p:childTnLst>
                              <p:par>
                                <p:cTn id="53" presetID="10" presetClass="entr" presetSubtype="0" fill="hold" nodeType="after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8" grpId="0" bldLvl="0" animBg="1" autoUpdateAnimBg="0"/>
      <p:bldP spid="13329" grpId="0" bldLvl="0" animBg="1" autoUpdateAnimBg="0"/>
      <p:bldP spid="13330" grpId="0" bldLvl="0" animBg="1" autoUpdateAnimBg="0"/>
      <p:bldP spid="13331" grpId="0" bldLvl="0" animBg="1" autoUpdateAnimBg="0"/>
      <p:bldP spid="13332" grpId="0" bldLvl="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345">
            <a:extLst>
              <a:ext uri="{FF2B5EF4-FFF2-40B4-BE49-F238E27FC236}">
                <a16:creationId xmlns:a16="http://schemas.microsoft.com/office/drawing/2014/main" xmlns="" id="{6F5AA968-584E-4506-BAD1-064B89AD25E1}"/>
              </a:ext>
            </a:extLst>
          </p:cNvPr>
          <p:cNvSpPr>
            <a:spLocks noChangeArrowheads="1"/>
          </p:cNvSpPr>
          <p:nvPr/>
        </p:nvSpPr>
        <p:spPr bwMode="auto">
          <a:xfrm>
            <a:off x="4892675" y="1314450"/>
            <a:ext cx="2230438" cy="757238"/>
          </a:xfrm>
          <a:prstGeom prst="roundRect">
            <a:avLst>
              <a:gd name="adj" fmla="val 16667"/>
            </a:avLst>
          </a:prstGeom>
          <a:solidFill>
            <a:srgbClr val="5810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51" name="AutoShape 311">
            <a:extLst>
              <a:ext uri="{FF2B5EF4-FFF2-40B4-BE49-F238E27FC236}">
                <a16:creationId xmlns:a16="http://schemas.microsoft.com/office/drawing/2014/main" xmlns="" id="{842392B4-7FCA-482C-824F-EE7A8385A26E}"/>
              </a:ext>
            </a:extLst>
          </p:cNvPr>
          <p:cNvSpPr>
            <a:spLocks noChangeArrowheads="1"/>
          </p:cNvSpPr>
          <p:nvPr/>
        </p:nvSpPr>
        <p:spPr bwMode="auto">
          <a:xfrm>
            <a:off x="2063751" y="2447925"/>
            <a:ext cx="1717675" cy="2266950"/>
          </a:xfrm>
          <a:prstGeom prst="roundRect">
            <a:avLst>
              <a:gd name="adj" fmla="val 16667"/>
            </a:avLst>
          </a:prstGeom>
          <a:gradFill rotWithShape="1">
            <a:gsLst>
              <a:gs pos="0">
                <a:schemeClr val="tx1"/>
              </a:gs>
              <a:gs pos="100000">
                <a:schemeClr val="bg2"/>
              </a:gs>
            </a:gsLst>
            <a:lin ang="5400000" scaled="1"/>
          </a:gradFill>
          <a:ln w="19050">
            <a:solidFill>
              <a:schemeClr val="bg1"/>
            </a:solidFill>
            <a:round/>
            <a:headEnd/>
            <a:tailEnd/>
          </a:ln>
          <a:effectLst>
            <a:outerShdw dist="45791" dir="3378596" algn="ctr" rotWithShape="0">
              <a:schemeClr val="tx1">
                <a:alpha val="50000"/>
              </a:schemeClr>
            </a:outerShdw>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52" name="Line 329">
            <a:extLst>
              <a:ext uri="{FF2B5EF4-FFF2-40B4-BE49-F238E27FC236}">
                <a16:creationId xmlns:a16="http://schemas.microsoft.com/office/drawing/2014/main" xmlns="" id="{08F6B8B3-5B7E-4031-BFFB-915AD1752815}"/>
              </a:ext>
            </a:extLst>
          </p:cNvPr>
          <p:cNvSpPr>
            <a:spLocks noChangeShapeType="1"/>
          </p:cNvSpPr>
          <p:nvPr/>
        </p:nvSpPr>
        <p:spPr bwMode="auto">
          <a:xfrm flipH="1" flipV="1">
            <a:off x="4549775" y="1692275"/>
            <a:ext cx="344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3" name="Line 330">
            <a:extLst>
              <a:ext uri="{FF2B5EF4-FFF2-40B4-BE49-F238E27FC236}">
                <a16:creationId xmlns:a16="http://schemas.microsoft.com/office/drawing/2014/main" xmlns="" id="{3DF3642D-2433-4568-8BAD-8AE9F5206B27}"/>
              </a:ext>
            </a:extLst>
          </p:cNvPr>
          <p:cNvSpPr>
            <a:spLocks noChangeShapeType="1"/>
          </p:cNvSpPr>
          <p:nvPr/>
        </p:nvSpPr>
        <p:spPr bwMode="auto">
          <a:xfrm flipH="1" flipV="1">
            <a:off x="4549775" y="2638425"/>
            <a:ext cx="344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4" name="Line 331">
            <a:extLst>
              <a:ext uri="{FF2B5EF4-FFF2-40B4-BE49-F238E27FC236}">
                <a16:creationId xmlns:a16="http://schemas.microsoft.com/office/drawing/2014/main" xmlns="" id="{EC16A728-3A67-444A-9F52-62246747AD2B}"/>
              </a:ext>
            </a:extLst>
          </p:cNvPr>
          <p:cNvSpPr>
            <a:spLocks noChangeShapeType="1"/>
          </p:cNvSpPr>
          <p:nvPr/>
        </p:nvSpPr>
        <p:spPr bwMode="auto">
          <a:xfrm flipH="1" flipV="1">
            <a:off x="3778251" y="3581401"/>
            <a:ext cx="1116013" cy="3175"/>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5" name="Line 332">
            <a:extLst>
              <a:ext uri="{FF2B5EF4-FFF2-40B4-BE49-F238E27FC236}">
                <a16:creationId xmlns:a16="http://schemas.microsoft.com/office/drawing/2014/main" xmlns="" id="{ADD939BA-AB6B-4998-9CB1-5B21BC7C4DBF}"/>
              </a:ext>
            </a:extLst>
          </p:cNvPr>
          <p:cNvSpPr>
            <a:spLocks noChangeShapeType="1"/>
          </p:cNvSpPr>
          <p:nvPr/>
        </p:nvSpPr>
        <p:spPr bwMode="auto">
          <a:xfrm flipH="1" flipV="1">
            <a:off x="4549775" y="4527550"/>
            <a:ext cx="344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6" name="Line 333">
            <a:extLst>
              <a:ext uri="{FF2B5EF4-FFF2-40B4-BE49-F238E27FC236}">
                <a16:creationId xmlns:a16="http://schemas.microsoft.com/office/drawing/2014/main" xmlns="" id="{A4D6B59D-C77A-4022-BF82-C03AF1EB673B}"/>
              </a:ext>
            </a:extLst>
          </p:cNvPr>
          <p:cNvSpPr>
            <a:spLocks noChangeShapeType="1"/>
          </p:cNvSpPr>
          <p:nvPr/>
        </p:nvSpPr>
        <p:spPr bwMode="auto">
          <a:xfrm flipH="1" flipV="1">
            <a:off x="4549775" y="5472113"/>
            <a:ext cx="344488"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7" name="Line 339">
            <a:extLst>
              <a:ext uri="{FF2B5EF4-FFF2-40B4-BE49-F238E27FC236}">
                <a16:creationId xmlns:a16="http://schemas.microsoft.com/office/drawing/2014/main" xmlns="" id="{05C485CD-1524-4949-A9C7-2A42DF6A0738}"/>
              </a:ext>
            </a:extLst>
          </p:cNvPr>
          <p:cNvSpPr>
            <a:spLocks noChangeShapeType="1"/>
          </p:cNvSpPr>
          <p:nvPr/>
        </p:nvSpPr>
        <p:spPr bwMode="auto">
          <a:xfrm flipV="1">
            <a:off x="3778251" y="1692276"/>
            <a:ext cx="773113" cy="1889125"/>
          </a:xfrm>
          <a:prstGeom prst="line">
            <a:avLst/>
          </a:prstGeom>
          <a:noFill/>
          <a:ln w="19050" cap="rnd">
            <a:solidFill>
              <a:schemeClr val="tx1"/>
            </a:solidFill>
            <a:prstDash val="sysDot"/>
            <a:round/>
            <a:headEnd type="oval"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8" name="Line 340">
            <a:extLst>
              <a:ext uri="{FF2B5EF4-FFF2-40B4-BE49-F238E27FC236}">
                <a16:creationId xmlns:a16="http://schemas.microsoft.com/office/drawing/2014/main" xmlns="" id="{73FD623F-C650-4A39-AE39-44DA8C6C9588}"/>
              </a:ext>
            </a:extLst>
          </p:cNvPr>
          <p:cNvSpPr>
            <a:spLocks noChangeShapeType="1"/>
          </p:cNvSpPr>
          <p:nvPr/>
        </p:nvSpPr>
        <p:spPr bwMode="auto">
          <a:xfrm flipV="1">
            <a:off x="3778251" y="2638425"/>
            <a:ext cx="773113" cy="946150"/>
          </a:xfrm>
          <a:prstGeom prst="line">
            <a:avLst/>
          </a:prstGeom>
          <a:noFill/>
          <a:ln w="19050" cap="rnd">
            <a:solidFill>
              <a:schemeClr val="tx1"/>
            </a:solidFill>
            <a:prstDash val="sysDot"/>
            <a:round/>
            <a:headEnd type="oval"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59" name="Line 342">
            <a:extLst>
              <a:ext uri="{FF2B5EF4-FFF2-40B4-BE49-F238E27FC236}">
                <a16:creationId xmlns:a16="http://schemas.microsoft.com/office/drawing/2014/main" xmlns="" id="{233B501A-21FE-49F4-8E99-BFA38FAC3529}"/>
              </a:ext>
            </a:extLst>
          </p:cNvPr>
          <p:cNvSpPr>
            <a:spLocks noChangeShapeType="1"/>
          </p:cNvSpPr>
          <p:nvPr/>
        </p:nvSpPr>
        <p:spPr bwMode="auto">
          <a:xfrm>
            <a:off x="3778251" y="3584575"/>
            <a:ext cx="773113" cy="946150"/>
          </a:xfrm>
          <a:prstGeom prst="line">
            <a:avLst/>
          </a:prstGeom>
          <a:noFill/>
          <a:ln w="19050" cap="rnd">
            <a:solidFill>
              <a:schemeClr val="tx1"/>
            </a:solidFill>
            <a:prstDash val="sysDot"/>
            <a:round/>
            <a:headEnd type="oval"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60" name="Line 343">
            <a:extLst>
              <a:ext uri="{FF2B5EF4-FFF2-40B4-BE49-F238E27FC236}">
                <a16:creationId xmlns:a16="http://schemas.microsoft.com/office/drawing/2014/main" xmlns="" id="{BBE2A971-DC8F-48C4-8E37-3D3F696E5C9A}"/>
              </a:ext>
            </a:extLst>
          </p:cNvPr>
          <p:cNvSpPr>
            <a:spLocks noChangeShapeType="1"/>
          </p:cNvSpPr>
          <p:nvPr/>
        </p:nvSpPr>
        <p:spPr bwMode="auto">
          <a:xfrm>
            <a:off x="3778251" y="3581400"/>
            <a:ext cx="773113" cy="1892300"/>
          </a:xfrm>
          <a:prstGeom prst="line">
            <a:avLst/>
          </a:prstGeom>
          <a:noFill/>
          <a:ln w="19050" cap="rnd">
            <a:solidFill>
              <a:schemeClr val="tx1"/>
            </a:solidFill>
            <a:prstDash val="sysDot"/>
            <a:round/>
            <a:headEnd type="oval"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a:p>
        </p:txBody>
      </p:sp>
      <p:sp>
        <p:nvSpPr>
          <p:cNvPr id="104461" name="AutoShape 346">
            <a:extLst>
              <a:ext uri="{FF2B5EF4-FFF2-40B4-BE49-F238E27FC236}">
                <a16:creationId xmlns:a16="http://schemas.microsoft.com/office/drawing/2014/main" xmlns="" id="{391D28CE-69E4-4D0D-A214-D73AA7672AAF}"/>
              </a:ext>
            </a:extLst>
          </p:cNvPr>
          <p:cNvSpPr>
            <a:spLocks noChangeArrowheads="1"/>
          </p:cNvSpPr>
          <p:nvPr/>
        </p:nvSpPr>
        <p:spPr bwMode="auto">
          <a:xfrm>
            <a:off x="4892675" y="2260600"/>
            <a:ext cx="2230438" cy="757238"/>
          </a:xfrm>
          <a:prstGeom prst="roundRect">
            <a:avLst>
              <a:gd name="adj" fmla="val 16667"/>
            </a:avLst>
          </a:prstGeom>
          <a:solidFill>
            <a:srgbClr val="6713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62" name="AutoShape 347">
            <a:extLst>
              <a:ext uri="{FF2B5EF4-FFF2-40B4-BE49-F238E27FC236}">
                <a16:creationId xmlns:a16="http://schemas.microsoft.com/office/drawing/2014/main" xmlns="" id="{7027A48E-55D2-4135-9734-C878B7BECC2E}"/>
              </a:ext>
            </a:extLst>
          </p:cNvPr>
          <p:cNvSpPr>
            <a:spLocks noChangeArrowheads="1"/>
          </p:cNvSpPr>
          <p:nvPr/>
        </p:nvSpPr>
        <p:spPr bwMode="auto">
          <a:xfrm>
            <a:off x="4894264" y="3205163"/>
            <a:ext cx="2230437" cy="755650"/>
          </a:xfrm>
          <a:prstGeom prst="roundRect">
            <a:avLst>
              <a:gd name="adj" fmla="val 16667"/>
            </a:avLst>
          </a:prstGeom>
          <a:solidFill>
            <a:srgbClr val="931B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63" name="AutoShape 348">
            <a:extLst>
              <a:ext uri="{FF2B5EF4-FFF2-40B4-BE49-F238E27FC236}">
                <a16:creationId xmlns:a16="http://schemas.microsoft.com/office/drawing/2014/main" xmlns="" id="{0F2D132E-B063-47B4-873B-753AEA65FAFD}"/>
              </a:ext>
            </a:extLst>
          </p:cNvPr>
          <p:cNvSpPr>
            <a:spLocks noChangeArrowheads="1"/>
          </p:cNvSpPr>
          <p:nvPr/>
        </p:nvSpPr>
        <p:spPr bwMode="auto">
          <a:xfrm>
            <a:off x="4892675" y="4151313"/>
            <a:ext cx="2230438" cy="755650"/>
          </a:xfrm>
          <a:prstGeom prst="roundRect">
            <a:avLst>
              <a:gd name="adj" fmla="val 16667"/>
            </a:avLst>
          </a:prstGeom>
          <a:solidFill>
            <a:srgbClr val="B822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64" name="AutoShape 349">
            <a:extLst>
              <a:ext uri="{FF2B5EF4-FFF2-40B4-BE49-F238E27FC236}">
                <a16:creationId xmlns:a16="http://schemas.microsoft.com/office/drawing/2014/main" xmlns="" id="{94A62D92-2167-4AE2-A72D-F6D422C6E573}"/>
              </a:ext>
            </a:extLst>
          </p:cNvPr>
          <p:cNvSpPr>
            <a:spLocks noChangeArrowheads="1"/>
          </p:cNvSpPr>
          <p:nvPr/>
        </p:nvSpPr>
        <p:spPr bwMode="auto">
          <a:xfrm>
            <a:off x="4892675" y="5097463"/>
            <a:ext cx="2230438" cy="755650"/>
          </a:xfrm>
          <a:prstGeom prst="roundRect">
            <a:avLst>
              <a:gd name="adj" fmla="val 16667"/>
            </a:avLst>
          </a:prstGeom>
          <a:solidFill>
            <a:srgbClr val="E62B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65" name="AutoShape 350">
            <a:extLst>
              <a:ext uri="{FF2B5EF4-FFF2-40B4-BE49-F238E27FC236}">
                <a16:creationId xmlns:a16="http://schemas.microsoft.com/office/drawing/2014/main" xmlns="" id="{B0A1E636-277B-482F-9BCA-00B8DA192105}"/>
              </a:ext>
            </a:extLst>
          </p:cNvPr>
          <p:cNvSpPr>
            <a:spLocks noChangeArrowheads="1"/>
          </p:cNvSpPr>
          <p:nvPr/>
        </p:nvSpPr>
        <p:spPr bwMode="auto">
          <a:xfrm>
            <a:off x="7292975" y="1314450"/>
            <a:ext cx="2230438" cy="757238"/>
          </a:xfrm>
          <a:prstGeom prst="roundRect">
            <a:avLst>
              <a:gd name="adj" fmla="val 16667"/>
            </a:avLst>
          </a:prstGeom>
          <a:solidFill>
            <a:srgbClr val="FF30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66" name="WordArt 357">
            <a:extLst>
              <a:ext uri="{FF2B5EF4-FFF2-40B4-BE49-F238E27FC236}">
                <a16:creationId xmlns:a16="http://schemas.microsoft.com/office/drawing/2014/main" xmlns="" id="{CC8941FD-25B2-4F1B-8CDC-C7B1A8A70AB5}"/>
              </a:ext>
            </a:extLst>
          </p:cNvPr>
          <p:cNvSpPr>
            <a:spLocks noChangeArrowheads="1" noChangeShapeType="1" noTextEdit="1"/>
          </p:cNvSpPr>
          <p:nvPr/>
        </p:nvSpPr>
        <p:spPr bwMode="auto">
          <a:xfrm>
            <a:off x="5492751" y="1504951"/>
            <a:ext cx="1114425"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宋体" panose="02010600030101010101" pitchFamily="2" charset="-122"/>
              </a:rPr>
              <a:t>自由论</a:t>
            </a:r>
          </a:p>
        </p:txBody>
      </p:sp>
      <p:sp>
        <p:nvSpPr>
          <p:cNvPr id="104467" name="WordArt 358">
            <a:extLst>
              <a:ext uri="{FF2B5EF4-FFF2-40B4-BE49-F238E27FC236}">
                <a16:creationId xmlns:a16="http://schemas.microsoft.com/office/drawing/2014/main" xmlns="" id="{7B6CB1AC-66A7-4B66-8FAF-B6045DC1FEEF}"/>
              </a:ext>
            </a:extLst>
          </p:cNvPr>
          <p:cNvSpPr>
            <a:spLocks noChangeArrowheads="1" noChangeShapeType="1" noTextEdit="1"/>
          </p:cNvSpPr>
          <p:nvPr/>
        </p:nvSpPr>
        <p:spPr bwMode="auto">
          <a:xfrm>
            <a:off x="5492751" y="2451100"/>
            <a:ext cx="1114425" cy="376238"/>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宋体" panose="02010600030101010101" pitchFamily="2" charset="-122"/>
              </a:rPr>
              <a:t>平等论</a:t>
            </a:r>
          </a:p>
        </p:txBody>
      </p:sp>
      <p:sp>
        <p:nvSpPr>
          <p:cNvPr id="104468" name="WordArt 359">
            <a:extLst>
              <a:ext uri="{FF2B5EF4-FFF2-40B4-BE49-F238E27FC236}">
                <a16:creationId xmlns:a16="http://schemas.microsoft.com/office/drawing/2014/main" xmlns="" id="{ECE7EDC2-F892-4BC6-AA4B-DFA8AFEDB19B}"/>
              </a:ext>
            </a:extLst>
          </p:cNvPr>
          <p:cNvSpPr>
            <a:spLocks noChangeArrowheads="1" noChangeShapeType="1" noTextEdit="1"/>
          </p:cNvSpPr>
          <p:nvPr/>
        </p:nvSpPr>
        <p:spPr bwMode="auto">
          <a:xfrm>
            <a:off x="5492750" y="3394076"/>
            <a:ext cx="1111250"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宋体" panose="02010600030101010101" pitchFamily="2" charset="-122"/>
              </a:rPr>
              <a:t>民族论</a:t>
            </a:r>
          </a:p>
        </p:txBody>
      </p:sp>
      <p:sp>
        <p:nvSpPr>
          <p:cNvPr id="104469" name="WordArt 360">
            <a:extLst>
              <a:ext uri="{FF2B5EF4-FFF2-40B4-BE49-F238E27FC236}">
                <a16:creationId xmlns:a16="http://schemas.microsoft.com/office/drawing/2014/main" xmlns="" id="{C2983496-6A65-4149-B942-1EF5D214316B}"/>
              </a:ext>
            </a:extLst>
          </p:cNvPr>
          <p:cNvSpPr>
            <a:spLocks noChangeArrowheads="1" noChangeShapeType="1" noTextEdit="1"/>
          </p:cNvSpPr>
          <p:nvPr/>
        </p:nvSpPr>
        <p:spPr bwMode="auto">
          <a:xfrm>
            <a:off x="5492750" y="4340226"/>
            <a:ext cx="1111250"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人权论</a:t>
            </a:r>
          </a:p>
        </p:txBody>
      </p:sp>
      <p:sp>
        <p:nvSpPr>
          <p:cNvPr id="104470" name="WordArt 361">
            <a:extLst>
              <a:ext uri="{FF2B5EF4-FFF2-40B4-BE49-F238E27FC236}">
                <a16:creationId xmlns:a16="http://schemas.microsoft.com/office/drawing/2014/main" xmlns="" id="{9DF46F06-FEF0-4ED1-ADE2-7E7854ABCC01}"/>
              </a:ext>
            </a:extLst>
          </p:cNvPr>
          <p:cNvSpPr>
            <a:spLocks noChangeArrowheads="1" noChangeShapeType="1" noTextEdit="1"/>
          </p:cNvSpPr>
          <p:nvPr/>
        </p:nvSpPr>
        <p:spPr bwMode="auto">
          <a:xfrm>
            <a:off x="5492750" y="5286375"/>
            <a:ext cx="1111250" cy="374650"/>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法制论</a:t>
            </a:r>
          </a:p>
        </p:txBody>
      </p:sp>
      <p:sp>
        <p:nvSpPr>
          <p:cNvPr id="104471" name="WordArt 362">
            <a:extLst>
              <a:ext uri="{FF2B5EF4-FFF2-40B4-BE49-F238E27FC236}">
                <a16:creationId xmlns:a16="http://schemas.microsoft.com/office/drawing/2014/main" xmlns="" id="{AE2275E3-1B10-4022-820A-4DEBD41DA10E}"/>
              </a:ext>
            </a:extLst>
          </p:cNvPr>
          <p:cNvSpPr>
            <a:spLocks noChangeArrowheads="1" noChangeShapeType="1" noTextEdit="1"/>
          </p:cNvSpPr>
          <p:nvPr/>
        </p:nvSpPr>
        <p:spPr bwMode="auto">
          <a:xfrm>
            <a:off x="7721601" y="1504951"/>
            <a:ext cx="1457325"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宋体" panose="02010600030101010101" pitchFamily="2" charset="-122"/>
              </a:rPr>
              <a:t>个人主义论</a:t>
            </a:r>
          </a:p>
        </p:txBody>
      </p:sp>
      <p:sp>
        <p:nvSpPr>
          <p:cNvPr id="104472" name="AutoShape 315">
            <a:extLst>
              <a:ext uri="{FF2B5EF4-FFF2-40B4-BE49-F238E27FC236}">
                <a16:creationId xmlns:a16="http://schemas.microsoft.com/office/drawing/2014/main" xmlns="" id="{7E7E1E1C-3B56-4170-98C0-6454A4819F94}"/>
              </a:ext>
            </a:extLst>
          </p:cNvPr>
          <p:cNvSpPr>
            <a:spLocks noChangeArrowheads="1"/>
          </p:cNvSpPr>
          <p:nvPr/>
        </p:nvSpPr>
        <p:spPr bwMode="auto">
          <a:xfrm>
            <a:off x="7292975" y="2260600"/>
            <a:ext cx="2230438" cy="757238"/>
          </a:xfrm>
          <a:prstGeom prst="roundRect">
            <a:avLst>
              <a:gd name="adj" fmla="val 16667"/>
            </a:avLst>
          </a:prstGeom>
          <a:solidFill>
            <a:srgbClr val="FF00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73" name="AutoShape 316">
            <a:extLst>
              <a:ext uri="{FF2B5EF4-FFF2-40B4-BE49-F238E27FC236}">
                <a16:creationId xmlns:a16="http://schemas.microsoft.com/office/drawing/2014/main" xmlns="" id="{6DA1D0CC-F937-4BF3-AF58-0775842D43E6}"/>
              </a:ext>
            </a:extLst>
          </p:cNvPr>
          <p:cNvSpPr>
            <a:spLocks noChangeArrowheads="1"/>
          </p:cNvSpPr>
          <p:nvPr/>
        </p:nvSpPr>
        <p:spPr bwMode="auto">
          <a:xfrm>
            <a:off x="7292975" y="3206750"/>
            <a:ext cx="2230438" cy="757238"/>
          </a:xfrm>
          <a:prstGeom prst="roundRect">
            <a:avLst>
              <a:gd name="adj" fmla="val 16667"/>
            </a:avLst>
          </a:prstGeom>
          <a:solidFill>
            <a:srgbClr val="FF28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74" name="AutoShape 317">
            <a:extLst>
              <a:ext uri="{FF2B5EF4-FFF2-40B4-BE49-F238E27FC236}">
                <a16:creationId xmlns:a16="http://schemas.microsoft.com/office/drawing/2014/main" xmlns="" id="{FFA2464B-3E86-4BF2-87F6-922E46EE74C8}"/>
              </a:ext>
            </a:extLst>
          </p:cNvPr>
          <p:cNvSpPr>
            <a:spLocks noChangeArrowheads="1"/>
          </p:cNvSpPr>
          <p:nvPr/>
        </p:nvSpPr>
        <p:spPr bwMode="auto">
          <a:xfrm>
            <a:off x="7292975" y="4151313"/>
            <a:ext cx="2230438" cy="755650"/>
          </a:xfrm>
          <a:prstGeom prst="roundRect">
            <a:avLst>
              <a:gd name="adj" fmla="val 16667"/>
            </a:avLst>
          </a:prstGeom>
          <a:solidFill>
            <a:srgbClr val="FF50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75" name="AutoShape 318">
            <a:extLst>
              <a:ext uri="{FF2B5EF4-FFF2-40B4-BE49-F238E27FC236}">
                <a16:creationId xmlns:a16="http://schemas.microsoft.com/office/drawing/2014/main" xmlns="" id="{88117492-323E-413F-8384-FB573A132524}"/>
              </a:ext>
            </a:extLst>
          </p:cNvPr>
          <p:cNvSpPr>
            <a:spLocks noChangeArrowheads="1"/>
          </p:cNvSpPr>
          <p:nvPr/>
        </p:nvSpPr>
        <p:spPr bwMode="auto">
          <a:xfrm>
            <a:off x="7292975" y="5097463"/>
            <a:ext cx="2230438" cy="755650"/>
          </a:xfrm>
          <a:prstGeom prst="roundRect">
            <a:avLst>
              <a:gd name="adj" fmla="val 16667"/>
            </a:avLst>
          </a:prstGeom>
          <a:solidFill>
            <a:srgbClr val="FF7800"/>
          </a:solidFill>
          <a:ln w="19050">
            <a:solidFill>
              <a:schemeClr val="bg1"/>
            </a:solidFill>
            <a:round/>
            <a:headEnd/>
            <a:tailEnd/>
          </a:ln>
          <a:effectLst>
            <a:outerShdw dist="45791" dir="3378596" algn="ctr" rotWithShape="0">
              <a:schemeClr val="tx1">
                <a:alpha val="50000"/>
              </a:scheme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Gulim" panose="020B0503020000020004" pitchFamily="34" charset="-127"/>
              <a:ea typeface="Gulim" panose="020B0503020000020004" pitchFamily="34" charset="-127"/>
            </a:endParaRPr>
          </a:p>
        </p:txBody>
      </p:sp>
      <p:sp>
        <p:nvSpPr>
          <p:cNvPr id="104476" name="WordArt 351">
            <a:extLst>
              <a:ext uri="{FF2B5EF4-FFF2-40B4-BE49-F238E27FC236}">
                <a16:creationId xmlns:a16="http://schemas.microsoft.com/office/drawing/2014/main" xmlns="" id="{C083FB3D-FB9E-4BD2-AEC4-474817468114}"/>
              </a:ext>
            </a:extLst>
          </p:cNvPr>
          <p:cNvSpPr>
            <a:spLocks noChangeArrowheads="1" noChangeShapeType="1" noTextEdit="1"/>
          </p:cNvSpPr>
          <p:nvPr/>
        </p:nvSpPr>
        <p:spPr bwMode="auto">
          <a:xfrm>
            <a:off x="7807325" y="2451100"/>
            <a:ext cx="1112838" cy="374650"/>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楷模论</a:t>
            </a:r>
          </a:p>
        </p:txBody>
      </p:sp>
      <p:sp>
        <p:nvSpPr>
          <p:cNvPr id="104477" name="WordArt 352">
            <a:extLst>
              <a:ext uri="{FF2B5EF4-FFF2-40B4-BE49-F238E27FC236}">
                <a16:creationId xmlns:a16="http://schemas.microsoft.com/office/drawing/2014/main" xmlns="" id="{E756C88D-90CF-40BE-94F0-7D0202D38556}"/>
              </a:ext>
            </a:extLst>
          </p:cNvPr>
          <p:cNvSpPr>
            <a:spLocks noChangeArrowheads="1" noChangeShapeType="1" noTextEdit="1"/>
          </p:cNvSpPr>
          <p:nvPr/>
        </p:nvSpPr>
        <p:spPr bwMode="auto">
          <a:xfrm>
            <a:off x="7807325" y="3394076"/>
            <a:ext cx="1112838"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救世论</a:t>
            </a:r>
          </a:p>
        </p:txBody>
      </p:sp>
      <p:sp>
        <p:nvSpPr>
          <p:cNvPr id="104478" name="WordArt 353">
            <a:extLst>
              <a:ext uri="{FF2B5EF4-FFF2-40B4-BE49-F238E27FC236}">
                <a16:creationId xmlns:a16="http://schemas.microsoft.com/office/drawing/2014/main" xmlns="" id="{C6AA8ECB-AD70-4905-B9EF-8D9A2DD65EEC}"/>
              </a:ext>
            </a:extLst>
          </p:cNvPr>
          <p:cNvSpPr>
            <a:spLocks noChangeArrowheads="1" noChangeShapeType="1" noTextEdit="1"/>
          </p:cNvSpPr>
          <p:nvPr/>
        </p:nvSpPr>
        <p:spPr bwMode="auto">
          <a:xfrm>
            <a:off x="7721601" y="4340226"/>
            <a:ext cx="1457325" cy="377825"/>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世界领袖论</a:t>
            </a:r>
          </a:p>
        </p:txBody>
      </p:sp>
      <p:sp>
        <p:nvSpPr>
          <p:cNvPr id="104479" name="WordArt 354">
            <a:extLst>
              <a:ext uri="{FF2B5EF4-FFF2-40B4-BE49-F238E27FC236}">
                <a16:creationId xmlns:a16="http://schemas.microsoft.com/office/drawing/2014/main" xmlns="" id="{15A556DA-781D-4427-B14C-F24B365B7CA6}"/>
              </a:ext>
            </a:extLst>
          </p:cNvPr>
          <p:cNvSpPr>
            <a:spLocks noChangeArrowheads="1" noChangeShapeType="1" noTextEdit="1"/>
          </p:cNvSpPr>
          <p:nvPr/>
        </p:nvSpPr>
        <p:spPr bwMode="auto">
          <a:xfrm>
            <a:off x="7807325" y="5286375"/>
            <a:ext cx="1112838" cy="374650"/>
          </a:xfrm>
          <a:prstGeom prst="rect">
            <a:avLst/>
          </a:prstGeom>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14:hiddenEffects>
            </a:ext>
          </a:extLst>
        </p:spPr>
        <p:txBody>
          <a:bodyPr wrap="none" fromWordArt="1">
            <a:prstTxWarp prst="textPlain">
              <a:avLst>
                <a:gd name="adj" fmla="val 50000"/>
              </a:avLst>
            </a:prstTxWarp>
          </a:bodyPr>
          <a:lstStyle/>
          <a:p>
            <a:pPr algn="ctr"/>
            <a:r>
              <a:rPr lang="zh-CN" altLang="en-US" sz="1400" b="1" spc="-70">
                <a:solidFill>
                  <a:schemeClr val="bg1"/>
                </a:solidFill>
                <a:latin typeface="Arial Black" panose="020B0A04020102020204" pitchFamily="34" charset="0"/>
              </a:rPr>
              <a:t>反共论</a:t>
            </a:r>
          </a:p>
        </p:txBody>
      </p:sp>
      <p:sp>
        <p:nvSpPr>
          <p:cNvPr id="104480" name="Text Box 32">
            <a:extLst>
              <a:ext uri="{FF2B5EF4-FFF2-40B4-BE49-F238E27FC236}">
                <a16:creationId xmlns:a16="http://schemas.microsoft.com/office/drawing/2014/main" xmlns="" id="{270B9A11-498C-462C-AFA8-3A79F48703CD}"/>
              </a:ext>
            </a:extLst>
          </p:cNvPr>
          <p:cNvSpPr txBox="1">
            <a:spLocks noChangeArrowheads="1"/>
          </p:cNvSpPr>
          <p:nvPr/>
        </p:nvSpPr>
        <p:spPr bwMode="auto">
          <a:xfrm>
            <a:off x="2406651" y="2543175"/>
            <a:ext cx="1082675" cy="1798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spAutoFit/>
          </a:bodyPr>
          <a:lstStyle/>
          <a:p>
            <a:pPr>
              <a:buFont typeface="Arial" panose="020B0604020202020204" pitchFamily="34" charset="0"/>
              <a:buNone/>
            </a:pPr>
            <a:r>
              <a:rPr lang="zh-CN" altLang="en-US" sz="2800" b="1">
                <a:solidFill>
                  <a:schemeClr val="bg1"/>
                </a:solidFill>
                <a:ea typeface="黑体" panose="02010609060101010101" pitchFamily="49" charset="-122"/>
              </a:rPr>
              <a:t>美国的核心价值观</a:t>
            </a:r>
          </a:p>
        </p:txBody>
      </p:sp>
    </p:spTree>
    <p:extLst>
      <p:ext uri="{BB962C8B-B14F-4D97-AF65-F5344CB8AC3E}">
        <p14:creationId xmlns:p14="http://schemas.microsoft.com/office/powerpoint/2010/main" xmlns="" val="4296696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矩形 50">
            <a:extLst>
              <a:ext uri="{FF2B5EF4-FFF2-40B4-BE49-F238E27FC236}">
                <a16:creationId xmlns:a16="http://schemas.microsoft.com/office/drawing/2014/main" xmlns="" id="{A324F3E1-AE62-4733-BCC6-C53EC94D68A9}"/>
              </a:ext>
            </a:extLst>
          </p:cNvPr>
          <p:cNvSpPr>
            <a:spLocks noChangeArrowheads="1"/>
          </p:cNvSpPr>
          <p:nvPr/>
        </p:nvSpPr>
        <p:spPr bwMode="auto">
          <a:xfrm>
            <a:off x="1739900" y="228600"/>
            <a:ext cx="75565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buSzPct val="100000"/>
              <a:buFont typeface="Times New Roman" panose="02020603050405020304" pitchFamily="18" charset="0"/>
              <a:buNone/>
            </a:pPr>
            <a:endParaRPr lang="zh-CN" altLang="en-US" sz="3200" b="1">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2" name="Group 3">
            <a:extLst>
              <a:ext uri="{FF2B5EF4-FFF2-40B4-BE49-F238E27FC236}">
                <a16:creationId xmlns:a16="http://schemas.microsoft.com/office/drawing/2014/main" xmlns="" id="{B7C0CE40-0FE1-4427-A7E8-DF2960FAE35D}"/>
              </a:ext>
            </a:extLst>
          </p:cNvPr>
          <p:cNvGrpSpPr>
            <a:grpSpLocks/>
          </p:cNvGrpSpPr>
          <p:nvPr/>
        </p:nvGrpSpPr>
        <p:grpSpPr bwMode="auto">
          <a:xfrm>
            <a:off x="1695450" y="549275"/>
            <a:ext cx="9023350" cy="5372100"/>
            <a:chOff x="0" y="0"/>
            <a:chExt cx="14210" cy="8462"/>
          </a:xfrm>
        </p:grpSpPr>
        <p:pic>
          <p:nvPicPr>
            <p:cNvPr id="106500" name="Picture 6" descr="C:\Users\Shiqian\Desktop\课件制作-2013寒假\图库\08050808516721.jpg">
              <a:extLst>
                <a:ext uri="{FF2B5EF4-FFF2-40B4-BE49-F238E27FC236}">
                  <a16:creationId xmlns:a16="http://schemas.microsoft.com/office/drawing/2014/main" xmlns="" id="{EF58CFC8-170F-48B3-9C87-5530D3306F7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93" y="2883"/>
              <a:ext cx="2607" cy="2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501" name="Picture 7" descr="C:\Users\Shiqian\Desktop\课件制作-2013寒假\图库\无标题5.png">
              <a:extLst>
                <a:ext uri="{FF2B5EF4-FFF2-40B4-BE49-F238E27FC236}">
                  <a16:creationId xmlns:a16="http://schemas.microsoft.com/office/drawing/2014/main" xmlns="" id="{AABF7D69-8426-4087-A4DF-99611B35674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2608" cy="2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502" name="Picture 8" descr="C:\Users\Shiqian\Desktop\课件制作-2013寒假\图库\无标题6.png">
              <a:extLst>
                <a:ext uri="{FF2B5EF4-FFF2-40B4-BE49-F238E27FC236}">
                  <a16:creationId xmlns:a16="http://schemas.microsoft.com/office/drawing/2014/main" xmlns="" id="{044F9AFF-E96D-4AB6-9EB3-B40B50AC6F8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5530"/>
              <a:ext cx="2608" cy="2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7">
              <a:extLst>
                <a:ext uri="{FF2B5EF4-FFF2-40B4-BE49-F238E27FC236}">
                  <a16:creationId xmlns:a16="http://schemas.microsoft.com/office/drawing/2014/main" xmlns="" id="{BF5BB19F-B32C-44CF-B9F2-2BF0E4D4329E}"/>
                </a:ext>
              </a:extLst>
            </p:cNvPr>
            <p:cNvGrpSpPr>
              <a:grpSpLocks/>
            </p:cNvGrpSpPr>
            <p:nvPr/>
          </p:nvGrpSpPr>
          <p:grpSpPr bwMode="auto">
            <a:xfrm>
              <a:off x="2880" y="5810"/>
              <a:ext cx="6090" cy="2520"/>
              <a:chOff x="0" y="0"/>
              <a:chExt cx="3867150" cy="1600200"/>
            </a:xfrm>
          </p:grpSpPr>
          <p:grpSp>
            <p:nvGrpSpPr>
              <p:cNvPr id="4" name="Group 8">
                <a:extLst>
                  <a:ext uri="{FF2B5EF4-FFF2-40B4-BE49-F238E27FC236}">
                    <a16:creationId xmlns:a16="http://schemas.microsoft.com/office/drawing/2014/main" xmlns="" id="{02B0E0C2-D3B7-4B93-897D-B81542F085A5}"/>
                  </a:ext>
                </a:extLst>
              </p:cNvPr>
              <p:cNvGrpSpPr>
                <a:grpSpLocks/>
              </p:cNvGrpSpPr>
              <p:nvPr/>
            </p:nvGrpSpPr>
            <p:grpSpPr bwMode="auto">
              <a:xfrm>
                <a:off x="-592074" y="-32004"/>
                <a:ext cx="4517136" cy="1712976"/>
                <a:chOff x="0" y="0"/>
                <a:chExt cx="4517136" cy="1712976"/>
              </a:xfrm>
            </p:grpSpPr>
            <p:pic>
              <p:nvPicPr>
                <p:cNvPr id="106505" name="云形标注 21">
                  <a:extLst>
                    <a:ext uri="{FF2B5EF4-FFF2-40B4-BE49-F238E27FC236}">
                      <a16:creationId xmlns:a16="http://schemas.microsoft.com/office/drawing/2014/main" xmlns="" id="{49DEBC1A-C7F6-4288-AE73-F05EFB8976CC}"/>
                    </a:ext>
                  </a:extLst>
                </p:cNvPr>
                <p:cNvPicPr>
                  <a:picLocks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4517136" cy="171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06" name="Text Box 10">
                  <a:extLst>
                    <a:ext uri="{FF2B5EF4-FFF2-40B4-BE49-F238E27FC236}">
                      <a16:creationId xmlns:a16="http://schemas.microsoft.com/office/drawing/2014/main" xmlns="" id="{914BDC34-7FA4-4C0C-9EA7-8523810E5BDA}"/>
                    </a:ext>
                  </a:extLst>
                </p:cNvPr>
                <p:cNvSpPr>
                  <a:spLocks noChangeArrowheads="1"/>
                </p:cNvSpPr>
                <p:nvPr/>
              </p:nvSpPr>
              <p:spPr bwMode="auto">
                <a:xfrm>
                  <a:off x="1125060" y="273664"/>
                  <a:ext cx="2526181" cy="1042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endParaRPr lang="zh-CN" altLang="en-US" sz="240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106507" name="矩形 22">
                <a:extLst>
                  <a:ext uri="{FF2B5EF4-FFF2-40B4-BE49-F238E27FC236}">
                    <a16:creationId xmlns:a16="http://schemas.microsoft.com/office/drawing/2014/main" xmlns="" id="{54D0576D-6CD1-4AC4-9A03-941076C319BE}"/>
                  </a:ext>
                </a:extLst>
              </p:cNvPr>
              <p:cNvSpPr>
                <a:spLocks noChangeArrowheads="1"/>
              </p:cNvSpPr>
              <p:nvPr/>
            </p:nvSpPr>
            <p:spPr bwMode="auto">
              <a:xfrm>
                <a:off x="400050" y="177800"/>
                <a:ext cx="32639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buSzPct val="100000"/>
                  <a:buFont typeface="Times New Roman" panose="02020603050405020304" pitchFamily="18" charset="0"/>
                  <a:buNone/>
                </a:pP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确保美国国家安全，在全球扩大美国的利益和输出美式价值观</a:t>
                </a:r>
                <a:endParaRPr lang="zh-CN" altLang="en-US"/>
              </a:p>
            </p:txBody>
          </p:sp>
        </p:grpSp>
        <p:grpSp>
          <p:nvGrpSpPr>
            <p:cNvPr id="5" name="Group 12">
              <a:extLst>
                <a:ext uri="{FF2B5EF4-FFF2-40B4-BE49-F238E27FC236}">
                  <a16:creationId xmlns:a16="http://schemas.microsoft.com/office/drawing/2014/main" xmlns="" id="{D3EB8A4A-E5CB-40F3-8390-49DD20C74945}"/>
                </a:ext>
              </a:extLst>
            </p:cNvPr>
            <p:cNvGrpSpPr>
              <a:grpSpLocks/>
            </p:cNvGrpSpPr>
            <p:nvPr/>
          </p:nvGrpSpPr>
          <p:grpSpPr bwMode="auto">
            <a:xfrm>
              <a:off x="0" y="2940"/>
              <a:ext cx="6090" cy="2520"/>
              <a:chOff x="0" y="0"/>
              <a:chExt cx="3867150" cy="1600200"/>
            </a:xfrm>
          </p:grpSpPr>
          <p:grpSp>
            <p:nvGrpSpPr>
              <p:cNvPr id="6" name="Group 13">
                <a:extLst>
                  <a:ext uri="{FF2B5EF4-FFF2-40B4-BE49-F238E27FC236}">
                    <a16:creationId xmlns:a16="http://schemas.microsoft.com/office/drawing/2014/main" xmlns="" id="{B0C3B0D8-429B-43E7-9775-4DCE4ED4944F}"/>
                  </a:ext>
                </a:extLst>
              </p:cNvPr>
              <p:cNvGrpSpPr>
                <a:grpSpLocks/>
              </p:cNvGrpSpPr>
              <p:nvPr/>
            </p:nvGrpSpPr>
            <p:grpSpPr bwMode="auto">
              <a:xfrm>
                <a:off x="-61722" y="-32258"/>
                <a:ext cx="4608576" cy="1712976"/>
                <a:chOff x="0" y="0"/>
                <a:chExt cx="4608576" cy="1712976"/>
              </a:xfrm>
            </p:grpSpPr>
            <p:pic>
              <p:nvPicPr>
                <p:cNvPr id="106510" name="云形标注 25">
                  <a:extLst>
                    <a:ext uri="{FF2B5EF4-FFF2-40B4-BE49-F238E27FC236}">
                      <a16:creationId xmlns:a16="http://schemas.microsoft.com/office/drawing/2014/main" xmlns="" id="{9B0B1484-E195-4E7A-A8BA-C369C1BA3ABC}"/>
                    </a:ext>
                  </a:extLst>
                </p:cNvPr>
                <p:cNvPicPr>
                  <a:picLocks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4608576" cy="171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11" name="Text Box 15">
                  <a:extLst>
                    <a:ext uri="{FF2B5EF4-FFF2-40B4-BE49-F238E27FC236}">
                      <a16:creationId xmlns:a16="http://schemas.microsoft.com/office/drawing/2014/main" xmlns="" id="{A6DB885D-53F1-48D0-BDDC-A69513819677}"/>
                    </a:ext>
                  </a:extLst>
                </p:cNvPr>
                <p:cNvSpPr>
                  <a:spLocks noChangeArrowheads="1"/>
                </p:cNvSpPr>
                <p:nvPr/>
              </p:nvSpPr>
              <p:spPr bwMode="auto">
                <a:xfrm>
                  <a:off x="594708" y="273918"/>
                  <a:ext cx="2526181" cy="1042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endParaRPr lang="zh-CN" altLang="en-US" sz="240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106512" name="矩形 26">
                <a:extLst>
                  <a:ext uri="{FF2B5EF4-FFF2-40B4-BE49-F238E27FC236}">
                    <a16:creationId xmlns:a16="http://schemas.microsoft.com/office/drawing/2014/main" xmlns="" id="{61920789-E2FE-4C80-9F0B-7757710C10DE}"/>
                  </a:ext>
                </a:extLst>
              </p:cNvPr>
              <p:cNvSpPr>
                <a:spLocks noChangeArrowheads="1"/>
              </p:cNvSpPr>
              <p:nvPr/>
            </p:nvSpPr>
            <p:spPr bwMode="auto">
              <a:xfrm>
                <a:off x="400050" y="177800"/>
                <a:ext cx="32639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buSzPct val="100000"/>
                  <a:buFont typeface="Times New Roman" panose="02020603050405020304" pitchFamily="18" charset="0"/>
                  <a:buNone/>
                </a:pP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要在推行</a:t>
                </a:r>
                <a:r>
                  <a:rPr lang="zh-CN" altLang="en-US" sz="2400" b="1">
                    <a:solidFill>
                      <a:srgbClr val="000000"/>
                    </a:solidFill>
                    <a:ea typeface="黑体" panose="02010609060101010101" pitchFamily="49" charset="-122"/>
                    <a:sym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民主</a:t>
                </a:r>
                <a:r>
                  <a:rPr lang="zh-CN" altLang="en-US" sz="2400" b="1">
                    <a:solidFill>
                      <a:srgbClr val="000000"/>
                    </a:solidFill>
                    <a:ea typeface="黑体" panose="02010609060101010101" pitchFamily="49" charset="-122"/>
                    <a:sym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上加大投入，对中东地区进行</a:t>
                </a:r>
                <a:r>
                  <a:rPr lang="zh-CN" altLang="en-US" sz="2400" b="1">
                    <a:solidFill>
                      <a:srgbClr val="000000"/>
                    </a:solidFill>
                    <a:ea typeface="黑体" panose="02010609060101010101" pitchFamily="49" charset="-122"/>
                    <a:sym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民主</a:t>
                </a:r>
                <a:r>
                  <a:rPr lang="zh-CN" altLang="en-US" sz="2400" b="1">
                    <a:solidFill>
                      <a:srgbClr val="000000"/>
                    </a:solidFill>
                    <a:ea typeface="黑体" panose="02010609060101010101" pitchFamily="49" charset="-122"/>
                    <a:sym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改造</a:t>
                </a:r>
                <a:endParaRPr lang="zh-CN" altLang="en-US"/>
              </a:p>
            </p:txBody>
          </p:sp>
        </p:grpSp>
        <p:grpSp>
          <p:nvGrpSpPr>
            <p:cNvPr id="7" name="Group 17">
              <a:extLst>
                <a:ext uri="{FF2B5EF4-FFF2-40B4-BE49-F238E27FC236}">
                  <a16:creationId xmlns:a16="http://schemas.microsoft.com/office/drawing/2014/main" xmlns="" id="{A883EB71-2A3F-4EBE-8C4C-1CD012438E92}"/>
                </a:ext>
              </a:extLst>
            </p:cNvPr>
            <p:cNvGrpSpPr>
              <a:grpSpLocks/>
            </p:cNvGrpSpPr>
            <p:nvPr/>
          </p:nvGrpSpPr>
          <p:grpSpPr bwMode="auto">
            <a:xfrm>
              <a:off x="2950" y="210"/>
              <a:ext cx="6090" cy="2520"/>
              <a:chOff x="0" y="0"/>
              <a:chExt cx="3867150" cy="1600200"/>
            </a:xfrm>
          </p:grpSpPr>
          <p:grpSp>
            <p:nvGrpSpPr>
              <p:cNvPr id="8" name="Group 18">
                <a:extLst>
                  <a:ext uri="{FF2B5EF4-FFF2-40B4-BE49-F238E27FC236}">
                    <a16:creationId xmlns:a16="http://schemas.microsoft.com/office/drawing/2014/main" xmlns="" id="{22F51E20-4FB5-41BE-AFBB-3FD5A02E2D42}"/>
                  </a:ext>
                </a:extLst>
              </p:cNvPr>
              <p:cNvGrpSpPr>
                <a:grpSpLocks/>
              </p:cNvGrpSpPr>
              <p:nvPr/>
            </p:nvGrpSpPr>
            <p:grpSpPr bwMode="auto">
              <a:xfrm>
                <a:off x="-654812" y="-29972"/>
                <a:ext cx="4578096" cy="1706880"/>
                <a:chOff x="0" y="0"/>
                <a:chExt cx="4578096" cy="1706880"/>
              </a:xfrm>
            </p:grpSpPr>
            <p:pic>
              <p:nvPicPr>
                <p:cNvPr id="106515" name="云形标注 28">
                  <a:extLst>
                    <a:ext uri="{FF2B5EF4-FFF2-40B4-BE49-F238E27FC236}">
                      <a16:creationId xmlns:a16="http://schemas.microsoft.com/office/drawing/2014/main" xmlns="" id="{EE07F3CF-3F9D-4195-ADAF-8B4C7AF6AB86}"/>
                    </a:ext>
                  </a:extLst>
                </p:cNvPr>
                <p:cNvPicPr>
                  <a:picLocks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0" y="0"/>
                  <a:ext cx="4578096" cy="1706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16" name="Text Box 20">
                  <a:extLst>
                    <a:ext uri="{FF2B5EF4-FFF2-40B4-BE49-F238E27FC236}">
                      <a16:creationId xmlns:a16="http://schemas.microsoft.com/office/drawing/2014/main" xmlns="" id="{AE454A33-F72C-4FFF-B4C7-5AD97965E7B5}"/>
                    </a:ext>
                  </a:extLst>
                </p:cNvPr>
                <p:cNvSpPr>
                  <a:spLocks noChangeArrowheads="1"/>
                </p:cNvSpPr>
                <p:nvPr/>
              </p:nvSpPr>
              <p:spPr bwMode="auto">
                <a:xfrm>
                  <a:off x="1187798" y="271632"/>
                  <a:ext cx="2526181" cy="1042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endParaRPr lang="zh-CN" altLang="en-US" sz="2400">
                    <a:solidFill>
                      <a:srgbClr val="000000"/>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106517" name="矩形 29">
                <a:extLst>
                  <a:ext uri="{FF2B5EF4-FFF2-40B4-BE49-F238E27FC236}">
                    <a16:creationId xmlns:a16="http://schemas.microsoft.com/office/drawing/2014/main" xmlns="" id="{21FAA0F4-AB56-402E-B62F-A0579BA88CD9}"/>
                  </a:ext>
                </a:extLst>
              </p:cNvPr>
              <p:cNvSpPr>
                <a:spLocks noChangeArrowheads="1"/>
              </p:cNvSpPr>
              <p:nvPr/>
            </p:nvSpPr>
            <p:spPr bwMode="auto">
              <a:xfrm>
                <a:off x="369570" y="147320"/>
                <a:ext cx="32639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buSzPct val="100000"/>
                  <a:buFont typeface="Times New Roman" panose="02020603050405020304" pitchFamily="18" charset="0"/>
                  <a:buNone/>
                </a:pP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把向全世界推行美国政治价值观作为其施政的三大战略目标之一</a:t>
                </a:r>
                <a:endParaRPr lang="zh-CN" altLang="en-US"/>
              </a:p>
            </p:txBody>
          </p:sp>
        </p:grpSp>
        <p:sp>
          <p:nvSpPr>
            <p:cNvPr id="106518" name="右大括号 30">
              <a:extLst>
                <a:ext uri="{FF2B5EF4-FFF2-40B4-BE49-F238E27FC236}">
                  <a16:creationId xmlns:a16="http://schemas.microsoft.com/office/drawing/2014/main" xmlns="" id="{DA9F580C-69EE-4295-A96D-6D1188FD1471}"/>
                </a:ext>
              </a:extLst>
            </p:cNvPr>
            <p:cNvSpPr>
              <a:spLocks/>
            </p:cNvSpPr>
            <p:nvPr/>
          </p:nvSpPr>
          <p:spPr bwMode="auto">
            <a:xfrm>
              <a:off x="8960" y="140"/>
              <a:ext cx="700" cy="8120"/>
            </a:xfrm>
            <a:prstGeom prst="rightBrace">
              <a:avLst>
                <a:gd name="adj1" fmla="val 76904"/>
                <a:gd name="adj2" fmla="val 50000"/>
              </a:avLst>
            </a:prstGeom>
            <a:noFill/>
            <a:ln w="25400">
              <a:solidFill>
                <a:srgbClr val="F69240"/>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eaLnBrk="0" hangingPunct="0">
                <a:buSzPct val="100000"/>
                <a:buFont typeface="Times New Roman" panose="02020603050405020304" pitchFamily="18" charset="0"/>
                <a:buNone/>
              </a:pPr>
              <a:endParaRPr lang="zh-CN" altLang="en-US" sz="3600">
                <a:solidFill>
                  <a:srgbClr val="000000"/>
                </a:solidFill>
                <a:latin typeface="Calibri" panose="020F0502020204030204" pitchFamily="34" charset="0"/>
                <a:ea typeface="黑体" panose="02010609060101010101" pitchFamily="49" charset="-122"/>
                <a:sym typeface="Calibri" panose="020F0502020204030204" pitchFamily="34" charset="0"/>
              </a:endParaRPr>
            </a:p>
          </p:txBody>
        </p:sp>
        <p:grpSp>
          <p:nvGrpSpPr>
            <p:cNvPr id="9" name="Group 23">
              <a:extLst>
                <a:ext uri="{FF2B5EF4-FFF2-40B4-BE49-F238E27FC236}">
                  <a16:creationId xmlns:a16="http://schemas.microsoft.com/office/drawing/2014/main" xmlns="" id="{4C24342D-2EF3-4E82-AFA7-ECAB9F1B7B92}"/>
                </a:ext>
              </a:extLst>
            </p:cNvPr>
            <p:cNvGrpSpPr>
              <a:grpSpLocks/>
            </p:cNvGrpSpPr>
            <p:nvPr/>
          </p:nvGrpSpPr>
          <p:grpSpPr bwMode="auto">
            <a:xfrm>
              <a:off x="9560" y="85"/>
              <a:ext cx="4320" cy="2065"/>
              <a:chOff x="0" y="0"/>
              <a:chExt cx="1728" cy="826"/>
            </a:xfrm>
          </p:grpSpPr>
          <p:pic>
            <p:nvPicPr>
              <p:cNvPr id="106520" name="图文框 31">
                <a:extLst>
                  <a:ext uri="{FF2B5EF4-FFF2-40B4-BE49-F238E27FC236}">
                    <a16:creationId xmlns:a16="http://schemas.microsoft.com/office/drawing/2014/main" xmlns="" id="{42B0D21C-F5C7-4E82-A7C6-8C229BA8C258}"/>
                  </a:ext>
                </a:extLst>
              </p:cNvPr>
              <p:cNvPicPr>
                <a:picLocks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0" y="0"/>
                <a:ext cx="1728" cy="8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21" name="Text Box 25">
                <a:extLst>
                  <a:ext uri="{FF2B5EF4-FFF2-40B4-BE49-F238E27FC236}">
                    <a16:creationId xmlns:a16="http://schemas.microsoft.com/office/drawing/2014/main" xmlns="" id="{0D1DD81B-DBFE-4492-8BE0-BADDC4D3FD04}"/>
                  </a:ext>
                </a:extLst>
              </p:cNvPr>
              <p:cNvSpPr>
                <a:spLocks noChangeArrowheads="1"/>
              </p:cNvSpPr>
              <p:nvPr/>
            </p:nvSpPr>
            <p:spPr bwMode="auto">
              <a:xfrm>
                <a:off x="135" y="117"/>
                <a:ext cx="1462" cy="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endParaRPr lang="zh-CN" altLang="en-US" sz="3600">
                  <a:solidFill>
                    <a:srgbClr val="000000"/>
                  </a:solidFill>
                  <a:latin typeface="Calibri" panose="020F0502020204030204" pitchFamily="34" charset="0"/>
                  <a:ea typeface="黑体" panose="02010609060101010101" pitchFamily="49" charset="-122"/>
                  <a:sym typeface="Calibri" panose="020F0502020204030204" pitchFamily="34" charset="0"/>
                </a:endParaRPr>
              </a:p>
            </p:txBody>
          </p:sp>
        </p:grpSp>
        <p:grpSp>
          <p:nvGrpSpPr>
            <p:cNvPr id="10" name="Group 26">
              <a:extLst>
                <a:ext uri="{FF2B5EF4-FFF2-40B4-BE49-F238E27FC236}">
                  <a16:creationId xmlns:a16="http://schemas.microsoft.com/office/drawing/2014/main" xmlns="" id="{298DB91A-E491-4BE8-AD59-CFB72D2AAF27}"/>
                </a:ext>
              </a:extLst>
            </p:cNvPr>
            <p:cNvGrpSpPr>
              <a:grpSpLocks/>
            </p:cNvGrpSpPr>
            <p:nvPr/>
          </p:nvGrpSpPr>
          <p:grpSpPr bwMode="auto">
            <a:xfrm>
              <a:off x="9983" y="433"/>
              <a:ext cx="1795" cy="1362"/>
              <a:chOff x="0" y="0"/>
              <a:chExt cx="718" cy="545"/>
            </a:xfrm>
          </p:grpSpPr>
          <p:pic>
            <p:nvPicPr>
              <p:cNvPr id="106523" name="椭圆 32">
                <a:extLst>
                  <a:ext uri="{FF2B5EF4-FFF2-40B4-BE49-F238E27FC236}">
                    <a16:creationId xmlns:a16="http://schemas.microsoft.com/office/drawing/2014/main" xmlns="" id="{90033CE4-10E4-4871-809F-4732AB4B33B8}"/>
                  </a:ext>
                </a:extLst>
              </p:cNvPr>
              <p:cNvPicPr>
                <a:picLocks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0" y="0"/>
                <a:ext cx="718" cy="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24" name="Text Box 28">
                <a:extLst>
                  <a:ext uri="{FF2B5EF4-FFF2-40B4-BE49-F238E27FC236}">
                    <a16:creationId xmlns:a16="http://schemas.microsoft.com/office/drawing/2014/main" xmlns="" id="{78AC7C25-ECC4-4658-90F3-227489D7A32F}"/>
                  </a:ext>
                </a:extLst>
              </p:cNvPr>
              <p:cNvSpPr>
                <a:spLocks noChangeArrowheads="1"/>
              </p:cNvSpPr>
              <p:nvPr/>
            </p:nvSpPr>
            <p:spPr bwMode="auto">
              <a:xfrm>
                <a:off x="133" y="93"/>
                <a:ext cx="456"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r>
                  <a:rPr lang="zh-CN" altLang="en-US" sz="2000">
                    <a:solidFill>
                      <a:srgbClr val="000000"/>
                    </a:solidFill>
                    <a:latin typeface="黑体" panose="02010609060101010101" pitchFamily="49" charset="-122"/>
                    <a:ea typeface="黑体" panose="02010609060101010101" pitchFamily="49" charset="-122"/>
                    <a:sym typeface="黑体" panose="02010609060101010101" pitchFamily="49" charset="-122"/>
                  </a:rPr>
                  <a:t>文化</a:t>
                </a:r>
                <a:endParaRPr lang="zh-CN" altLang="en-US"/>
              </a:p>
            </p:txBody>
          </p:sp>
        </p:grpSp>
        <p:grpSp>
          <p:nvGrpSpPr>
            <p:cNvPr id="11" name="Group 29">
              <a:extLst>
                <a:ext uri="{FF2B5EF4-FFF2-40B4-BE49-F238E27FC236}">
                  <a16:creationId xmlns:a16="http://schemas.microsoft.com/office/drawing/2014/main" xmlns="" id="{501B0956-EACC-4FDA-AF89-5AC408A3E07F}"/>
                </a:ext>
              </a:extLst>
            </p:cNvPr>
            <p:cNvGrpSpPr>
              <a:grpSpLocks/>
            </p:cNvGrpSpPr>
            <p:nvPr/>
          </p:nvGrpSpPr>
          <p:grpSpPr bwMode="auto">
            <a:xfrm>
              <a:off x="11730" y="433"/>
              <a:ext cx="1795" cy="1362"/>
              <a:chOff x="0" y="0"/>
              <a:chExt cx="718" cy="545"/>
            </a:xfrm>
          </p:grpSpPr>
          <p:pic>
            <p:nvPicPr>
              <p:cNvPr id="106526" name="椭圆 33">
                <a:extLst>
                  <a:ext uri="{FF2B5EF4-FFF2-40B4-BE49-F238E27FC236}">
                    <a16:creationId xmlns:a16="http://schemas.microsoft.com/office/drawing/2014/main" xmlns="" id="{56EE8275-B535-4A1C-8204-44A16E7F5E91}"/>
                  </a:ext>
                </a:extLst>
              </p:cNvPr>
              <p:cNvPicPr>
                <a:picLocks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0" y="0"/>
                <a:ext cx="718" cy="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27" name="Text Box 31">
                <a:extLst>
                  <a:ext uri="{FF2B5EF4-FFF2-40B4-BE49-F238E27FC236}">
                    <a16:creationId xmlns:a16="http://schemas.microsoft.com/office/drawing/2014/main" xmlns="" id="{8E4F62BC-A902-4C93-B97A-1C70F319D6A4}"/>
                  </a:ext>
                </a:extLst>
              </p:cNvPr>
              <p:cNvSpPr>
                <a:spLocks noChangeArrowheads="1"/>
              </p:cNvSpPr>
              <p:nvPr/>
            </p:nvSpPr>
            <p:spPr bwMode="auto">
              <a:xfrm>
                <a:off x="134" y="93"/>
                <a:ext cx="456"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r>
                  <a:rPr lang="zh-CN" altLang="en-US" sz="2000">
                    <a:solidFill>
                      <a:srgbClr val="000000"/>
                    </a:solidFill>
                    <a:latin typeface="黑体" panose="02010609060101010101" pitchFamily="49" charset="-122"/>
                    <a:ea typeface="黑体" panose="02010609060101010101" pitchFamily="49" charset="-122"/>
                    <a:sym typeface="黑体" panose="02010609060101010101" pitchFamily="49" charset="-122"/>
                  </a:rPr>
                  <a:t>外交政策</a:t>
                </a:r>
                <a:endParaRPr lang="zh-CN" altLang="en-US"/>
              </a:p>
            </p:txBody>
          </p:sp>
        </p:grpSp>
        <p:grpSp>
          <p:nvGrpSpPr>
            <p:cNvPr id="12" name="Group 32">
              <a:extLst>
                <a:ext uri="{FF2B5EF4-FFF2-40B4-BE49-F238E27FC236}">
                  <a16:creationId xmlns:a16="http://schemas.microsoft.com/office/drawing/2014/main" xmlns="" id="{59CEE10E-3CC4-4A1D-8BFD-3277C25E81CB}"/>
                </a:ext>
              </a:extLst>
            </p:cNvPr>
            <p:cNvGrpSpPr>
              <a:grpSpLocks/>
            </p:cNvGrpSpPr>
            <p:nvPr/>
          </p:nvGrpSpPr>
          <p:grpSpPr bwMode="auto">
            <a:xfrm>
              <a:off x="10195" y="2880"/>
              <a:ext cx="3195" cy="1228"/>
              <a:chOff x="0" y="0"/>
              <a:chExt cx="1278" cy="491"/>
            </a:xfrm>
          </p:grpSpPr>
          <p:pic>
            <p:nvPicPr>
              <p:cNvPr id="106529" name="圆角矩形 34">
                <a:extLst>
                  <a:ext uri="{FF2B5EF4-FFF2-40B4-BE49-F238E27FC236}">
                    <a16:creationId xmlns:a16="http://schemas.microsoft.com/office/drawing/2014/main" xmlns="" id="{DCB3B257-6C34-4B05-AA39-9F0FEF3CBC2A}"/>
                  </a:ext>
                </a:extLst>
              </p:cNvPr>
              <p:cNvPicPr>
                <a:picLocks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0" y="0"/>
                <a:ext cx="1278"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30" name="Text Box 34">
                <a:extLst>
                  <a:ext uri="{FF2B5EF4-FFF2-40B4-BE49-F238E27FC236}">
                    <a16:creationId xmlns:a16="http://schemas.microsoft.com/office/drawing/2014/main" xmlns="" id="{1D113C35-7339-4D8F-ACB4-31C756BE2F2E}"/>
                  </a:ext>
                </a:extLst>
              </p:cNvPr>
              <p:cNvSpPr>
                <a:spLocks noChangeArrowheads="1"/>
              </p:cNvSpPr>
              <p:nvPr/>
            </p:nvSpPr>
            <p:spPr bwMode="auto">
              <a:xfrm>
                <a:off x="59" y="45"/>
                <a:ext cx="1162" cy="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r>
                  <a:rPr lang="zh-CN" altLang="en-US" sz="2400" b="1">
                    <a:solidFill>
                      <a:srgbClr val="000000"/>
                    </a:solidFill>
                    <a:latin typeface="黑体" panose="02010609060101010101" pitchFamily="49" charset="-122"/>
                    <a:ea typeface="黑体" panose="02010609060101010101" pitchFamily="49" charset="-122"/>
                    <a:sym typeface="黑体" panose="02010609060101010101" pitchFamily="49" charset="-122"/>
                  </a:rPr>
                  <a:t>美国价值观</a:t>
                </a:r>
                <a:endParaRPr lang="zh-CN" altLang="en-US"/>
              </a:p>
            </p:txBody>
          </p:sp>
        </p:grpSp>
        <p:grpSp>
          <p:nvGrpSpPr>
            <p:cNvPr id="13" name="Group 35">
              <a:extLst>
                <a:ext uri="{FF2B5EF4-FFF2-40B4-BE49-F238E27FC236}">
                  <a16:creationId xmlns:a16="http://schemas.microsoft.com/office/drawing/2014/main" xmlns="" id="{0D5C5AFB-3B02-49C1-AC72-AE2266CCC73E}"/>
                </a:ext>
              </a:extLst>
            </p:cNvPr>
            <p:cNvGrpSpPr>
              <a:grpSpLocks/>
            </p:cNvGrpSpPr>
            <p:nvPr/>
          </p:nvGrpSpPr>
          <p:grpSpPr bwMode="auto">
            <a:xfrm>
              <a:off x="11453" y="2113"/>
              <a:ext cx="670" cy="727"/>
              <a:chOff x="0" y="0"/>
              <a:chExt cx="268" cy="291"/>
            </a:xfrm>
          </p:grpSpPr>
          <p:pic>
            <p:nvPicPr>
              <p:cNvPr id="106532" name="下箭头 35">
                <a:extLst>
                  <a:ext uri="{FF2B5EF4-FFF2-40B4-BE49-F238E27FC236}">
                    <a16:creationId xmlns:a16="http://schemas.microsoft.com/office/drawing/2014/main" xmlns="" id="{3F0D5A95-1C54-4511-B13F-79878D1C1BC3}"/>
                  </a:ext>
                </a:extLst>
              </p:cNvPr>
              <p:cNvPicPr>
                <a:picLocks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0" y="0"/>
                <a:ext cx="26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33" name="Text Box 37">
                <a:extLst>
                  <a:ext uri="{FF2B5EF4-FFF2-40B4-BE49-F238E27FC236}">
                    <a16:creationId xmlns:a16="http://schemas.microsoft.com/office/drawing/2014/main" xmlns="" id="{A3FDEFAE-3790-4C0E-854B-12A78EE14BA6}"/>
                  </a:ext>
                </a:extLst>
              </p:cNvPr>
              <p:cNvSpPr>
                <a:spLocks noChangeArrowheads="1"/>
              </p:cNvSpPr>
              <p:nvPr/>
            </p:nvSpPr>
            <p:spPr bwMode="auto">
              <a:xfrm>
                <a:off x="88" y="23"/>
                <a:ext cx="98" cy="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endParaRPr lang="zh-CN" altLang="en-US" sz="3600">
                  <a:solidFill>
                    <a:srgbClr val="FFFFFF"/>
                  </a:solidFill>
                  <a:latin typeface="Calibri" panose="020F0502020204030204" pitchFamily="34" charset="0"/>
                  <a:ea typeface="黑体" panose="02010609060101010101" pitchFamily="49" charset="-122"/>
                  <a:sym typeface="Calibri" panose="020F0502020204030204" pitchFamily="34" charset="0"/>
                </a:endParaRPr>
              </a:p>
            </p:txBody>
          </p:sp>
        </p:grpSp>
        <p:sp>
          <p:nvSpPr>
            <p:cNvPr id="106534" name="TextBox 36">
              <a:extLst>
                <a:ext uri="{FF2B5EF4-FFF2-40B4-BE49-F238E27FC236}">
                  <a16:creationId xmlns:a16="http://schemas.microsoft.com/office/drawing/2014/main" xmlns="" id="{E291D8C3-2A25-45EB-96BA-7E8DC9EA47FB}"/>
                </a:ext>
              </a:extLst>
            </p:cNvPr>
            <p:cNvSpPr>
              <a:spLocks noChangeArrowheads="1"/>
            </p:cNvSpPr>
            <p:nvPr/>
          </p:nvSpPr>
          <p:spPr bwMode="auto">
            <a:xfrm>
              <a:off x="11970" y="2170"/>
              <a:ext cx="2240" cy="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buSzPct val="100000"/>
                <a:buFont typeface="Times New Roman" panose="02020603050405020304" pitchFamily="18" charset="0"/>
                <a:buNone/>
              </a:pPr>
              <a:r>
                <a:rPr lang="zh-CN" altLang="en-US" b="1">
                  <a:solidFill>
                    <a:srgbClr val="000000"/>
                  </a:solidFill>
                  <a:sym typeface="Arial" panose="020B0604020202020204" pitchFamily="34" charset="0"/>
                </a:rPr>
                <a:t>对外输出</a:t>
              </a:r>
              <a:endParaRPr lang="zh-CN" altLang="en-US"/>
            </a:p>
          </p:txBody>
        </p:sp>
        <p:sp>
          <p:nvSpPr>
            <p:cNvPr id="106535" name="矩形 7">
              <a:extLst>
                <a:ext uri="{FF2B5EF4-FFF2-40B4-BE49-F238E27FC236}">
                  <a16:creationId xmlns:a16="http://schemas.microsoft.com/office/drawing/2014/main" xmlns="" id="{FABCA91E-5B87-4A56-98C7-F9DC5B8C01B2}"/>
                </a:ext>
              </a:extLst>
            </p:cNvPr>
            <p:cNvSpPr>
              <a:spLocks noChangeArrowheads="1"/>
            </p:cNvSpPr>
            <p:nvPr/>
          </p:nvSpPr>
          <p:spPr bwMode="auto">
            <a:xfrm>
              <a:off x="9550" y="5415"/>
              <a:ext cx="4380" cy="2760"/>
            </a:xfrm>
            <a:prstGeom prst="rect">
              <a:avLst/>
            </a:prstGeom>
            <a:solidFill>
              <a:schemeClr val="bg1"/>
            </a:solidFill>
            <a:ln w="25400">
              <a:solidFill>
                <a:srgbClr val="F79646"/>
              </a:solidFill>
              <a:miter lim="800000"/>
              <a:headEnd/>
              <a:tailEnd/>
            </a:ln>
          </p:spPr>
          <p:txBody>
            <a:bodyPr/>
            <a:lstStyle/>
            <a:p>
              <a:pPr eaLnBrk="0" hangingPunct="0">
                <a:buSzPct val="100000"/>
                <a:buFont typeface="Times New Roman" panose="02020603050405020304" pitchFamily="18" charset="0"/>
                <a:buNone/>
              </a:pPr>
              <a:r>
                <a:rPr lang="zh-CN" altLang="en-US" sz="2000">
                  <a:solidFill>
                    <a:srgbClr val="000000"/>
                  </a:solidFill>
                  <a:latin typeface="黑体" panose="02010609060101010101" pitchFamily="49" charset="-122"/>
                  <a:ea typeface="黑体" panose="02010609060101010101" pitchFamily="49" charset="-122"/>
                  <a:sym typeface="黑体" panose="02010609060101010101" pitchFamily="49" charset="-122"/>
                </a:rPr>
                <a:t>    </a:t>
              </a:r>
            </a:p>
            <a:p>
              <a:pPr eaLnBrk="0" hangingPunct="0">
                <a:buSzPct val="100000"/>
                <a:buFont typeface="Times New Roman" panose="02020603050405020304" pitchFamily="18" charset="0"/>
                <a:buNone/>
              </a:pPr>
              <a:r>
                <a:rPr lang="zh-CN" altLang="en-US" sz="2000">
                  <a:solidFill>
                    <a:srgbClr val="000000"/>
                  </a:solidFill>
                  <a:latin typeface="黑体" panose="02010609060101010101" pitchFamily="49" charset="-122"/>
                  <a:ea typeface="黑体" panose="02010609060101010101" pitchFamily="49" charset="-122"/>
                  <a:sym typeface="黑体" panose="02010609060101010101" pitchFamily="49" charset="-122"/>
                </a:rPr>
                <a:t>   </a:t>
              </a:r>
              <a:r>
                <a:rPr lang="zh-CN" altLang="en-US" sz="2000" b="1">
                  <a:solidFill>
                    <a:srgbClr val="000000"/>
                  </a:solidFill>
                  <a:latin typeface="黑体" panose="02010609060101010101" pitchFamily="49" charset="-122"/>
                  <a:ea typeface="黑体" panose="02010609060101010101" pitchFamily="49" charset="-122"/>
                  <a:sym typeface="黑体" panose="02010609060101010101" pitchFamily="49" charset="-122"/>
                </a:rPr>
                <a:t> 如果美国代表了其他人想仿效的价值观，那么美国领导世界就会付出更小的代价。</a:t>
              </a:r>
              <a:endParaRPr lang="zh-CN" altLang="en-US"/>
            </a:p>
          </p:txBody>
        </p:sp>
        <p:grpSp>
          <p:nvGrpSpPr>
            <p:cNvPr id="14" name="Group 40">
              <a:extLst>
                <a:ext uri="{FF2B5EF4-FFF2-40B4-BE49-F238E27FC236}">
                  <a16:creationId xmlns:a16="http://schemas.microsoft.com/office/drawing/2014/main" xmlns="" id="{2E2DB2E7-1159-490A-AB05-033E9FE41C52}"/>
                </a:ext>
              </a:extLst>
            </p:cNvPr>
            <p:cNvGrpSpPr>
              <a:grpSpLocks/>
            </p:cNvGrpSpPr>
            <p:nvPr/>
          </p:nvGrpSpPr>
          <p:grpSpPr bwMode="auto">
            <a:xfrm>
              <a:off x="9540" y="4520"/>
              <a:ext cx="1960" cy="1615"/>
              <a:chOff x="0" y="0"/>
              <a:chExt cx="784" cy="646"/>
            </a:xfrm>
          </p:grpSpPr>
          <p:pic>
            <p:nvPicPr>
              <p:cNvPr id="106537" name="椭圆 38">
                <a:extLst>
                  <a:ext uri="{FF2B5EF4-FFF2-40B4-BE49-F238E27FC236}">
                    <a16:creationId xmlns:a16="http://schemas.microsoft.com/office/drawing/2014/main" xmlns="" id="{D25FBE0A-F397-4160-99CC-A43E16795BCE}"/>
                  </a:ext>
                </a:extLst>
              </p:cNvPr>
              <p:cNvPicPr>
                <a:picLocks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0" y="0"/>
                <a:ext cx="784" cy="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38" name="Text Box 42">
                <a:extLst>
                  <a:ext uri="{FF2B5EF4-FFF2-40B4-BE49-F238E27FC236}">
                    <a16:creationId xmlns:a16="http://schemas.microsoft.com/office/drawing/2014/main" xmlns="" id="{ACA19192-B37F-4129-9E33-78666600B156}"/>
                  </a:ext>
                </a:extLst>
              </p:cNvPr>
              <p:cNvSpPr>
                <a:spLocks noChangeArrowheads="1"/>
              </p:cNvSpPr>
              <p:nvPr/>
            </p:nvSpPr>
            <p:spPr bwMode="auto">
              <a:xfrm>
                <a:off x="143" y="108"/>
                <a:ext cx="501" cy="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buSzPct val="100000"/>
                  <a:buFont typeface="Times New Roman" panose="02020603050405020304" pitchFamily="18" charset="0"/>
                  <a:buNone/>
                </a:pPr>
                <a:r>
                  <a:rPr lang="zh-CN" altLang="en-US" sz="2400" b="1">
                    <a:solidFill>
                      <a:srgbClr val="FFFFFF"/>
                    </a:solidFill>
                    <a:latin typeface="Calibri" panose="020F0502020204030204" pitchFamily="34" charset="0"/>
                    <a:ea typeface="黑体" panose="02010609060101010101" pitchFamily="49" charset="-122"/>
                    <a:sym typeface="Calibri" panose="020F0502020204030204" pitchFamily="34" charset="0"/>
                  </a:rPr>
                  <a:t>原因</a:t>
                </a:r>
                <a:endParaRPr lang="zh-CN" altLang="en-US"/>
              </a:p>
            </p:txBody>
          </p:sp>
        </p:grpSp>
      </p:grpSp>
    </p:spTree>
    <p:extLst>
      <p:ext uri="{BB962C8B-B14F-4D97-AF65-F5344CB8AC3E}">
        <p14:creationId xmlns:p14="http://schemas.microsoft.com/office/powerpoint/2010/main" xmlns="" val="19273934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内容占位符 4">
            <a:extLst>
              <a:ext uri="{FF2B5EF4-FFF2-40B4-BE49-F238E27FC236}">
                <a16:creationId xmlns:a16="http://schemas.microsoft.com/office/drawing/2014/main" xmlns="" id="{144CEE9D-8E8A-42BB-B404-DF76B813D56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b="3018"/>
          <a:stretch>
            <a:fillRect/>
          </a:stretch>
        </p:blipFill>
        <p:spPr bwMode="auto">
          <a:xfrm>
            <a:off x="1543783" y="0"/>
            <a:ext cx="90868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6" name="矩形 2">
            <a:extLst>
              <a:ext uri="{FF2B5EF4-FFF2-40B4-BE49-F238E27FC236}">
                <a16:creationId xmlns:a16="http://schemas.microsoft.com/office/drawing/2014/main" xmlns="" id="{CD2D57C1-9292-4E35-A7BF-9358AE7A2E1E}"/>
              </a:ext>
            </a:extLst>
          </p:cNvPr>
          <p:cNvSpPr>
            <a:spLocks noChangeArrowheads="1"/>
          </p:cNvSpPr>
          <p:nvPr/>
        </p:nvSpPr>
        <p:spPr bwMode="auto">
          <a:xfrm>
            <a:off x="1552575" y="5168901"/>
            <a:ext cx="7626350" cy="1008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sz="2400" b="1">
                <a:solidFill>
                  <a:srgbClr val="DE5D3E"/>
                </a:solidFill>
              </a:rPr>
              <a:t>文化全球化</a:t>
            </a:r>
            <a:r>
              <a:rPr lang="zh-CN" altLang="en-US" sz="2000" b="1">
                <a:solidFill>
                  <a:srgbClr val="DE5D3E"/>
                </a:solidFill>
              </a:rPr>
              <a:t> </a:t>
            </a:r>
            <a:r>
              <a:rPr lang="zh-CN" altLang="en-US" b="1">
                <a:solidFill>
                  <a:srgbClr val="DE5D3E"/>
                </a:solidFill>
              </a:rPr>
              <a:t>是指世界不同民族、国家的各种文化伴随着全球化浪潮，以多种方式交流、交锋、交融。</a:t>
            </a:r>
          </a:p>
        </p:txBody>
      </p:sp>
      <p:pic>
        <p:nvPicPr>
          <p:cNvPr id="23557" name="Picture 9" descr="http://www.chinese.cn/cul/image/attachement/jpg/site2/20091210/0023ae9af0dc0c8a98d301.jpg">
            <a:extLst>
              <a:ext uri="{FF2B5EF4-FFF2-40B4-BE49-F238E27FC236}">
                <a16:creationId xmlns:a16="http://schemas.microsoft.com/office/drawing/2014/main" xmlns="" id="{944A603B-5D6B-4477-8258-2ACF1237073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21075" y="1193800"/>
            <a:ext cx="4984750" cy="397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4">
            <a:extLst>
              <a:ext uri="{FF2B5EF4-FFF2-40B4-BE49-F238E27FC236}">
                <a16:creationId xmlns:a16="http://schemas.microsoft.com/office/drawing/2014/main" xmlns="" id="{5CA42AD6-22FA-4C6D-9468-DE71FDCF689B}"/>
              </a:ext>
            </a:extLst>
          </p:cNvPr>
          <p:cNvGrpSpPr>
            <a:grpSpLocks/>
          </p:cNvGrpSpPr>
          <p:nvPr/>
        </p:nvGrpSpPr>
        <p:grpSpPr bwMode="auto">
          <a:xfrm>
            <a:off x="1719263" y="1222129"/>
            <a:ext cx="4400183" cy="3946771"/>
            <a:chOff x="0" y="0"/>
            <a:chExt cx="6785884" cy="4480246"/>
          </a:xfrm>
        </p:grpSpPr>
        <p:pic>
          <p:nvPicPr>
            <p:cNvPr id="46094" name="Picture 11" descr="http://www.xiangjingxiangliao.com/img/aHR0cDovL2VwYXBlci5kZmRhaWx5LmNvbS9kZnpiL3Jlcy8xLzIwMDgxMjI5LzQyMDExMjMwNDg0NjA5NjU2LmpwZw==.jpg">
              <a:extLst>
                <a:ext uri="{FF2B5EF4-FFF2-40B4-BE49-F238E27FC236}">
                  <a16:creationId xmlns:a16="http://schemas.microsoft.com/office/drawing/2014/main" xmlns="" id="{483FFC12-5240-43CF-987D-893E399667A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0"/>
              <a:ext cx="2857500" cy="4143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95" name="TextBox 3">
              <a:extLst>
                <a:ext uri="{FF2B5EF4-FFF2-40B4-BE49-F238E27FC236}">
                  <a16:creationId xmlns:a16="http://schemas.microsoft.com/office/drawing/2014/main" xmlns="" id="{2F8E6A74-E873-4EE6-8757-320F836EC40E}"/>
                </a:ext>
              </a:extLst>
            </p:cNvPr>
            <p:cNvSpPr txBox="1">
              <a:spLocks noChangeArrowheads="1"/>
            </p:cNvSpPr>
            <p:nvPr/>
          </p:nvSpPr>
          <p:spPr bwMode="auto">
            <a:xfrm>
              <a:off x="2857500" y="0"/>
              <a:ext cx="3928384" cy="4480246"/>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en-US" altLang="zh-CN" sz="2400" dirty="0"/>
            </a:p>
            <a:p>
              <a:pPr>
                <a:buFontTx/>
                <a:buNone/>
              </a:pPr>
              <a:endParaRPr lang="en-US" altLang="zh-CN" sz="2400" dirty="0"/>
            </a:p>
            <a:p>
              <a:pPr>
                <a:buFontTx/>
                <a:buNone/>
              </a:pPr>
              <a:r>
                <a:rPr lang="zh-CN" altLang="en-US" b="1" dirty="0">
                  <a:solidFill>
                    <a:schemeClr val="bg1"/>
                  </a:solidFill>
                </a:rPr>
                <a:t>对一个传统社会的稳定来说，构成主要威胁的，并非来自外国军队的侵略，而是来自外国观念的侵入，印刷品比军队和坦克推进得更快、更深入。</a:t>
              </a:r>
              <a:endParaRPr lang="en-US" altLang="zh-CN" b="1" dirty="0">
                <a:solidFill>
                  <a:schemeClr val="bg1"/>
                </a:solidFill>
              </a:endParaRPr>
            </a:p>
            <a:p>
              <a:pPr algn="r">
                <a:buFontTx/>
                <a:buNone/>
              </a:pPr>
              <a:r>
                <a:rPr lang="en-US" altLang="zh-CN" b="1" dirty="0">
                  <a:solidFill>
                    <a:schemeClr val="bg1"/>
                  </a:solidFill>
                </a:rPr>
                <a:t>——</a:t>
              </a:r>
              <a:r>
                <a:rPr lang="zh-CN" altLang="en-US" b="1" dirty="0">
                  <a:solidFill>
                    <a:schemeClr val="bg1"/>
                  </a:solidFill>
                </a:rPr>
                <a:t>亨廷顿</a:t>
              </a:r>
              <a:endParaRPr lang="en-US" altLang="zh-CN" b="1" dirty="0">
                <a:solidFill>
                  <a:schemeClr val="bg1"/>
                </a:solidFill>
              </a:endParaRPr>
            </a:p>
            <a:p>
              <a:pPr>
                <a:buFontTx/>
                <a:buNone/>
              </a:pPr>
              <a:endParaRPr lang="en-US" altLang="zh-CN" sz="2400" dirty="0"/>
            </a:p>
            <a:p>
              <a:pPr>
                <a:buFontTx/>
                <a:buNone/>
              </a:pPr>
              <a:endParaRPr lang="en-US" altLang="zh-CN" sz="2400" dirty="0"/>
            </a:p>
          </p:txBody>
        </p:sp>
      </p:grpSp>
      <p:sp>
        <p:nvSpPr>
          <p:cNvPr id="23561" name="矩形 1">
            <a:extLst>
              <a:ext uri="{FF2B5EF4-FFF2-40B4-BE49-F238E27FC236}">
                <a16:creationId xmlns:a16="http://schemas.microsoft.com/office/drawing/2014/main" xmlns="" id="{B4885A5C-F594-499E-952B-5075EF1C3862}"/>
              </a:ext>
            </a:extLst>
          </p:cNvPr>
          <p:cNvSpPr>
            <a:spLocks noChangeArrowheads="1"/>
          </p:cNvSpPr>
          <p:nvPr/>
        </p:nvSpPr>
        <p:spPr bwMode="auto">
          <a:xfrm>
            <a:off x="1524001" y="323851"/>
            <a:ext cx="1376363" cy="536575"/>
          </a:xfrm>
          <a:prstGeom prst="rect">
            <a:avLst/>
          </a:prstGeom>
          <a:solidFill>
            <a:srgbClr val="CC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23562" name="矩形 3">
            <a:extLst>
              <a:ext uri="{FF2B5EF4-FFF2-40B4-BE49-F238E27FC236}">
                <a16:creationId xmlns:a16="http://schemas.microsoft.com/office/drawing/2014/main" xmlns="" id="{0D6DC47B-DC87-4F3D-98D6-2CE96415B16B}"/>
              </a:ext>
            </a:extLst>
          </p:cNvPr>
          <p:cNvSpPr>
            <a:spLocks noChangeArrowheads="1"/>
          </p:cNvSpPr>
          <p:nvPr/>
        </p:nvSpPr>
        <p:spPr bwMode="auto">
          <a:xfrm>
            <a:off x="2990851" y="323851"/>
            <a:ext cx="157163" cy="536575"/>
          </a:xfrm>
          <a:prstGeom prst="rect">
            <a:avLst/>
          </a:prstGeom>
          <a:solidFill>
            <a:srgbClr val="FF3300">
              <a:alpha val="74901"/>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23563" name="矩形 4">
            <a:extLst>
              <a:ext uri="{FF2B5EF4-FFF2-40B4-BE49-F238E27FC236}">
                <a16:creationId xmlns:a16="http://schemas.microsoft.com/office/drawing/2014/main" xmlns="" id="{535EEF8A-BDD8-4FE8-95BA-E396E2C324CE}"/>
              </a:ext>
            </a:extLst>
          </p:cNvPr>
          <p:cNvSpPr>
            <a:spLocks noChangeArrowheads="1"/>
          </p:cNvSpPr>
          <p:nvPr/>
        </p:nvSpPr>
        <p:spPr bwMode="auto">
          <a:xfrm>
            <a:off x="3395664" y="327026"/>
            <a:ext cx="79375" cy="536575"/>
          </a:xfrm>
          <a:prstGeom prst="rect">
            <a:avLst/>
          </a:prstGeom>
          <a:solidFill>
            <a:srgbClr val="FF3300">
              <a:alpha val="20000"/>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23564" name="矩形 5">
            <a:extLst>
              <a:ext uri="{FF2B5EF4-FFF2-40B4-BE49-F238E27FC236}">
                <a16:creationId xmlns:a16="http://schemas.microsoft.com/office/drawing/2014/main" xmlns="" id="{8F340B8A-67F7-4296-9099-C87E956800B6}"/>
              </a:ext>
            </a:extLst>
          </p:cNvPr>
          <p:cNvSpPr>
            <a:spLocks noChangeArrowheads="1"/>
          </p:cNvSpPr>
          <p:nvPr/>
        </p:nvSpPr>
        <p:spPr bwMode="auto">
          <a:xfrm>
            <a:off x="3194051" y="323851"/>
            <a:ext cx="157163" cy="536575"/>
          </a:xfrm>
          <a:prstGeom prst="rect">
            <a:avLst/>
          </a:prstGeom>
          <a:solidFill>
            <a:srgbClr val="FF3300">
              <a:alpha val="3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endParaRPr lang="zh-CN" altLang="zh-CN"/>
          </a:p>
        </p:txBody>
      </p:sp>
      <p:sp>
        <p:nvSpPr>
          <p:cNvPr id="23565" name="TextBox 11">
            <a:extLst>
              <a:ext uri="{FF2B5EF4-FFF2-40B4-BE49-F238E27FC236}">
                <a16:creationId xmlns:a16="http://schemas.microsoft.com/office/drawing/2014/main" xmlns="" id="{F3CBB7B7-B644-4610-8B6F-C84DCCCB6DE5}"/>
              </a:ext>
            </a:extLst>
          </p:cNvPr>
          <p:cNvSpPr txBox="1">
            <a:spLocks noChangeArrowheads="1"/>
          </p:cNvSpPr>
          <p:nvPr/>
        </p:nvSpPr>
        <p:spPr bwMode="auto">
          <a:xfrm>
            <a:off x="3533775" y="279401"/>
            <a:ext cx="729773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en-US" b="1" dirty="0" smtClean="0">
                <a:solidFill>
                  <a:srgbClr val="404040"/>
                </a:solidFill>
              </a:rPr>
              <a:t>西方</a:t>
            </a:r>
            <a:r>
              <a:rPr lang="zh-CN" altLang="en-US" b="1" dirty="0">
                <a:solidFill>
                  <a:srgbClr val="404040"/>
                </a:solidFill>
              </a:rPr>
              <a:t>通过文化全球化推行文化霸权，冲击中国社会主义核心价值观，欲使更多中国人成为资本主义意识形态的俘虏</a:t>
            </a:r>
          </a:p>
        </p:txBody>
      </p:sp>
      <p:grpSp>
        <p:nvGrpSpPr>
          <p:cNvPr id="3" name="Group 14">
            <a:extLst>
              <a:ext uri="{FF2B5EF4-FFF2-40B4-BE49-F238E27FC236}">
                <a16:creationId xmlns:a16="http://schemas.microsoft.com/office/drawing/2014/main" xmlns="" id="{2197DBD4-69D3-4E55-B4DF-BA12696DFF69}"/>
              </a:ext>
            </a:extLst>
          </p:cNvPr>
          <p:cNvGrpSpPr>
            <a:grpSpLocks/>
          </p:cNvGrpSpPr>
          <p:nvPr/>
        </p:nvGrpSpPr>
        <p:grpSpPr bwMode="auto">
          <a:xfrm>
            <a:off x="6901961" y="1222130"/>
            <a:ext cx="3929552" cy="3347033"/>
            <a:chOff x="0" y="0"/>
            <a:chExt cx="10684" cy="6612"/>
          </a:xfrm>
        </p:grpSpPr>
        <p:pic>
          <p:nvPicPr>
            <p:cNvPr id="46092" name="Picture 15" descr="http://pic.baike.soso.com/p/20120910/20120910151914-908979554.jpg">
              <a:extLst>
                <a:ext uri="{FF2B5EF4-FFF2-40B4-BE49-F238E27FC236}">
                  <a16:creationId xmlns:a16="http://schemas.microsoft.com/office/drawing/2014/main" xmlns="" id="{1F57C8C6-3A13-4686-85EE-DCC5893A270A}"/>
                </a:ext>
              </a:extLst>
            </p:cNvPr>
            <p:cNvPicPr>
              <a:picLocks noChangeAspect="1" noChangeArrowheads="1"/>
            </p:cNvPicPr>
            <p:nvPr/>
          </p:nvPicPr>
          <p:blipFill>
            <a:blip r:embed="rId5">
              <a:grayscl/>
              <a:extLst>
                <a:ext uri="{28A0092B-C50C-407E-A947-70E740481C1C}">
                  <a14:useLocalDpi xmlns:a14="http://schemas.microsoft.com/office/drawing/2010/main" xmlns="" val="0"/>
                </a:ext>
              </a:extLst>
            </a:blip>
            <a:srcRect/>
            <a:stretch>
              <a:fillRect/>
            </a:stretch>
          </p:blipFill>
          <p:spPr bwMode="auto">
            <a:xfrm>
              <a:off x="6184" y="0"/>
              <a:ext cx="4500" cy="65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46093" name="TextBox 24">
              <a:extLst>
                <a:ext uri="{FF2B5EF4-FFF2-40B4-BE49-F238E27FC236}">
                  <a16:creationId xmlns:a16="http://schemas.microsoft.com/office/drawing/2014/main" xmlns="" id="{93FE29CD-7CE7-431E-ACEC-7427A79F1937}"/>
                </a:ext>
              </a:extLst>
            </p:cNvPr>
            <p:cNvSpPr txBox="1">
              <a:spLocks noChangeArrowheads="1"/>
            </p:cNvSpPr>
            <p:nvPr/>
          </p:nvSpPr>
          <p:spPr bwMode="auto">
            <a:xfrm>
              <a:off x="0" y="68"/>
              <a:ext cx="6186" cy="6544"/>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Tx/>
                <a:buNone/>
              </a:pPr>
              <a:endParaRPr lang="en-US" altLang="zh-CN" sz="2400" dirty="0"/>
            </a:p>
            <a:p>
              <a:pPr>
                <a:buFontTx/>
                <a:buNone/>
              </a:pPr>
              <a:endParaRPr lang="en-US" altLang="zh-CN" sz="2400" dirty="0"/>
            </a:p>
            <a:p>
              <a:pPr>
                <a:buFontTx/>
                <a:buNone/>
              </a:pPr>
              <a:endParaRPr lang="en-US" altLang="zh-CN" sz="2400" b="1" dirty="0">
                <a:solidFill>
                  <a:schemeClr val="bg1"/>
                </a:solidFill>
              </a:endParaRPr>
            </a:p>
            <a:p>
              <a:pPr>
                <a:buFontTx/>
                <a:buNone/>
              </a:pPr>
              <a:r>
                <a:rPr lang="zh-CN" altLang="en-US" sz="2400" b="1" dirty="0">
                  <a:solidFill>
                    <a:schemeClr val="bg1"/>
                  </a:solidFill>
                </a:rPr>
                <a:t>软实力</a:t>
              </a:r>
              <a:r>
                <a:rPr lang="en-US" altLang="zh-CN" sz="2400" b="1" dirty="0">
                  <a:solidFill>
                    <a:schemeClr val="bg1"/>
                  </a:solidFill>
                </a:rPr>
                <a:t>——</a:t>
              </a:r>
              <a:r>
                <a:rPr lang="zh-CN" altLang="en-US" sz="2400" b="1" dirty="0">
                  <a:solidFill>
                    <a:schemeClr val="bg1"/>
                  </a:solidFill>
                </a:rPr>
                <a:t>即我们的文化和意识形态的号召力。</a:t>
              </a:r>
              <a:endParaRPr lang="en-US" altLang="zh-CN" sz="2400" b="1" dirty="0">
                <a:solidFill>
                  <a:schemeClr val="bg1"/>
                </a:solidFill>
              </a:endParaRPr>
            </a:p>
            <a:p>
              <a:pPr algn="r">
                <a:buFontTx/>
                <a:buNone/>
              </a:pPr>
              <a:r>
                <a:rPr lang="en-US" altLang="zh-CN" sz="2400" b="1" dirty="0">
                  <a:solidFill>
                    <a:schemeClr val="bg1"/>
                  </a:solidFill>
                </a:rPr>
                <a:t>——</a:t>
              </a:r>
              <a:r>
                <a:rPr lang="zh-CN" altLang="en-US" sz="2400" b="1" dirty="0">
                  <a:solidFill>
                    <a:schemeClr val="bg1"/>
                  </a:solidFill>
                </a:rPr>
                <a:t>约瑟夫</a:t>
              </a:r>
              <a:r>
                <a:rPr lang="en-US" altLang="zh-CN" sz="2400" b="1" dirty="0">
                  <a:solidFill>
                    <a:schemeClr val="bg1"/>
                  </a:solidFill>
                </a:rPr>
                <a:t>•</a:t>
              </a:r>
              <a:r>
                <a:rPr lang="zh-CN" altLang="en-US" sz="2400" b="1" dirty="0">
                  <a:solidFill>
                    <a:schemeClr val="bg1"/>
                  </a:solidFill>
                </a:rPr>
                <a:t>奈</a:t>
              </a:r>
            </a:p>
            <a:p>
              <a:pPr algn="r">
                <a:buFontTx/>
                <a:buNone/>
              </a:pPr>
              <a:endParaRPr lang="en-US" altLang="zh-CN" sz="2400" b="1" dirty="0">
                <a:solidFill>
                  <a:schemeClr val="bg1"/>
                </a:solidFill>
              </a:endParaRPr>
            </a:p>
            <a:p>
              <a:pPr algn="r">
                <a:buFontTx/>
                <a:buNone/>
              </a:pPr>
              <a:endParaRPr lang="en-US" altLang="zh-CN" sz="2400" b="1" dirty="0">
                <a:solidFill>
                  <a:schemeClr val="bg1"/>
                </a:solidFill>
              </a:endParaRPr>
            </a:p>
            <a:p>
              <a:pPr algn="r">
                <a:buFontTx/>
                <a:buNone/>
              </a:pPr>
              <a:endParaRPr lang="en-US" altLang="zh-CN" sz="2400" b="1" dirty="0">
                <a:solidFill>
                  <a:schemeClr val="bg1"/>
                </a:solidFill>
              </a:endParaRPr>
            </a:p>
            <a:p>
              <a:pPr>
                <a:buFontTx/>
                <a:buNone/>
              </a:pPr>
              <a:endParaRPr lang="en-US" altLang="zh-CN" sz="2400" dirty="0"/>
            </a:p>
            <a:p>
              <a:pPr>
                <a:buFontTx/>
                <a:buNone/>
              </a:pPr>
              <a:endParaRPr lang="en-US" altLang="zh-CN" sz="2400" dirty="0"/>
            </a:p>
          </p:txBody>
        </p:sp>
      </p:grpSp>
    </p:spTree>
    <p:extLst>
      <p:ext uri="{BB962C8B-B14F-4D97-AF65-F5344CB8AC3E}">
        <p14:creationId xmlns:p14="http://schemas.microsoft.com/office/powerpoint/2010/main" xmlns="" val="994938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3563"/>
                                        </p:tgtEl>
                                        <p:attrNameLst>
                                          <p:attrName>style.visibility</p:attrName>
                                        </p:attrNameLst>
                                      </p:cBhvr>
                                      <p:to>
                                        <p:strVal val="visible"/>
                                      </p:to>
                                    </p:set>
                                    <p:animEffect transition="in" filter="slide(fromLeft)">
                                      <p:cBhvr>
                                        <p:cTn id="7" dur="500"/>
                                        <p:tgtEl>
                                          <p:spTgt spid="2356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3564"/>
                                        </p:tgtEl>
                                        <p:attrNameLst>
                                          <p:attrName>style.visibility</p:attrName>
                                        </p:attrNameLst>
                                      </p:cBhvr>
                                      <p:to>
                                        <p:strVal val="visible"/>
                                      </p:to>
                                    </p:set>
                                    <p:animEffect transition="in" filter="slide(fromLeft)">
                                      <p:cBhvr>
                                        <p:cTn id="10" dur="500"/>
                                        <p:tgtEl>
                                          <p:spTgt spid="23564"/>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23562"/>
                                        </p:tgtEl>
                                        <p:attrNameLst>
                                          <p:attrName>style.visibility</p:attrName>
                                        </p:attrNameLst>
                                      </p:cBhvr>
                                      <p:to>
                                        <p:strVal val="visible"/>
                                      </p:to>
                                    </p:set>
                                    <p:animEffect transition="in" filter="slide(fromLeft)">
                                      <p:cBhvr>
                                        <p:cTn id="13" dur="500"/>
                                        <p:tgtEl>
                                          <p:spTgt spid="23562"/>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3561"/>
                                        </p:tgtEl>
                                        <p:attrNameLst>
                                          <p:attrName>style.visibility</p:attrName>
                                        </p:attrNameLst>
                                      </p:cBhvr>
                                      <p:to>
                                        <p:strVal val="visible"/>
                                      </p:to>
                                    </p:set>
                                    <p:animEffect transition="in" filter="slide(fromLeft)">
                                      <p:cBhvr>
                                        <p:cTn id="16" dur="500"/>
                                        <p:tgtEl>
                                          <p:spTgt spid="23561"/>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3565"/>
                                        </p:tgtEl>
                                        <p:attrNameLst>
                                          <p:attrName>style.visibility</p:attrName>
                                        </p:attrNameLst>
                                      </p:cBhvr>
                                      <p:to>
                                        <p:strVal val="visible"/>
                                      </p:to>
                                    </p:set>
                                    <p:animEffect transition="in" filter="slide(fromLeft)">
                                      <p:cBhvr>
                                        <p:cTn id="19" dur="1000"/>
                                        <p:tgtEl>
                                          <p:spTgt spid="23565"/>
                                        </p:tgtEl>
                                      </p:cBhvr>
                                    </p:animEffect>
                                  </p:childTnLst>
                                </p:cTn>
                              </p:par>
                            </p:childTnLst>
                          </p:cTn>
                        </p:par>
                        <p:par>
                          <p:cTn id="20" fill="hold" nodeType="afterGroup">
                            <p:stCondLst>
                              <p:cond delay="1000"/>
                            </p:stCondLst>
                            <p:childTnLst>
                              <p:par>
                                <p:cTn id="21" presetID="47" presetClass="entr" presetSubtype="0" fill="hold" nodeType="afterEffect">
                                  <p:stCondLst>
                                    <p:cond delay="0"/>
                                  </p:stCondLst>
                                  <p:childTnLst>
                                    <p:set>
                                      <p:cBhvr>
                                        <p:cTn id="22" dur="1" fill="hold">
                                          <p:stCondLst>
                                            <p:cond delay="0"/>
                                          </p:stCondLst>
                                        </p:cTn>
                                        <p:tgtEl>
                                          <p:spTgt spid="23557"/>
                                        </p:tgtEl>
                                        <p:attrNameLst>
                                          <p:attrName>style.visibility</p:attrName>
                                        </p:attrNameLst>
                                      </p:cBhvr>
                                      <p:to>
                                        <p:strVal val="visible"/>
                                      </p:to>
                                    </p:set>
                                    <p:animEffect transition="in" filter="fade">
                                      <p:cBhvr>
                                        <p:cTn id="23" dur="1000"/>
                                        <p:tgtEl>
                                          <p:spTgt spid="23557"/>
                                        </p:tgtEl>
                                      </p:cBhvr>
                                    </p:animEffect>
                                    <p:anim calcmode="lin" valueType="num">
                                      <p:cBhvr>
                                        <p:cTn id="24" dur="1000" fill="hold"/>
                                        <p:tgtEl>
                                          <p:spTgt spid="23557"/>
                                        </p:tgtEl>
                                        <p:attrNameLst>
                                          <p:attrName>ppt_x</p:attrName>
                                        </p:attrNameLst>
                                      </p:cBhvr>
                                      <p:tavLst>
                                        <p:tav tm="0">
                                          <p:val>
                                            <p:strVal val="#ppt_x"/>
                                          </p:val>
                                        </p:tav>
                                        <p:tav tm="100000">
                                          <p:val>
                                            <p:strVal val="#ppt_x"/>
                                          </p:val>
                                        </p:tav>
                                      </p:tavLst>
                                    </p:anim>
                                    <p:anim calcmode="lin" valueType="num">
                                      <p:cBhvr>
                                        <p:cTn id="25" dur="1000" fill="hold"/>
                                        <p:tgtEl>
                                          <p:spTgt spid="23557"/>
                                        </p:tgtEl>
                                        <p:attrNameLst>
                                          <p:attrName>ppt_y</p:attrName>
                                        </p:attrNameLst>
                                      </p:cBhvr>
                                      <p:tavLst>
                                        <p:tav tm="0">
                                          <p:val>
                                            <p:strVal val="#ppt_y-.1"/>
                                          </p:val>
                                        </p:tav>
                                        <p:tav tm="100000">
                                          <p:val>
                                            <p:strVal val="#ppt_y"/>
                                          </p:val>
                                        </p:tav>
                                      </p:tavLst>
                                    </p:anim>
                                  </p:childTnLst>
                                </p:cTn>
                              </p:par>
                              <p:par>
                                <p:cTn id="26" presetID="12" presetClass="entr" presetSubtype="8" fill="hold" grpId="0" nodeType="withEffect">
                                  <p:stCondLst>
                                    <p:cond delay="0"/>
                                  </p:stCondLst>
                                  <p:childTnLst>
                                    <p:set>
                                      <p:cBhvr>
                                        <p:cTn id="27" dur="1" fill="hold">
                                          <p:stCondLst>
                                            <p:cond delay="0"/>
                                          </p:stCondLst>
                                        </p:cTn>
                                        <p:tgtEl>
                                          <p:spTgt spid="23556"/>
                                        </p:tgtEl>
                                        <p:attrNameLst>
                                          <p:attrName>style.visibility</p:attrName>
                                        </p:attrNameLst>
                                      </p:cBhvr>
                                      <p:to>
                                        <p:strVal val="visible"/>
                                      </p:to>
                                    </p:set>
                                    <p:animEffect transition="in" filter="slide(fromLeft)">
                                      <p:cBhvr>
                                        <p:cTn id="28" dur="500"/>
                                        <p:tgtEl>
                                          <p:spTgt spid="23556"/>
                                        </p:tgtEl>
                                      </p:cBhvr>
                                    </p:animEffect>
                                  </p:childTnLst>
                                </p:cTn>
                              </p:par>
                            </p:childTnLst>
                          </p:cTn>
                        </p:par>
                        <p:par>
                          <p:cTn id="29" fill="hold" nodeType="afterGroup">
                            <p:stCondLst>
                              <p:cond delay="2000"/>
                            </p:stCondLst>
                            <p:childTnLst>
                              <p:par>
                                <p:cTn id="30" presetID="12" presetClass="entr" presetSubtype="8" fill="hold" nodeType="afterEffect">
                                  <p:stCondLst>
                                    <p:cond delay="4000"/>
                                  </p:stCondLst>
                                  <p:childTnLst>
                                    <p:set>
                                      <p:cBhvr>
                                        <p:cTn id="31" dur="1" fill="hold">
                                          <p:stCondLst>
                                            <p:cond delay="0"/>
                                          </p:stCondLst>
                                        </p:cTn>
                                        <p:tgtEl>
                                          <p:spTgt spid="2"/>
                                        </p:tgtEl>
                                        <p:attrNameLst>
                                          <p:attrName>style.visibility</p:attrName>
                                        </p:attrNameLst>
                                      </p:cBhvr>
                                      <p:to>
                                        <p:strVal val="visible"/>
                                      </p:to>
                                    </p:set>
                                    <p:animEffect transition="in" filter="slide(fromLeft)">
                                      <p:cBhvr>
                                        <p:cTn id="32" dur="1000"/>
                                        <p:tgtEl>
                                          <p:spTgt spid="2"/>
                                        </p:tgtEl>
                                      </p:cBhvr>
                                    </p:animEffect>
                                  </p:childTnLst>
                                </p:cTn>
                              </p:par>
                            </p:childTnLst>
                          </p:cTn>
                        </p:par>
                        <p:par>
                          <p:cTn id="33" fill="hold" nodeType="afterGroup">
                            <p:stCondLst>
                              <p:cond delay="7000"/>
                            </p:stCondLst>
                            <p:childTnLst>
                              <p:par>
                                <p:cTn id="34" presetID="1" presetClass="exit" presetSubtype="0" fill="hold" nodeType="afterEffect">
                                  <p:stCondLst>
                                    <p:cond delay="7500"/>
                                  </p:stCondLst>
                                  <p:childTnLst>
                                    <p:set>
                                      <p:cBhvr>
                                        <p:cTn id="35" dur="1" fill="hold">
                                          <p:stCondLst>
                                            <p:cond delay="0"/>
                                          </p:stCondLst>
                                        </p:cTn>
                                        <p:tgtEl>
                                          <p:spTgt spid="2"/>
                                        </p:tgtEl>
                                        <p:attrNameLst>
                                          <p:attrName>style.visibility</p:attrName>
                                        </p:attrNameLst>
                                      </p:cBhvr>
                                      <p:to>
                                        <p:strVal val="hidden"/>
                                      </p:to>
                                    </p:set>
                                  </p:childTnLst>
                                </p:cTn>
                              </p:par>
                            </p:childTnLst>
                          </p:cTn>
                        </p:par>
                        <p:par>
                          <p:cTn id="36" fill="hold" nodeType="afterGroup">
                            <p:stCondLst>
                              <p:cond delay="14501"/>
                            </p:stCondLst>
                            <p:childTnLst>
                              <p:par>
                                <p:cTn id="37" presetID="12" presetClass="entr" presetSubtype="2"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slide(fromRight)">
                                      <p:cBhvr>
                                        <p:cTn id="3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ldLvl="0" autoUpdateAnimBg="0"/>
      <p:bldP spid="23561" grpId="0" bldLvl="0" animBg="1" autoUpdateAnimBg="0"/>
      <p:bldP spid="23562" grpId="0" bldLvl="0" animBg="1" autoUpdateAnimBg="0"/>
      <p:bldP spid="23563" grpId="0" bldLvl="0" animBg="1" autoUpdateAnimBg="0"/>
      <p:bldP spid="23564" grpId="0" bldLvl="0" animBg="1" autoUpdateAnimBg="0"/>
      <p:bldP spid="23565" grpId="0" bldLvl="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内容占位符 4">
            <a:extLst>
              <a:ext uri="{FF2B5EF4-FFF2-40B4-BE49-F238E27FC236}">
                <a16:creationId xmlns:a16="http://schemas.microsoft.com/office/drawing/2014/main" xmlns="" id="{EF0BF833-6D5F-4367-9715-8BAF654CD25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b="3018"/>
          <a:stretch>
            <a:fillRect/>
          </a:stretch>
        </p:blipFill>
        <p:spPr bwMode="auto">
          <a:xfrm>
            <a:off x="1552575" y="0"/>
            <a:ext cx="90868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6" name="Picture 2">
            <a:extLst>
              <a:ext uri="{FF2B5EF4-FFF2-40B4-BE49-F238E27FC236}">
                <a16:creationId xmlns:a16="http://schemas.microsoft.com/office/drawing/2014/main" xmlns="" id="{AE977487-EEE5-4EA0-B5A5-798CA95FBC7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04950" y="1341439"/>
            <a:ext cx="9182100" cy="452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Picture 10">
            <a:extLst>
              <a:ext uri="{FF2B5EF4-FFF2-40B4-BE49-F238E27FC236}">
                <a16:creationId xmlns:a16="http://schemas.microsoft.com/office/drawing/2014/main" xmlns="" id="{F7BD5A31-5BF3-46F8-8B5D-C4F087EAF673}"/>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711325" y="523875"/>
            <a:ext cx="9424988" cy="534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8" name="Text Box 5">
            <a:extLst>
              <a:ext uri="{FF2B5EF4-FFF2-40B4-BE49-F238E27FC236}">
                <a16:creationId xmlns:a16="http://schemas.microsoft.com/office/drawing/2014/main" xmlns="" id="{0D0F6064-5796-4AFB-A4CE-1054CB8C2788}"/>
              </a:ext>
            </a:extLst>
          </p:cNvPr>
          <p:cNvSpPr txBox="1">
            <a:spLocks noChangeArrowheads="1"/>
          </p:cNvSpPr>
          <p:nvPr/>
        </p:nvSpPr>
        <p:spPr bwMode="auto">
          <a:xfrm>
            <a:off x="1514476" y="1674814"/>
            <a:ext cx="9153525" cy="4497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zh-CN" altLang="zh-CN" sz="1300">
              <a:solidFill>
                <a:srgbClr val="FFFFFF"/>
              </a:solidFill>
              <a:latin typeface="Calibri" panose="020F0502020204030204" pitchFamily="34" charset="0"/>
            </a:endParaRPr>
          </a:p>
        </p:txBody>
      </p:sp>
      <p:grpSp>
        <p:nvGrpSpPr>
          <p:cNvPr id="2" name="组合 1">
            <a:extLst>
              <a:ext uri="{FF2B5EF4-FFF2-40B4-BE49-F238E27FC236}">
                <a16:creationId xmlns:a16="http://schemas.microsoft.com/office/drawing/2014/main" xmlns="" id="{9FF2FF74-3754-4098-8E21-0EE18E8BB7F2}"/>
              </a:ext>
            </a:extLst>
          </p:cNvPr>
          <p:cNvGrpSpPr>
            <a:grpSpLocks/>
          </p:cNvGrpSpPr>
          <p:nvPr/>
        </p:nvGrpSpPr>
        <p:grpSpPr bwMode="auto">
          <a:xfrm>
            <a:off x="3024188" y="1595439"/>
            <a:ext cx="6138862" cy="841375"/>
            <a:chOff x="0" y="0"/>
            <a:chExt cx="6138861" cy="841375"/>
          </a:xfrm>
        </p:grpSpPr>
        <p:grpSp>
          <p:nvGrpSpPr>
            <p:cNvPr id="3" name="椭圆 9">
              <a:extLst>
                <a:ext uri="{FF2B5EF4-FFF2-40B4-BE49-F238E27FC236}">
                  <a16:creationId xmlns:a16="http://schemas.microsoft.com/office/drawing/2014/main" xmlns="" id="{D5F928AD-5540-4CC4-9E9D-D768B56F91B7}"/>
                </a:ext>
              </a:extLst>
            </p:cNvPr>
            <p:cNvGrpSpPr>
              <a:grpSpLocks/>
            </p:cNvGrpSpPr>
            <p:nvPr/>
          </p:nvGrpSpPr>
          <p:grpSpPr bwMode="auto">
            <a:xfrm>
              <a:off x="0" y="0"/>
              <a:ext cx="792162" cy="841375"/>
              <a:chOff x="0" y="0"/>
              <a:chExt cx="499" cy="530"/>
            </a:xfrm>
          </p:grpSpPr>
          <p:pic>
            <p:nvPicPr>
              <p:cNvPr id="42009" name="椭圆 9">
                <a:extLst>
                  <a:ext uri="{FF2B5EF4-FFF2-40B4-BE49-F238E27FC236}">
                    <a16:creationId xmlns:a16="http://schemas.microsoft.com/office/drawing/2014/main" xmlns="" id="{501B3655-9167-44F3-A1A2-87184A9AA0D7}"/>
                  </a:ext>
                </a:extLst>
              </p:cNvPr>
              <p:cNvPicPr>
                <a:picLocks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0" y="0"/>
                <a:ext cx="499" cy="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10" name="Text Box 8">
                <a:extLst>
                  <a:ext uri="{FF2B5EF4-FFF2-40B4-BE49-F238E27FC236}">
                    <a16:creationId xmlns:a16="http://schemas.microsoft.com/office/drawing/2014/main" xmlns="" id="{614A82ED-A097-47BC-AECF-D4A69FBBA780}"/>
                  </a:ext>
                </a:extLst>
              </p:cNvPr>
              <p:cNvSpPr txBox="1">
                <a:spLocks noChangeArrowheads="1"/>
              </p:cNvSpPr>
              <p:nvPr/>
            </p:nvSpPr>
            <p:spPr bwMode="auto">
              <a:xfrm>
                <a:off x="11" y="11"/>
                <a:ext cx="477" cy="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endParaRPr lang="zh-CN" altLang="en-US" sz="3200" dirty="0">
                  <a:solidFill>
                    <a:srgbClr val="FFFFFF"/>
                  </a:solidFill>
                  <a:cs typeface="Arial" panose="020B0604020202020204" pitchFamily="34" charset="0"/>
                </a:endParaRPr>
              </a:p>
            </p:txBody>
          </p:sp>
        </p:grpSp>
        <p:sp>
          <p:nvSpPr>
            <p:cNvPr id="42008" name="TextBox 29">
              <a:extLst>
                <a:ext uri="{FF2B5EF4-FFF2-40B4-BE49-F238E27FC236}">
                  <a16:creationId xmlns:a16="http://schemas.microsoft.com/office/drawing/2014/main" xmlns="" id="{94FF0298-5769-43D9-82E4-9D1D5946E472}"/>
                </a:ext>
              </a:extLst>
            </p:cNvPr>
            <p:cNvSpPr txBox="1">
              <a:spLocks noChangeArrowheads="1"/>
            </p:cNvSpPr>
            <p:nvPr/>
          </p:nvSpPr>
          <p:spPr bwMode="auto">
            <a:xfrm>
              <a:off x="814387" y="128588"/>
              <a:ext cx="5324474"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en-US" sz="1600" b="1">
                  <a:solidFill>
                    <a:srgbClr val="404040"/>
                  </a:solidFill>
                </a:rPr>
                <a:t>西方采取多种手段、方式在中国宣扬其错误思潮并攻击</a:t>
              </a:r>
              <a:endParaRPr lang="en-US" altLang="zh-CN" sz="1600" b="1">
                <a:solidFill>
                  <a:srgbClr val="404040"/>
                </a:solidFill>
              </a:endParaRPr>
            </a:p>
            <a:p>
              <a:pPr eaLnBrk="0" hangingPunct="0">
                <a:buFontTx/>
                <a:buNone/>
              </a:pPr>
              <a:r>
                <a:rPr lang="zh-CN" altLang="en-US" sz="1600" b="1">
                  <a:solidFill>
                    <a:srgbClr val="404040"/>
                  </a:solidFill>
                </a:rPr>
                <a:t>共产党的领导和社会主义制度，严重冲击主流意识形态</a:t>
              </a:r>
              <a:endParaRPr lang="zh-CN" altLang="en-US" sz="1600">
                <a:solidFill>
                  <a:srgbClr val="404040"/>
                </a:solidFill>
              </a:endParaRPr>
            </a:p>
          </p:txBody>
        </p:sp>
      </p:grpSp>
      <p:grpSp>
        <p:nvGrpSpPr>
          <p:cNvPr id="4" name="组合 2">
            <a:extLst>
              <a:ext uri="{FF2B5EF4-FFF2-40B4-BE49-F238E27FC236}">
                <a16:creationId xmlns:a16="http://schemas.microsoft.com/office/drawing/2014/main" xmlns="" id="{A65B7F14-BE8E-473E-A8B2-7EA8A95CA3BE}"/>
              </a:ext>
            </a:extLst>
          </p:cNvPr>
          <p:cNvGrpSpPr>
            <a:grpSpLocks/>
          </p:cNvGrpSpPr>
          <p:nvPr/>
        </p:nvGrpSpPr>
        <p:grpSpPr bwMode="auto">
          <a:xfrm>
            <a:off x="2943226" y="2649539"/>
            <a:ext cx="6219825" cy="835025"/>
            <a:chOff x="0" y="0"/>
            <a:chExt cx="6219490" cy="835025"/>
          </a:xfrm>
        </p:grpSpPr>
        <p:pic>
          <p:nvPicPr>
            <p:cNvPr id="42005" name="椭圆 9">
              <a:extLst>
                <a:ext uri="{FF2B5EF4-FFF2-40B4-BE49-F238E27FC236}">
                  <a16:creationId xmlns:a16="http://schemas.microsoft.com/office/drawing/2014/main" xmlns="" id="{F5904B8E-409B-42C1-994B-93085243ADCC}"/>
                </a:ext>
              </a:extLst>
            </p:cNvPr>
            <p:cNvPicPr>
              <a:picLocks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425740" y="0"/>
              <a:ext cx="79375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4" name="TextBox 30">
              <a:extLst>
                <a:ext uri="{FF2B5EF4-FFF2-40B4-BE49-F238E27FC236}">
                  <a16:creationId xmlns:a16="http://schemas.microsoft.com/office/drawing/2014/main" xmlns="" id="{421C9EA0-B8FF-442A-8384-697EBE3AC19A}"/>
                </a:ext>
              </a:extLst>
            </p:cNvPr>
            <p:cNvSpPr txBox="1">
              <a:spLocks noChangeArrowheads="1"/>
            </p:cNvSpPr>
            <p:nvPr/>
          </p:nvSpPr>
          <p:spPr bwMode="auto">
            <a:xfrm>
              <a:off x="0" y="106363"/>
              <a:ext cx="564734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en-US" sz="1600" b="1">
                  <a:solidFill>
                    <a:srgbClr val="404040"/>
                  </a:solidFill>
                </a:rPr>
                <a:t>西方通过文化全球化推行文化霸权，冲击中国社会主义</a:t>
              </a:r>
              <a:endParaRPr lang="en-US" altLang="zh-CN" sz="1600" b="1">
                <a:solidFill>
                  <a:srgbClr val="404040"/>
                </a:solidFill>
              </a:endParaRPr>
            </a:p>
            <a:p>
              <a:pPr eaLnBrk="0" hangingPunct="0">
                <a:buFontTx/>
                <a:buNone/>
              </a:pPr>
              <a:r>
                <a:rPr lang="zh-CN" altLang="en-US" sz="1600" b="1">
                  <a:solidFill>
                    <a:srgbClr val="404040"/>
                  </a:solidFill>
                </a:rPr>
                <a:t>核心价值观，欲使更多中国人成为资本主义意识形态的俘虏</a:t>
              </a:r>
              <a:endParaRPr lang="zh-CN" altLang="en-US" sz="1600">
                <a:solidFill>
                  <a:srgbClr val="404040"/>
                </a:solidFill>
              </a:endParaRPr>
            </a:p>
          </p:txBody>
        </p:sp>
      </p:grpSp>
      <p:grpSp>
        <p:nvGrpSpPr>
          <p:cNvPr id="6" name="组合 3">
            <a:extLst>
              <a:ext uri="{FF2B5EF4-FFF2-40B4-BE49-F238E27FC236}">
                <a16:creationId xmlns:a16="http://schemas.microsoft.com/office/drawing/2014/main" xmlns="" id="{E071CDD7-1534-4972-9C40-DA5DEF114607}"/>
              </a:ext>
            </a:extLst>
          </p:cNvPr>
          <p:cNvGrpSpPr>
            <a:grpSpLocks/>
          </p:cNvGrpSpPr>
          <p:nvPr/>
        </p:nvGrpSpPr>
        <p:grpSpPr bwMode="auto">
          <a:xfrm>
            <a:off x="3041654" y="3744914"/>
            <a:ext cx="5986460" cy="806450"/>
            <a:chOff x="17463" y="15875"/>
            <a:chExt cx="5985668" cy="806450"/>
          </a:xfrm>
        </p:grpSpPr>
        <p:sp>
          <p:nvSpPr>
            <p:cNvPr id="42002" name="Text Box 17">
              <a:extLst>
                <a:ext uri="{FF2B5EF4-FFF2-40B4-BE49-F238E27FC236}">
                  <a16:creationId xmlns:a16="http://schemas.microsoft.com/office/drawing/2014/main" xmlns="" id="{368AFA0A-69D2-47AB-B301-477AF6B2A9FE}"/>
                </a:ext>
              </a:extLst>
            </p:cNvPr>
            <p:cNvSpPr txBox="1">
              <a:spLocks noChangeArrowheads="1"/>
            </p:cNvSpPr>
            <p:nvPr/>
          </p:nvSpPr>
          <p:spPr bwMode="auto">
            <a:xfrm>
              <a:off x="17463" y="15875"/>
              <a:ext cx="757237"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r>
                <a:rPr lang="en-US" altLang="zh-CN" sz="3200" dirty="0">
                  <a:solidFill>
                    <a:srgbClr val="FFFFFF"/>
                  </a:solidFill>
                  <a:cs typeface="Arial" panose="020B0604020202020204" pitchFamily="34" charset="0"/>
                </a:rPr>
                <a:t>3</a:t>
              </a:r>
              <a:endParaRPr lang="zh-CN" altLang="en-US" sz="3200" dirty="0">
                <a:solidFill>
                  <a:srgbClr val="FFFFFF"/>
                </a:solidFill>
                <a:cs typeface="Arial" panose="020B0604020202020204" pitchFamily="34" charset="0"/>
              </a:endParaRPr>
            </a:p>
          </p:txBody>
        </p:sp>
        <p:sp>
          <p:nvSpPr>
            <p:cNvPr id="42000" name="TextBox 31">
              <a:extLst>
                <a:ext uri="{FF2B5EF4-FFF2-40B4-BE49-F238E27FC236}">
                  <a16:creationId xmlns:a16="http://schemas.microsoft.com/office/drawing/2014/main" xmlns="" id="{7E587389-5345-41FE-B421-EFF905117AD3}"/>
                </a:ext>
              </a:extLst>
            </p:cNvPr>
            <p:cNvSpPr txBox="1">
              <a:spLocks noChangeArrowheads="1"/>
            </p:cNvSpPr>
            <p:nvPr/>
          </p:nvSpPr>
          <p:spPr bwMode="auto">
            <a:xfrm>
              <a:off x="814279" y="127000"/>
              <a:ext cx="518885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en-US" sz="1600" b="1">
                  <a:solidFill>
                    <a:srgbClr val="404040"/>
                  </a:solidFill>
                </a:rPr>
                <a:t>利用宗教对中国大肆进行渗透，企图摧毁中国人的社会主义信仰</a:t>
              </a:r>
              <a:endParaRPr lang="zh-CN" altLang="en-US" sz="1600">
                <a:solidFill>
                  <a:srgbClr val="404040"/>
                </a:solidFill>
              </a:endParaRPr>
            </a:p>
          </p:txBody>
        </p:sp>
      </p:grpSp>
      <p:grpSp>
        <p:nvGrpSpPr>
          <p:cNvPr id="8" name="组合 4">
            <a:extLst>
              <a:ext uri="{FF2B5EF4-FFF2-40B4-BE49-F238E27FC236}">
                <a16:creationId xmlns:a16="http://schemas.microsoft.com/office/drawing/2014/main" xmlns="" id="{A9804B58-2E28-4F0E-BB21-E26475123105}"/>
              </a:ext>
            </a:extLst>
          </p:cNvPr>
          <p:cNvGrpSpPr>
            <a:grpSpLocks/>
          </p:cNvGrpSpPr>
          <p:nvPr/>
        </p:nvGrpSpPr>
        <p:grpSpPr bwMode="auto">
          <a:xfrm>
            <a:off x="3286126" y="4795839"/>
            <a:ext cx="5876925" cy="841375"/>
            <a:chOff x="0" y="0"/>
            <a:chExt cx="5877609" cy="841375"/>
          </a:xfrm>
        </p:grpSpPr>
        <p:pic>
          <p:nvPicPr>
            <p:cNvPr id="41997" name="椭圆 9">
              <a:extLst>
                <a:ext uri="{FF2B5EF4-FFF2-40B4-BE49-F238E27FC236}">
                  <a16:creationId xmlns:a16="http://schemas.microsoft.com/office/drawing/2014/main" xmlns="" id="{32C86BDD-1558-4029-BC5A-3814C0D709EE}"/>
                </a:ext>
              </a:extLst>
            </p:cNvPr>
            <p:cNvPicPr>
              <a:picLocks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5083859" y="0"/>
              <a:ext cx="793750" cy="841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6" name="TextBox 32">
              <a:extLst>
                <a:ext uri="{FF2B5EF4-FFF2-40B4-BE49-F238E27FC236}">
                  <a16:creationId xmlns:a16="http://schemas.microsoft.com/office/drawing/2014/main" xmlns="" id="{CF184FA5-8FF5-46C7-B681-5351B50BF7B3}"/>
                </a:ext>
              </a:extLst>
            </p:cNvPr>
            <p:cNvSpPr txBox="1">
              <a:spLocks noChangeArrowheads="1"/>
            </p:cNvSpPr>
            <p:nvPr/>
          </p:nvSpPr>
          <p:spPr bwMode="auto">
            <a:xfrm>
              <a:off x="0" y="268288"/>
              <a:ext cx="528381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buFontTx/>
                <a:buNone/>
              </a:pPr>
              <a:r>
                <a:rPr lang="zh-CN" altLang="zh-CN" sz="1600" b="1">
                  <a:solidFill>
                    <a:srgbClr val="404040"/>
                  </a:solidFill>
                </a:rPr>
                <a:t>“</a:t>
              </a:r>
              <a:r>
                <a:rPr lang="zh-CN" altLang="en-US" sz="1600" b="1">
                  <a:solidFill>
                    <a:srgbClr val="404040"/>
                  </a:solidFill>
                </a:rPr>
                <a:t>洋八股”之风盛行，导致错误思潮难以得到彻底批判</a:t>
              </a:r>
              <a:endParaRPr lang="zh-CN" altLang="en-US" sz="1600">
                <a:solidFill>
                  <a:srgbClr val="404040"/>
                </a:solidFill>
              </a:endParaRPr>
            </a:p>
          </p:txBody>
        </p:sp>
      </p:grpSp>
      <p:sp>
        <p:nvSpPr>
          <p:cNvPr id="27" name="TextBox 26">
            <a:hlinkClick r:id="" action="ppaction://hlinkshowjump?jump=nextslide"/>
          </p:cNvPr>
          <p:cNvSpPr txBox="1"/>
          <p:nvPr/>
        </p:nvSpPr>
        <p:spPr>
          <a:xfrm>
            <a:off x="3887243" y="523875"/>
            <a:ext cx="449961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掌握意识形态领导权的原因</a:t>
            </a:r>
          </a:p>
        </p:txBody>
      </p:sp>
    </p:spTree>
    <p:extLst>
      <p:ext uri="{BB962C8B-B14F-4D97-AF65-F5344CB8AC3E}">
        <p14:creationId xmlns:p14="http://schemas.microsoft.com/office/powerpoint/2010/main" xmlns="" val="28834035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lide(fromRight)">
                                      <p:cBhvr>
                                        <p:cTn id="11" dur="1000"/>
                                        <p:tgtEl>
                                          <p:spTgt spid="4"/>
                                        </p:tgtEl>
                                      </p:cBhvr>
                                    </p:animEffect>
                                  </p:childTnLst>
                                </p:cTn>
                              </p:par>
                            </p:childTnLst>
                          </p:cTn>
                        </p:par>
                        <p:par>
                          <p:cTn id="12" fill="hold" nodeType="afterGroup">
                            <p:stCondLst>
                              <p:cond delay="1500"/>
                            </p:stCondLst>
                            <p:childTnLst>
                              <p:par>
                                <p:cTn id="13" presetID="1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Left)">
                                      <p:cBhvr>
                                        <p:cTn id="15" dur="1000"/>
                                        <p:tgtEl>
                                          <p:spTgt spid="6"/>
                                        </p:tgtEl>
                                      </p:cBhvr>
                                    </p:animEffect>
                                  </p:childTnLst>
                                </p:cTn>
                              </p:par>
                            </p:childTnLst>
                          </p:cTn>
                        </p:par>
                        <p:par>
                          <p:cTn id="16" fill="hold" nodeType="afterGroup">
                            <p:stCondLst>
                              <p:cond delay="2500"/>
                            </p:stCondLst>
                            <p:childTnLst>
                              <p:par>
                                <p:cTn id="17" presetID="12" presetClass="entr" presetSubtype="2"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Right)">
                                      <p:cBhvr>
                                        <p:cTn id="19" dur="1000"/>
                                        <p:tgtEl>
                                          <p:spTgt spid="8"/>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fade">
                                      <p:cBhvr>
                                        <p:cTn id="23"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内容占位符 4">
            <a:extLst>
              <a:ext uri="{FF2B5EF4-FFF2-40B4-BE49-F238E27FC236}">
                <a16:creationId xmlns:a16="http://schemas.microsoft.com/office/drawing/2014/main" xmlns="" id="{320D23AD-E889-4BFC-A736-F827C717F50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b="3018"/>
          <a:stretch>
            <a:fillRect/>
          </a:stretch>
        </p:blipFill>
        <p:spPr bwMode="auto">
          <a:xfrm>
            <a:off x="1524001" y="-34925"/>
            <a:ext cx="908526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2" name="Picture 7">
            <a:extLst>
              <a:ext uri="{FF2B5EF4-FFF2-40B4-BE49-F238E27FC236}">
                <a16:creationId xmlns:a16="http://schemas.microsoft.com/office/drawing/2014/main" xmlns="" id="{7704C73C-C450-406A-A670-0D984F6B25C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940550" y="2840038"/>
            <a:ext cx="3849688" cy="286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圆角矩形标注 5">
            <a:extLst>
              <a:ext uri="{FF2B5EF4-FFF2-40B4-BE49-F238E27FC236}">
                <a16:creationId xmlns:a16="http://schemas.microsoft.com/office/drawing/2014/main" xmlns="" id="{335EAC0A-1790-48D0-9DE7-99F7D4C099CD}"/>
              </a:ext>
            </a:extLst>
          </p:cNvPr>
          <p:cNvSpPr>
            <a:spLocks noChangeArrowheads="1"/>
          </p:cNvSpPr>
          <p:nvPr/>
        </p:nvSpPr>
        <p:spPr bwMode="auto">
          <a:xfrm>
            <a:off x="1973264" y="1054100"/>
            <a:ext cx="4332287" cy="1868488"/>
          </a:xfrm>
          <a:prstGeom prst="wedgeRoundRectCallout">
            <a:avLst>
              <a:gd name="adj1" fmla="val 42954"/>
              <a:gd name="adj2" fmla="val 85194"/>
              <a:gd name="adj3" fmla="val 16667"/>
            </a:avLst>
          </a:prstGeom>
          <a:solidFill>
            <a:srgbClr val="DE5D3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b="1">
                <a:solidFill>
                  <a:schemeClr val="bg1"/>
                </a:solidFill>
              </a:rPr>
              <a:t>西方国家正在打一场没有硝烟的第三次世界大战。所谓</a:t>
            </a:r>
            <a:r>
              <a:rPr lang="zh-CN" altLang="en-US" sz="2400" b="1">
                <a:solidFill>
                  <a:schemeClr val="bg1"/>
                </a:solidFill>
              </a:rPr>
              <a:t>没有硝烟</a:t>
            </a:r>
            <a:r>
              <a:rPr lang="zh-CN" altLang="en-US" b="1">
                <a:solidFill>
                  <a:schemeClr val="bg1"/>
                </a:solidFill>
              </a:rPr>
              <a:t>，就是要社会主义国家和平演变。</a:t>
            </a:r>
          </a:p>
        </p:txBody>
      </p:sp>
      <p:sp>
        <p:nvSpPr>
          <p:cNvPr id="17414" name="圆角矩形标注 6">
            <a:extLst>
              <a:ext uri="{FF2B5EF4-FFF2-40B4-BE49-F238E27FC236}">
                <a16:creationId xmlns:a16="http://schemas.microsoft.com/office/drawing/2014/main" xmlns="" id="{2B22C675-1A5F-4975-A437-430350CDD448}"/>
              </a:ext>
            </a:extLst>
          </p:cNvPr>
          <p:cNvSpPr>
            <a:spLocks noChangeArrowheads="1"/>
          </p:cNvSpPr>
          <p:nvPr/>
        </p:nvSpPr>
        <p:spPr bwMode="auto">
          <a:xfrm>
            <a:off x="2833688" y="2638426"/>
            <a:ext cx="4214812" cy="2341563"/>
          </a:xfrm>
          <a:prstGeom prst="wedgeRoundRectCallout">
            <a:avLst>
              <a:gd name="adj1" fmla="val 51412"/>
              <a:gd name="adj2" fmla="val 65546"/>
              <a:gd name="adj3" fmla="val 16667"/>
            </a:avLst>
          </a:prstGeom>
          <a:solidFill>
            <a:srgbClr val="DE5D3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b="1">
                <a:solidFill>
                  <a:schemeClr val="bg1"/>
                </a:solidFill>
              </a:rPr>
              <a:t>帝国主义搞和平演变，把希望寄托在我们以后的几代人身上</a:t>
            </a:r>
            <a:r>
              <a:rPr lang="en-US" altLang="zh-CN" b="1">
                <a:solidFill>
                  <a:schemeClr val="bg1"/>
                </a:solidFill>
              </a:rPr>
              <a:t>……</a:t>
            </a:r>
            <a:r>
              <a:rPr lang="zh-CN" altLang="en-US" b="1">
                <a:solidFill>
                  <a:schemeClr val="bg1"/>
                </a:solidFill>
              </a:rPr>
              <a:t>我们这些老一辈的人在，有分量，敌对势力知道变不了。但我们这些老人呜呼哀哉后，谁来保险？</a:t>
            </a:r>
          </a:p>
        </p:txBody>
      </p:sp>
      <p:sp>
        <p:nvSpPr>
          <p:cNvPr id="17415" name="矩形 16">
            <a:extLst>
              <a:ext uri="{FF2B5EF4-FFF2-40B4-BE49-F238E27FC236}">
                <a16:creationId xmlns:a16="http://schemas.microsoft.com/office/drawing/2014/main" xmlns="" id="{89AACA09-B9E2-4D23-8410-128013F761CA}"/>
              </a:ext>
            </a:extLst>
          </p:cNvPr>
          <p:cNvSpPr>
            <a:spLocks noChangeArrowheads="1"/>
          </p:cNvSpPr>
          <p:nvPr/>
        </p:nvSpPr>
        <p:spPr bwMode="auto">
          <a:xfrm>
            <a:off x="1524000" y="547689"/>
            <a:ext cx="6154738" cy="454035"/>
          </a:xfrm>
          <a:prstGeom prst="rect">
            <a:avLst/>
          </a:prstGeom>
          <a:solidFill>
            <a:srgbClr val="DE5D3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buFontTx/>
              <a:buNone/>
            </a:pPr>
            <a:r>
              <a:rPr lang="zh-CN" altLang="en-US" b="1">
                <a:solidFill>
                  <a:schemeClr val="bg1"/>
                </a:solidFill>
              </a:rPr>
              <a:t>中国国家领导人敏锐觉察到和平演变战略巨大危害性</a:t>
            </a:r>
          </a:p>
        </p:txBody>
      </p:sp>
      <p:sp>
        <p:nvSpPr>
          <p:cNvPr id="17417" name="圆角矩形标注 20">
            <a:extLst>
              <a:ext uri="{FF2B5EF4-FFF2-40B4-BE49-F238E27FC236}">
                <a16:creationId xmlns:a16="http://schemas.microsoft.com/office/drawing/2014/main" xmlns="" id="{297409CA-E4FF-41FB-87C0-B556C79AE785}"/>
              </a:ext>
            </a:extLst>
          </p:cNvPr>
          <p:cNvSpPr>
            <a:spLocks noChangeArrowheads="1"/>
          </p:cNvSpPr>
          <p:nvPr/>
        </p:nvSpPr>
        <p:spPr bwMode="auto">
          <a:xfrm>
            <a:off x="6556375" y="1054100"/>
            <a:ext cx="4052888" cy="2090738"/>
          </a:xfrm>
          <a:prstGeom prst="wedgeRoundRectCallout">
            <a:avLst>
              <a:gd name="adj1" fmla="val -37153"/>
              <a:gd name="adj2" fmla="val 79764"/>
              <a:gd name="adj3" fmla="val 16667"/>
            </a:avLst>
          </a:prstGeom>
          <a:solidFill>
            <a:srgbClr val="DE5D3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en-US" b="1">
                <a:solidFill>
                  <a:schemeClr val="bg1"/>
                </a:solidFill>
              </a:rPr>
              <a:t>美帝国主义企图使用</a:t>
            </a:r>
            <a:r>
              <a:rPr lang="zh-CN" altLang="en-US" sz="2400" b="1">
                <a:solidFill>
                  <a:schemeClr val="bg1"/>
                </a:solidFill>
              </a:rPr>
              <a:t>腐蚀</a:t>
            </a:r>
            <a:r>
              <a:rPr lang="zh-CN" altLang="en-US" b="1">
                <a:solidFill>
                  <a:schemeClr val="bg1"/>
                </a:solidFill>
              </a:rPr>
              <a:t>的办法，阴谋使资本主义在苏联得以复辟，而达到使用战争的办法达不到的侵略目的。</a:t>
            </a:r>
          </a:p>
        </p:txBody>
      </p:sp>
    </p:spTree>
    <p:extLst>
      <p:ext uri="{BB962C8B-B14F-4D97-AF65-F5344CB8AC3E}">
        <p14:creationId xmlns:p14="http://schemas.microsoft.com/office/powerpoint/2010/main" xmlns="" val="499018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7415"/>
                                        </p:tgtEl>
                                        <p:attrNameLst>
                                          <p:attrName>style.visibility</p:attrName>
                                        </p:attrNameLst>
                                      </p:cBhvr>
                                      <p:to>
                                        <p:strVal val="visible"/>
                                      </p:to>
                                    </p:set>
                                    <p:animEffect transition="in" filter="slide(fromLeft)">
                                      <p:cBhvr>
                                        <p:cTn id="7" dur="500"/>
                                        <p:tgtEl>
                                          <p:spTgt spid="17415"/>
                                        </p:tgtEl>
                                      </p:cBhvr>
                                    </p:animEffect>
                                  </p:childTnLst>
                                </p:cTn>
                              </p:par>
                            </p:childTnLst>
                          </p:cTn>
                        </p:par>
                        <p:par>
                          <p:cTn id="8" fill="hold" nodeType="afterGroup">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7417"/>
                                        </p:tgtEl>
                                        <p:attrNameLst>
                                          <p:attrName>style.visibility</p:attrName>
                                        </p:attrNameLst>
                                      </p:cBhvr>
                                      <p:to>
                                        <p:strVal val="visible"/>
                                      </p:to>
                                    </p:set>
                                    <p:animEffect transition="in" filter="fade">
                                      <p:cBhvr>
                                        <p:cTn id="11" dur="1000"/>
                                        <p:tgtEl>
                                          <p:spTgt spid="17417"/>
                                        </p:tgtEl>
                                      </p:cBhvr>
                                    </p:animEffect>
                                    <p:anim calcmode="lin" valueType="num">
                                      <p:cBhvr>
                                        <p:cTn id="12" dur="1000" fill="hold"/>
                                        <p:tgtEl>
                                          <p:spTgt spid="17417"/>
                                        </p:tgtEl>
                                        <p:attrNameLst>
                                          <p:attrName>ppt_x</p:attrName>
                                        </p:attrNameLst>
                                      </p:cBhvr>
                                      <p:tavLst>
                                        <p:tav tm="0">
                                          <p:val>
                                            <p:strVal val="#ppt_x"/>
                                          </p:val>
                                        </p:tav>
                                        <p:tav tm="100000">
                                          <p:val>
                                            <p:strVal val="#ppt_x"/>
                                          </p:val>
                                        </p:tav>
                                      </p:tavLst>
                                    </p:anim>
                                    <p:anim calcmode="lin" valueType="num">
                                      <p:cBhvr>
                                        <p:cTn id="13" dur="1000" fill="hold"/>
                                        <p:tgtEl>
                                          <p:spTgt spid="17417"/>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7417"/>
                                        </p:tgtEl>
                                        <p:attrNameLst>
                                          <p:attrName>style.visibility</p:attrName>
                                        </p:attrNameLst>
                                      </p:cBhvr>
                                      <p:to>
                                        <p:strVal val="hidden"/>
                                      </p:to>
                                    </p:set>
                                  </p:childTnLst>
                                </p:cTn>
                              </p:par>
                            </p:childTnLst>
                          </p:cTn>
                        </p:par>
                        <p:par>
                          <p:cTn id="18" fill="hold" nodeType="afterGroup">
                            <p:stCondLst>
                              <p:cond delay="0"/>
                            </p:stCondLst>
                            <p:childTnLst>
                              <p:par>
                                <p:cTn id="19" presetID="12" presetClass="entr" presetSubtype="2" fill="hold" nodeType="afterEffect">
                                  <p:stCondLst>
                                    <p:cond delay="0"/>
                                  </p:stCondLst>
                                  <p:childTnLst>
                                    <p:set>
                                      <p:cBhvr>
                                        <p:cTn id="20" dur="1" fill="hold">
                                          <p:stCondLst>
                                            <p:cond delay="0"/>
                                          </p:stCondLst>
                                        </p:cTn>
                                        <p:tgtEl>
                                          <p:spTgt spid="17412"/>
                                        </p:tgtEl>
                                        <p:attrNameLst>
                                          <p:attrName>style.visibility</p:attrName>
                                        </p:attrNameLst>
                                      </p:cBhvr>
                                      <p:to>
                                        <p:strVal val="visible"/>
                                      </p:to>
                                    </p:set>
                                    <p:animEffect transition="in" filter="slide(fromRight)">
                                      <p:cBhvr>
                                        <p:cTn id="21" dur="1000"/>
                                        <p:tgtEl>
                                          <p:spTgt spid="17412"/>
                                        </p:tgtEl>
                                      </p:cBhvr>
                                    </p:animEffect>
                                  </p:childTnLst>
                                </p:cTn>
                              </p:par>
                            </p:childTnLst>
                          </p:cTn>
                        </p:par>
                        <p:par>
                          <p:cTn id="22" fill="hold" nodeType="afterGroup">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7413"/>
                                        </p:tgtEl>
                                        <p:attrNameLst>
                                          <p:attrName>style.visibility</p:attrName>
                                        </p:attrNameLst>
                                      </p:cBhvr>
                                      <p:to>
                                        <p:strVal val="visible"/>
                                      </p:to>
                                    </p:set>
                                    <p:animEffect transition="in" filter="fade">
                                      <p:cBhvr>
                                        <p:cTn id="25" dur="1000"/>
                                        <p:tgtEl>
                                          <p:spTgt spid="17413"/>
                                        </p:tgtEl>
                                      </p:cBhvr>
                                    </p:animEffect>
                                    <p:anim calcmode="lin" valueType="num">
                                      <p:cBhvr>
                                        <p:cTn id="26" dur="1000" fill="hold"/>
                                        <p:tgtEl>
                                          <p:spTgt spid="17413"/>
                                        </p:tgtEl>
                                        <p:attrNameLst>
                                          <p:attrName>ppt_x</p:attrName>
                                        </p:attrNameLst>
                                      </p:cBhvr>
                                      <p:tavLst>
                                        <p:tav tm="0">
                                          <p:val>
                                            <p:strVal val="#ppt_x"/>
                                          </p:val>
                                        </p:tav>
                                        <p:tav tm="100000">
                                          <p:val>
                                            <p:strVal val="#ppt_x"/>
                                          </p:val>
                                        </p:tav>
                                      </p:tavLst>
                                    </p:anim>
                                    <p:anim calcmode="lin" valueType="num">
                                      <p:cBhvr>
                                        <p:cTn id="27" dur="1000" fill="hold"/>
                                        <p:tgtEl>
                                          <p:spTgt spid="17413"/>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7413"/>
                                        </p:tgtEl>
                                        <p:attrNameLst>
                                          <p:attrName>style.visibility</p:attrName>
                                        </p:attrNameLst>
                                      </p:cBhvr>
                                      <p:to>
                                        <p:strVal val="hidden"/>
                                      </p:to>
                                    </p:set>
                                  </p:childTnLst>
                                </p:cTn>
                              </p:par>
                            </p:childTnLst>
                          </p:cTn>
                        </p:par>
                        <p:par>
                          <p:cTn id="32" fill="hold" nodeType="afterGroup">
                            <p:stCondLst>
                              <p:cond delay="1"/>
                            </p:stCondLst>
                            <p:childTnLst>
                              <p:par>
                                <p:cTn id="33" presetID="42" presetClass="entr" presetSubtype="0" fill="hold" grpId="0" nodeType="afterEffect">
                                  <p:stCondLst>
                                    <p:cond delay="0"/>
                                  </p:stCondLst>
                                  <p:childTnLst>
                                    <p:set>
                                      <p:cBhvr>
                                        <p:cTn id="34" dur="1" fill="hold">
                                          <p:stCondLst>
                                            <p:cond delay="0"/>
                                          </p:stCondLst>
                                        </p:cTn>
                                        <p:tgtEl>
                                          <p:spTgt spid="17414"/>
                                        </p:tgtEl>
                                        <p:attrNameLst>
                                          <p:attrName>style.visibility</p:attrName>
                                        </p:attrNameLst>
                                      </p:cBhvr>
                                      <p:to>
                                        <p:strVal val="visible"/>
                                      </p:to>
                                    </p:set>
                                    <p:animEffect transition="in" filter="fade">
                                      <p:cBhvr>
                                        <p:cTn id="35" dur="1000"/>
                                        <p:tgtEl>
                                          <p:spTgt spid="17414"/>
                                        </p:tgtEl>
                                      </p:cBhvr>
                                    </p:animEffect>
                                    <p:anim calcmode="lin" valueType="num">
                                      <p:cBhvr>
                                        <p:cTn id="36" dur="1000" fill="hold"/>
                                        <p:tgtEl>
                                          <p:spTgt spid="17414"/>
                                        </p:tgtEl>
                                        <p:attrNameLst>
                                          <p:attrName>ppt_x</p:attrName>
                                        </p:attrNameLst>
                                      </p:cBhvr>
                                      <p:tavLst>
                                        <p:tav tm="0">
                                          <p:val>
                                            <p:strVal val="#ppt_x"/>
                                          </p:val>
                                        </p:tav>
                                        <p:tav tm="100000">
                                          <p:val>
                                            <p:strVal val="#ppt_x"/>
                                          </p:val>
                                        </p:tav>
                                      </p:tavLst>
                                    </p:anim>
                                    <p:anim calcmode="lin" valueType="num">
                                      <p:cBhvr>
                                        <p:cTn id="37" dur="1000" fill="hold"/>
                                        <p:tgtEl>
                                          <p:spTgt spid="174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bldLvl="0" animBg="1" autoUpdateAnimBg="0"/>
      <p:bldP spid="17413" grpId="1" bldLvl="0" animBg="1" autoUpdateAnimBg="0"/>
      <p:bldP spid="17414" grpId="0" bldLvl="0" animBg="1" autoUpdateAnimBg="0"/>
      <p:bldP spid="17415" grpId="0" bldLvl="0" animBg="1" autoUpdateAnimBg="0"/>
      <p:bldP spid="17417" grpId="0" bldLvl="0" animBg="1" autoUpdateAnimBg="0"/>
      <p:bldP spid="17417" grpId="1"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6" name="文本框 1"/>
          <p:cNvSpPr txBox="1"/>
          <p:nvPr/>
        </p:nvSpPr>
        <p:spPr>
          <a:xfrm>
            <a:off x="638810" y="2675255"/>
            <a:ext cx="10697210" cy="1384935"/>
          </a:xfrm>
          <a:prstGeom prst="rect">
            <a:avLst/>
          </a:prstGeom>
          <a:noFill/>
        </p:spPr>
        <p:txBody>
          <a:bodyPr wrap="square" rtlCol="0">
            <a:spAutoFit/>
          </a:bodyPr>
          <a:lstStyle/>
          <a:p>
            <a:pPr algn="just">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根据澳大利亚学者</a:t>
            </a:r>
            <a:r>
              <a:rPr kumimoji="1" lang="fr-FR" altLang="zh-CN" sz="2800" b="1" dirty="0">
                <a:solidFill>
                  <a:schemeClr val="tx1">
                    <a:lumMod val="65000"/>
                    <a:lumOff val="35000"/>
                  </a:schemeClr>
                </a:solidFill>
                <a:latin typeface="Microsoft YaHei" charset="0"/>
                <a:ea typeface="Microsoft YaHei" charset="0"/>
                <a:cs typeface="Microsoft YaHei" charset="0"/>
              </a:rPr>
              <a:t>Gagnon</a:t>
            </a:r>
            <a:r>
              <a:rPr kumimoji="1" lang="zh-CN" altLang="en-US" sz="2800" b="1" dirty="0">
                <a:solidFill>
                  <a:schemeClr val="tx1">
                    <a:lumMod val="65000"/>
                    <a:lumOff val="35000"/>
                  </a:schemeClr>
                </a:solidFill>
                <a:latin typeface="Microsoft YaHei" charset="0"/>
                <a:ea typeface="Microsoft YaHei" charset="0"/>
                <a:cs typeface="Microsoft YaHei" charset="0"/>
              </a:rPr>
              <a:t>研究团队的统计，目前英语中常用的“带修饰词的民主”（</a:t>
            </a:r>
            <a:r>
              <a:rPr kumimoji="1" lang="en-US" altLang="zh-CN" sz="2800" b="1" dirty="0">
                <a:solidFill>
                  <a:schemeClr val="tx1">
                    <a:lumMod val="65000"/>
                    <a:lumOff val="35000"/>
                  </a:schemeClr>
                </a:solidFill>
                <a:latin typeface="Microsoft YaHei" charset="0"/>
                <a:ea typeface="Microsoft YaHei" charset="0"/>
                <a:cs typeface="Microsoft YaHei" charset="0"/>
              </a:rPr>
              <a:t>democracy with adjectives</a:t>
            </a:r>
            <a:r>
              <a:rPr kumimoji="1" lang="zh-CN" altLang="en-US" sz="2800" b="1" dirty="0">
                <a:solidFill>
                  <a:schemeClr val="tx1">
                    <a:lumMod val="65000"/>
                    <a:lumOff val="35000"/>
                  </a:schemeClr>
                </a:solidFill>
                <a:latin typeface="Microsoft YaHei" charset="0"/>
                <a:ea typeface="Microsoft YaHei" charset="0"/>
                <a:cs typeface="Microsoft YaHei" charset="0"/>
              </a:rPr>
              <a:t>）多达</a:t>
            </a:r>
            <a:r>
              <a:rPr kumimoji="1" lang="en-US" altLang="zh-CN" sz="2800" b="1" dirty="0">
                <a:solidFill>
                  <a:srgbClr val="DB5354"/>
                </a:solidFill>
                <a:latin typeface="Microsoft YaHei" charset="0"/>
                <a:ea typeface="Microsoft YaHei" charset="0"/>
                <a:cs typeface="Microsoft YaHei" charset="0"/>
              </a:rPr>
              <a:t>507</a:t>
            </a:r>
            <a:r>
              <a:rPr kumimoji="1" lang="zh-CN" altLang="en-US" sz="2800" b="1" dirty="0">
                <a:solidFill>
                  <a:schemeClr val="tx1">
                    <a:lumMod val="65000"/>
                    <a:lumOff val="35000"/>
                  </a:schemeClr>
                </a:solidFill>
                <a:latin typeface="Microsoft YaHei" charset="0"/>
                <a:ea typeface="Microsoft YaHei" charset="0"/>
                <a:cs typeface="Microsoft YaHei" charset="0"/>
              </a:rPr>
              <a:t>种。</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Tree>
    <p:extLst>
      <p:ext uri="{BB962C8B-B14F-4D97-AF65-F5344CB8AC3E}">
        <p14:creationId xmlns="" xmlns:p14="http://schemas.microsoft.com/office/powerpoint/2010/main" val="146899320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内容占位符 4">
            <a:extLst>
              <a:ext uri="{FF2B5EF4-FFF2-40B4-BE49-F238E27FC236}">
                <a16:creationId xmlns:a16="http://schemas.microsoft.com/office/drawing/2014/main" xmlns="" id="{3512B38B-4C3C-4951-A128-20EB239FE6F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b="3018"/>
          <a:stretch>
            <a:fillRect/>
          </a:stretch>
        </p:blipFill>
        <p:spPr bwMode="auto">
          <a:xfrm>
            <a:off x="1552575" y="0"/>
            <a:ext cx="90868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2" name="图片 1">
            <a:extLst>
              <a:ext uri="{FF2B5EF4-FFF2-40B4-BE49-F238E27FC236}">
                <a16:creationId xmlns:a16="http://schemas.microsoft.com/office/drawing/2014/main" xmlns="" id="{EE2C136A-AAA4-4405-9BBD-103FBB32887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886201"/>
            <a:ext cx="9144000" cy="302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7" name="流程图: 资料带 4">
            <a:extLst>
              <a:ext uri="{FF2B5EF4-FFF2-40B4-BE49-F238E27FC236}">
                <a16:creationId xmlns:a16="http://schemas.microsoft.com/office/drawing/2014/main" xmlns="" id="{3B1B44CC-1B7C-4935-8A44-D31A879BF5B5}"/>
              </a:ext>
            </a:extLst>
          </p:cNvPr>
          <p:cNvSpPr>
            <a:spLocks noChangeArrowheads="1"/>
          </p:cNvSpPr>
          <p:nvPr/>
        </p:nvSpPr>
        <p:spPr bwMode="auto">
          <a:xfrm>
            <a:off x="3040063" y="684214"/>
            <a:ext cx="7250112" cy="4687887"/>
          </a:xfrm>
          <a:prstGeom prst="flowChartPunchedTape">
            <a:avLst/>
          </a:prstGeom>
          <a:solidFill>
            <a:srgbClr val="CC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33798" name="Picture 6" descr="图片1">
            <a:extLst>
              <a:ext uri="{FF2B5EF4-FFF2-40B4-BE49-F238E27FC236}">
                <a16:creationId xmlns:a16="http://schemas.microsoft.com/office/drawing/2014/main" xmlns="" id="{78DC127E-1F5A-4326-A9C2-BA8136008192}"/>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647826" y="1887538"/>
            <a:ext cx="3768725" cy="399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9" name="TextBox 5">
            <a:extLst>
              <a:ext uri="{FF2B5EF4-FFF2-40B4-BE49-F238E27FC236}">
                <a16:creationId xmlns:a16="http://schemas.microsoft.com/office/drawing/2014/main" xmlns="" id="{B4120A5B-D845-4420-ABED-3241D83A8F22}"/>
              </a:ext>
            </a:extLst>
          </p:cNvPr>
          <p:cNvSpPr txBox="1">
            <a:spLocks noChangeArrowheads="1"/>
          </p:cNvSpPr>
          <p:nvPr/>
        </p:nvSpPr>
        <p:spPr bwMode="auto">
          <a:xfrm>
            <a:off x="5368925" y="1590676"/>
            <a:ext cx="4529138" cy="369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b="1">
                <a:solidFill>
                  <a:schemeClr val="bg1"/>
                </a:solidFill>
              </a:rPr>
              <a:t>      历史和现实反复证明，能否做好意识形态工作事关党的前途命运，事关国家长治久安，事关民族凝聚力和向心力。</a:t>
            </a:r>
            <a:endParaRPr lang="en-US" altLang="zh-CN" sz="2400" b="1">
              <a:solidFill>
                <a:schemeClr val="bg1"/>
              </a:solidFill>
            </a:endParaRPr>
          </a:p>
          <a:p>
            <a:pPr algn="r">
              <a:lnSpc>
                <a:spcPct val="150000"/>
              </a:lnSpc>
            </a:pPr>
            <a:r>
              <a:rPr lang="en-US" altLang="zh-CN" sz="2400" b="1">
                <a:solidFill>
                  <a:schemeClr val="bg1"/>
                </a:solidFill>
                <a:latin typeface="宋体" panose="02010600030101010101" pitchFamily="2" charset="-122"/>
              </a:rPr>
              <a:t>——</a:t>
            </a:r>
            <a:r>
              <a:rPr lang="zh-CN" altLang="en-US" sz="2400" b="1">
                <a:solidFill>
                  <a:schemeClr val="bg1"/>
                </a:solidFill>
                <a:latin typeface="宋体" panose="02010600030101010101" pitchFamily="2" charset="-122"/>
              </a:rPr>
              <a:t>习近平</a:t>
            </a:r>
          </a:p>
          <a:p>
            <a:pPr>
              <a:lnSpc>
                <a:spcPct val="150000"/>
              </a:lnSpc>
            </a:pPr>
            <a:endParaRPr lang="zh-CN" altLang="en-US" sz="2400" b="1">
              <a:solidFill>
                <a:schemeClr val="bg1"/>
              </a:solidFill>
            </a:endParaRPr>
          </a:p>
          <a:p>
            <a:endParaRPr lang="zh-CN" altLang="en-US"/>
          </a:p>
        </p:txBody>
      </p:sp>
    </p:spTree>
    <p:extLst>
      <p:ext uri="{BB962C8B-B14F-4D97-AF65-F5344CB8AC3E}">
        <p14:creationId xmlns:p14="http://schemas.microsoft.com/office/powerpoint/2010/main" xmlns="" val="1267450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3798"/>
                                        </p:tgtEl>
                                        <p:attrNameLst>
                                          <p:attrName>style.visibility</p:attrName>
                                        </p:attrNameLst>
                                      </p:cBhvr>
                                      <p:to>
                                        <p:strVal val="visible"/>
                                      </p:to>
                                    </p:set>
                                    <p:animEffect transition="in" filter="fade">
                                      <p:cBhvr>
                                        <p:cTn id="7" dur="1000"/>
                                        <p:tgtEl>
                                          <p:spTgt spid="33798"/>
                                        </p:tgtEl>
                                      </p:cBhvr>
                                    </p:animEffect>
                                    <p:anim calcmode="lin" valueType="num">
                                      <p:cBhvr>
                                        <p:cTn id="8" dur="1000" fill="hold"/>
                                        <p:tgtEl>
                                          <p:spTgt spid="33798"/>
                                        </p:tgtEl>
                                        <p:attrNameLst>
                                          <p:attrName>ppt_x</p:attrName>
                                        </p:attrNameLst>
                                      </p:cBhvr>
                                      <p:tavLst>
                                        <p:tav tm="0">
                                          <p:val>
                                            <p:strVal val="#ppt_x"/>
                                          </p:val>
                                        </p:tav>
                                        <p:tav tm="100000">
                                          <p:val>
                                            <p:strVal val="#ppt_x"/>
                                          </p:val>
                                        </p:tav>
                                      </p:tavLst>
                                    </p:anim>
                                    <p:anim calcmode="lin" valueType="num">
                                      <p:cBhvr>
                                        <p:cTn id="9" dur="1000" fill="hold"/>
                                        <p:tgtEl>
                                          <p:spTgt spid="3379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3797"/>
                                        </p:tgtEl>
                                        <p:attrNameLst>
                                          <p:attrName>style.visibility</p:attrName>
                                        </p:attrNameLst>
                                      </p:cBhvr>
                                      <p:to>
                                        <p:strVal val="visible"/>
                                      </p:to>
                                    </p:set>
                                    <p:animEffect transition="in" filter="fade">
                                      <p:cBhvr>
                                        <p:cTn id="12" dur="1000"/>
                                        <p:tgtEl>
                                          <p:spTgt spid="33797"/>
                                        </p:tgtEl>
                                      </p:cBhvr>
                                    </p:animEffect>
                                    <p:anim calcmode="lin" valueType="num">
                                      <p:cBhvr>
                                        <p:cTn id="13" dur="1000" fill="hold"/>
                                        <p:tgtEl>
                                          <p:spTgt spid="33797"/>
                                        </p:tgtEl>
                                        <p:attrNameLst>
                                          <p:attrName>ppt_x</p:attrName>
                                        </p:attrNameLst>
                                      </p:cBhvr>
                                      <p:tavLst>
                                        <p:tav tm="0">
                                          <p:val>
                                            <p:strVal val="#ppt_x"/>
                                          </p:val>
                                        </p:tav>
                                        <p:tav tm="100000">
                                          <p:val>
                                            <p:strVal val="#ppt_x"/>
                                          </p:val>
                                        </p:tav>
                                      </p:tavLst>
                                    </p:anim>
                                    <p:anim calcmode="lin" valueType="num">
                                      <p:cBhvr>
                                        <p:cTn id="14" dur="1000" fill="hold"/>
                                        <p:tgtEl>
                                          <p:spTgt spid="3379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3799"/>
                                        </p:tgtEl>
                                        <p:attrNameLst>
                                          <p:attrName>style.visibility</p:attrName>
                                        </p:attrNameLst>
                                      </p:cBhvr>
                                      <p:to>
                                        <p:strVal val="visible"/>
                                      </p:to>
                                    </p:set>
                                    <p:animEffect transition="in" filter="fade">
                                      <p:cBhvr>
                                        <p:cTn id="18" dur="2000"/>
                                        <p:tgtEl>
                                          <p:spTgt spid="3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bldLvl="0" animBg="1" autoUpdateAnimBg="0"/>
      <p:bldP spid="33799" grpId="0" bldLvl="0" autoUpdateAnimBg="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800862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07260" y="2204720"/>
            <a:ext cx="3096260" cy="379285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意识形态工作本质上是</a:t>
            </a:r>
            <a:r>
              <a:rPr lang="zh-CN" altLang="en-US" sz="2000" b="1" dirty="0">
                <a:solidFill>
                  <a:srgbClr val="0000FF"/>
                </a:solidFill>
                <a:latin typeface="楷体" panose="02010609060101010101" pitchFamily="49" charset="-122"/>
                <a:ea typeface="楷体" panose="02010609060101010101" pitchFamily="49" charset="-122"/>
              </a:rPr>
              <a:t>政治工作。</a:t>
            </a:r>
            <a:r>
              <a:rPr lang="zh-CN" altLang="en-US" sz="2000" b="1" dirty="0">
                <a:latin typeface="楷体" panose="02010609060101010101" pitchFamily="49" charset="-122"/>
                <a:ea typeface="楷体" panose="02010609060101010101" pitchFamily="49" charset="-122"/>
              </a:rPr>
              <a:t>我党历来重视意识形态工作，要旗帜鲜明讲政治。</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意识形态领域是暗流涌动。人们的价值观念多元多样多变，面临诸多风险和挑战。</a:t>
            </a:r>
            <a:endParaRPr lang="zh-CN" altLang="zh-CN" sz="2000" b="1" dirty="0">
              <a:latin typeface="楷体" panose="02010609060101010101" pitchFamily="49" charset="-122"/>
              <a:ea typeface="楷体" panose="02010609060101010101" pitchFamily="49" charset="-122"/>
            </a:endParaRPr>
          </a:p>
        </p:txBody>
      </p:sp>
      <p:sp>
        <p:nvSpPr>
          <p:cNvPr id="5" name="TextBox 9">
            <a:hlinkClick r:id="" action="ppaction://hlinkshowjump?jump=nextslide"/>
          </p:cNvPr>
          <p:cNvSpPr txBox="1"/>
          <p:nvPr/>
        </p:nvSpPr>
        <p:spPr>
          <a:xfrm>
            <a:off x="4843780" y="1124585"/>
            <a:ext cx="2832735" cy="499745"/>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六大历史性变革</a:t>
            </a:r>
          </a:p>
        </p:txBody>
      </p:sp>
      <p:sp>
        <p:nvSpPr>
          <p:cNvPr id="7" name="TextBox 6">
            <a:hlinkClick r:id="" action="ppaction://hlinkshowjump?jump=nextslide"/>
          </p:cNvPr>
          <p:cNvSpPr txBox="1"/>
          <p:nvPr/>
        </p:nvSpPr>
        <p:spPr>
          <a:xfrm>
            <a:off x="4010025" y="1124585"/>
            <a:ext cx="449961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掌握意识形态领导权的原因</a:t>
            </a:r>
          </a:p>
        </p:txBody>
      </p:sp>
      <p:pic>
        <p:nvPicPr>
          <p:cNvPr id="10" name="Picture 2"/>
          <p:cNvPicPr>
            <a:picLocks noChangeAspect="1" noChangeArrowheads="1"/>
          </p:cNvPicPr>
          <p:nvPr/>
        </p:nvPicPr>
        <p:blipFill>
          <a:blip r:embed="rId2" cstate="print"/>
          <a:srcRect/>
          <a:stretch>
            <a:fillRect/>
          </a:stretch>
        </p:blipFill>
        <p:spPr bwMode="auto">
          <a:xfrm>
            <a:off x="5951855" y="1844675"/>
            <a:ext cx="4013835" cy="4320540"/>
          </a:xfrm>
          <a:prstGeom prst="rect">
            <a:avLst/>
          </a:prstGeom>
          <a:noFill/>
        </p:spPr>
      </p:pic>
    </p:spTree>
    <p:extLst>
      <p:ext uri="{BB962C8B-B14F-4D97-AF65-F5344CB8AC3E}">
        <p14:creationId xmlns="" xmlns:p14="http://schemas.microsoft.com/office/powerpoint/2010/main" val="79775943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3"/>
                                        </p:tgtEl>
                                        <p:attrNameLst>
                                          <p:attrName>style.visibility</p:attrName>
                                        </p:attrNameLst>
                                      </p:cBhvr>
                                      <p:to>
                                        <p:strVal val="visible"/>
                                      </p:to>
                                    </p:set>
                                    <p:anim calcmode="discrete" valueType="clr">
                                      <p:cBhvr override="childStyle">
                                        <p:cTn id="11"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gtEl>
                                        <p:attrNameLst>
                                          <p:attrName>fillcolor</p:attrName>
                                        </p:attrNameLst>
                                      </p:cBhvr>
                                      <p:tavLst>
                                        <p:tav tm="0">
                                          <p:val>
                                            <p:clrVal>
                                              <a:schemeClr val="accent2"/>
                                            </p:clrVal>
                                          </p:val>
                                        </p:tav>
                                        <p:tav tm="50000">
                                          <p:val>
                                            <p:clrVal>
                                              <a:schemeClr val="hlink"/>
                                            </p:clrVal>
                                          </p:val>
                                        </p:tav>
                                      </p:tavLst>
                                    </p:anim>
                                    <p:set>
                                      <p:cBhvr>
                                        <p:cTn id="13" dur="80"/>
                                        <p:tgtEl>
                                          <p:spTgt spid="3"/>
                                        </p:tgtEl>
                                        <p:attrNameLst>
                                          <p:attrName>fill.type</p:attrName>
                                        </p:attrNameLst>
                                      </p:cBhvr>
                                      <p:to>
                                        <p:strVal val="solid"/>
                                      </p:to>
                                    </p:set>
                                  </p:childTnLst>
                                </p:cTn>
                              </p:par>
                            </p:childTnLst>
                          </p:cTn>
                        </p:par>
                        <p:par>
                          <p:cTn id="14" fill="hold">
                            <p:stCondLst>
                              <p:cond delay="3460"/>
                            </p:stCondLst>
                            <p:childTnLst>
                              <p:par>
                                <p:cTn id="15" presetID="35"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anim calcmode="lin" valueType="num">
                                      <p:cBhvr>
                                        <p:cTn id="18" dur="2000" fill="hold"/>
                                        <p:tgtEl>
                                          <p:spTgt spid="10"/>
                                        </p:tgtEl>
                                        <p:attrNameLst>
                                          <p:attrName>style.rotation</p:attrName>
                                        </p:attrNameLst>
                                      </p:cBhvr>
                                      <p:tavLst>
                                        <p:tav tm="0">
                                          <p:val>
                                            <p:fltVal val="720"/>
                                          </p:val>
                                        </p:tav>
                                        <p:tav tm="100000">
                                          <p:val>
                                            <p:fltVal val="0"/>
                                          </p:val>
                                        </p:tav>
                                      </p:tavLst>
                                    </p:anim>
                                    <p:anim calcmode="lin" valueType="num">
                                      <p:cBhvr>
                                        <p:cTn id="19" dur="2000" fill="hold"/>
                                        <p:tgtEl>
                                          <p:spTgt spid="10"/>
                                        </p:tgtEl>
                                        <p:attrNameLst>
                                          <p:attrName>ppt_h</p:attrName>
                                        </p:attrNameLst>
                                      </p:cBhvr>
                                      <p:tavLst>
                                        <p:tav tm="0">
                                          <p:val>
                                            <p:fltVal val="0"/>
                                          </p:val>
                                        </p:tav>
                                        <p:tav tm="100000">
                                          <p:val>
                                            <p:strVal val="#ppt_h"/>
                                          </p:val>
                                        </p:tav>
                                      </p:tavLst>
                                    </p:anim>
                                    <p:anim calcmode="lin" valueType="num">
                                      <p:cBhvr>
                                        <p:cTn id="20"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flipH="1">
            <a:off x="1524000" y="5356225"/>
            <a:ext cx="9144000" cy="1501775"/>
          </a:xfrm>
          <a:prstGeom prst="rect">
            <a:avLst/>
          </a:prstGeom>
        </p:spPr>
      </p:pic>
      <p:grpSp>
        <p:nvGrpSpPr>
          <p:cNvPr id="73" name="组合 27"/>
          <p:cNvGrpSpPr/>
          <p:nvPr/>
        </p:nvGrpSpPr>
        <p:grpSpPr>
          <a:xfrm>
            <a:off x="2185035" y="3879215"/>
            <a:ext cx="918845" cy="1384300"/>
            <a:chOff x="2185035" y="3879215"/>
            <a:chExt cx="918845" cy="1384300"/>
          </a:xfrm>
          <a:solidFill>
            <a:srgbClr val="C00000"/>
          </a:solidFill>
        </p:grpSpPr>
        <p:sp>
          <p:nvSpPr>
            <p:cNvPr id="101" name="六边形 100"/>
            <p:cNvSpPr/>
            <p:nvPr/>
          </p:nvSpPr>
          <p:spPr>
            <a:xfrm rot="5400000">
              <a:off x="1952625" y="4111625"/>
              <a:ext cx="1384300" cy="918845"/>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102" name="文本框 4"/>
            <p:cNvSpPr txBox="1"/>
            <p:nvPr/>
          </p:nvSpPr>
          <p:spPr>
            <a:xfrm>
              <a:off x="2365375" y="4187825"/>
              <a:ext cx="636905" cy="631190"/>
            </a:xfrm>
            <a:prstGeom prst="rect">
              <a:avLst/>
            </a:prstGeom>
            <a:grpFill/>
          </p:spPr>
          <p:txBody>
            <a:bodyPr wrap="none" rtlCol="0">
              <a:spAutoFit/>
            </a:bodyPr>
            <a:lstStyle/>
            <a:p>
              <a:pPr defTabSz="984250">
                <a:defRPr/>
              </a:pPr>
              <a:r>
                <a:rPr lang="en-US" altLang="zh-CN" sz="3500" b="1" kern="0" dirty="0">
                  <a:solidFill>
                    <a:srgbClr val="FFFFFF"/>
                  </a:solidFill>
                  <a:latin typeface="楷体" panose="02010609060101010101" pitchFamily="49" charset="-122"/>
                  <a:ea typeface="楷体" panose="02010609060101010101" pitchFamily="49" charset="-122"/>
                </a:rPr>
                <a:t>01</a:t>
              </a:r>
              <a:endParaRPr lang="zh-CN" altLang="en-US" sz="3500" b="1" kern="0" dirty="0">
                <a:solidFill>
                  <a:srgbClr val="FFFFFF"/>
                </a:solidFill>
                <a:latin typeface="楷体" panose="02010609060101010101" pitchFamily="49" charset="-122"/>
                <a:ea typeface="楷体" panose="02010609060101010101" pitchFamily="49" charset="-122"/>
              </a:endParaRPr>
            </a:p>
          </p:txBody>
        </p:sp>
      </p:grpSp>
      <p:grpSp>
        <p:nvGrpSpPr>
          <p:cNvPr id="74" name="组合 30"/>
          <p:cNvGrpSpPr/>
          <p:nvPr/>
        </p:nvGrpSpPr>
        <p:grpSpPr>
          <a:xfrm>
            <a:off x="3949065" y="2745740"/>
            <a:ext cx="918845" cy="1384300"/>
            <a:chOff x="3949065" y="2745740"/>
            <a:chExt cx="918845" cy="1384300"/>
          </a:xfrm>
          <a:solidFill>
            <a:srgbClr val="C00000"/>
          </a:solidFill>
        </p:grpSpPr>
        <p:sp>
          <p:nvSpPr>
            <p:cNvPr id="99" name="六边形 98"/>
            <p:cNvSpPr/>
            <p:nvPr/>
          </p:nvSpPr>
          <p:spPr>
            <a:xfrm rot="16200000" flipV="1">
              <a:off x="3716655" y="2978785"/>
              <a:ext cx="1384300" cy="918845"/>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100" name="文本框 7"/>
            <p:cNvSpPr txBox="1"/>
            <p:nvPr/>
          </p:nvSpPr>
          <p:spPr>
            <a:xfrm>
              <a:off x="4090670" y="3054985"/>
              <a:ext cx="636905" cy="631190"/>
            </a:xfrm>
            <a:prstGeom prst="rect">
              <a:avLst/>
            </a:prstGeom>
            <a:grpFill/>
          </p:spPr>
          <p:txBody>
            <a:bodyPr wrap="none" rtlCol="0">
              <a:spAutoFit/>
            </a:bodyPr>
            <a:lstStyle/>
            <a:p>
              <a:pPr defTabSz="984250">
                <a:defRPr/>
              </a:pPr>
              <a:r>
                <a:rPr lang="en-US" altLang="zh-CN" sz="3500" b="1" kern="0" dirty="0">
                  <a:solidFill>
                    <a:srgbClr val="FFFFFF"/>
                  </a:solidFill>
                  <a:latin typeface="楷体" panose="02010609060101010101" pitchFamily="49" charset="-122"/>
                  <a:ea typeface="楷体" panose="02010609060101010101" pitchFamily="49" charset="-122"/>
                </a:rPr>
                <a:t>02</a:t>
              </a:r>
              <a:endParaRPr lang="zh-CN" altLang="en-US" sz="3500" b="1" kern="0" dirty="0">
                <a:solidFill>
                  <a:srgbClr val="FFFFFF"/>
                </a:solidFill>
                <a:latin typeface="楷体" panose="02010609060101010101" pitchFamily="49" charset="-122"/>
                <a:ea typeface="楷体" panose="02010609060101010101" pitchFamily="49" charset="-122"/>
              </a:endParaRPr>
            </a:p>
          </p:txBody>
        </p:sp>
      </p:grpSp>
      <p:grpSp>
        <p:nvGrpSpPr>
          <p:cNvPr id="75" name="组合 34"/>
          <p:cNvGrpSpPr/>
          <p:nvPr/>
        </p:nvGrpSpPr>
        <p:grpSpPr>
          <a:xfrm>
            <a:off x="5713730" y="3879215"/>
            <a:ext cx="918845" cy="1384300"/>
            <a:chOff x="5713730" y="3879215"/>
            <a:chExt cx="918845" cy="1384300"/>
          </a:xfrm>
          <a:solidFill>
            <a:srgbClr val="C00000"/>
          </a:solidFill>
        </p:grpSpPr>
        <p:sp>
          <p:nvSpPr>
            <p:cNvPr id="97" name="六边形 96"/>
            <p:cNvSpPr/>
            <p:nvPr/>
          </p:nvSpPr>
          <p:spPr>
            <a:xfrm rot="5400000">
              <a:off x="5480685" y="4111625"/>
              <a:ext cx="1384300" cy="918845"/>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98" name="文本框 11"/>
            <p:cNvSpPr txBox="1"/>
            <p:nvPr/>
          </p:nvSpPr>
          <p:spPr>
            <a:xfrm>
              <a:off x="5879465" y="4206875"/>
              <a:ext cx="636905" cy="631190"/>
            </a:xfrm>
            <a:prstGeom prst="rect">
              <a:avLst/>
            </a:prstGeom>
            <a:grpFill/>
          </p:spPr>
          <p:txBody>
            <a:bodyPr wrap="none" rtlCol="0">
              <a:spAutoFit/>
            </a:bodyPr>
            <a:lstStyle/>
            <a:p>
              <a:pPr defTabSz="984250">
                <a:defRPr/>
              </a:pPr>
              <a:r>
                <a:rPr lang="en-US" altLang="zh-CN" sz="3500" b="1" kern="0" dirty="0">
                  <a:solidFill>
                    <a:srgbClr val="FFFFFF"/>
                  </a:solidFill>
                  <a:latin typeface="楷体" panose="02010609060101010101" pitchFamily="49" charset="-122"/>
                  <a:ea typeface="楷体" panose="02010609060101010101" pitchFamily="49" charset="-122"/>
                </a:rPr>
                <a:t>03</a:t>
              </a:r>
              <a:endParaRPr lang="zh-CN" altLang="en-US" sz="3500" b="1" kern="0" dirty="0">
                <a:solidFill>
                  <a:srgbClr val="FFFFFF"/>
                </a:solidFill>
                <a:latin typeface="楷体" panose="02010609060101010101" pitchFamily="49" charset="-122"/>
                <a:ea typeface="楷体" panose="02010609060101010101" pitchFamily="49" charset="-122"/>
              </a:endParaRPr>
            </a:p>
          </p:txBody>
        </p:sp>
      </p:grpSp>
      <p:grpSp>
        <p:nvGrpSpPr>
          <p:cNvPr id="76" name="组合 39"/>
          <p:cNvGrpSpPr/>
          <p:nvPr/>
        </p:nvGrpSpPr>
        <p:grpSpPr>
          <a:xfrm>
            <a:off x="7477760" y="2745740"/>
            <a:ext cx="918845" cy="1384300"/>
            <a:chOff x="7477760" y="2745740"/>
            <a:chExt cx="918845" cy="1384300"/>
          </a:xfrm>
          <a:solidFill>
            <a:srgbClr val="C00000"/>
          </a:solidFill>
        </p:grpSpPr>
        <p:sp>
          <p:nvSpPr>
            <p:cNvPr id="95" name="六边形 94"/>
            <p:cNvSpPr/>
            <p:nvPr/>
          </p:nvSpPr>
          <p:spPr>
            <a:xfrm rot="16200000" flipV="1">
              <a:off x="7244715" y="2978785"/>
              <a:ext cx="1384300" cy="918845"/>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96" name="文本框 14"/>
            <p:cNvSpPr txBox="1"/>
            <p:nvPr/>
          </p:nvSpPr>
          <p:spPr>
            <a:xfrm>
              <a:off x="7623810" y="3036570"/>
              <a:ext cx="636905" cy="631190"/>
            </a:xfrm>
            <a:prstGeom prst="rect">
              <a:avLst/>
            </a:prstGeom>
            <a:grpFill/>
          </p:spPr>
          <p:txBody>
            <a:bodyPr wrap="none" rtlCol="0">
              <a:spAutoFit/>
            </a:bodyPr>
            <a:lstStyle/>
            <a:p>
              <a:pPr defTabSz="984250">
                <a:defRPr/>
              </a:pPr>
              <a:r>
                <a:rPr lang="en-US" altLang="zh-CN" sz="3500" b="1" kern="0" dirty="0">
                  <a:solidFill>
                    <a:srgbClr val="FFFFFF"/>
                  </a:solidFill>
                  <a:latin typeface="楷体" panose="02010609060101010101" pitchFamily="49" charset="-122"/>
                  <a:ea typeface="楷体" panose="02010609060101010101" pitchFamily="49" charset="-122"/>
                </a:rPr>
                <a:t>04</a:t>
              </a:r>
              <a:endParaRPr lang="zh-CN" altLang="en-US" sz="3500" b="1" kern="0" dirty="0">
                <a:solidFill>
                  <a:srgbClr val="FFFFFF"/>
                </a:solidFill>
                <a:latin typeface="楷体" panose="02010609060101010101" pitchFamily="49" charset="-122"/>
                <a:ea typeface="楷体" panose="02010609060101010101" pitchFamily="49" charset="-122"/>
              </a:endParaRPr>
            </a:p>
          </p:txBody>
        </p:sp>
      </p:grpSp>
      <p:grpSp>
        <p:nvGrpSpPr>
          <p:cNvPr id="77" name="组合 44"/>
          <p:cNvGrpSpPr/>
          <p:nvPr/>
        </p:nvGrpSpPr>
        <p:grpSpPr>
          <a:xfrm>
            <a:off x="9241790" y="3879215"/>
            <a:ext cx="918845" cy="1384300"/>
            <a:chOff x="9241790" y="3879215"/>
            <a:chExt cx="918845" cy="1384300"/>
          </a:xfrm>
          <a:solidFill>
            <a:srgbClr val="C00000"/>
          </a:solidFill>
        </p:grpSpPr>
        <p:sp>
          <p:nvSpPr>
            <p:cNvPr id="93" name="六边形 92"/>
            <p:cNvSpPr/>
            <p:nvPr/>
          </p:nvSpPr>
          <p:spPr>
            <a:xfrm rot="5400000">
              <a:off x="9008745" y="4111625"/>
              <a:ext cx="1384300" cy="918845"/>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94" name="文本框 17"/>
            <p:cNvSpPr txBox="1"/>
            <p:nvPr/>
          </p:nvSpPr>
          <p:spPr>
            <a:xfrm>
              <a:off x="9397365" y="4169410"/>
              <a:ext cx="636905" cy="631190"/>
            </a:xfrm>
            <a:prstGeom prst="rect">
              <a:avLst/>
            </a:prstGeom>
            <a:grpFill/>
          </p:spPr>
          <p:txBody>
            <a:bodyPr wrap="none" rtlCol="0">
              <a:spAutoFit/>
            </a:bodyPr>
            <a:lstStyle/>
            <a:p>
              <a:pPr defTabSz="984250">
                <a:defRPr/>
              </a:pPr>
              <a:r>
                <a:rPr lang="en-US" altLang="zh-CN" sz="3500" b="1" kern="0" dirty="0">
                  <a:solidFill>
                    <a:srgbClr val="FFFFFF"/>
                  </a:solidFill>
                  <a:latin typeface="楷体" panose="02010609060101010101" pitchFamily="49" charset="-122"/>
                  <a:ea typeface="楷体" panose="02010609060101010101" pitchFamily="49" charset="-122"/>
                </a:rPr>
                <a:t>05</a:t>
              </a:r>
              <a:endParaRPr lang="zh-CN" altLang="en-US" sz="3500" b="1" kern="0" dirty="0">
                <a:solidFill>
                  <a:srgbClr val="FFFFFF"/>
                </a:solidFill>
                <a:latin typeface="楷体" panose="02010609060101010101" pitchFamily="49" charset="-122"/>
                <a:ea typeface="楷体" panose="02010609060101010101" pitchFamily="49" charset="-122"/>
              </a:endParaRPr>
            </a:p>
          </p:txBody>
        </p:sp>
      </p:grpSp>
      <p:grpSp>
        <p:nvGrpSpPr>
          <p:cNvPr id="78" name="组合 47"/>
          <p:cNvGrpSpPr/>
          <p:nvPr/>
        </p:nvGrpSpPr>
        <p:grpSpPr>
          <a:xfrm>
            <a:off x="1847215" y="1892935"/>
            <a:ext cx="1584325" cy="2174240"/>
            <a:chOff x="1847215" y="1892935"/>
            <a:chExt cx="1584325" cy="2174240"/>
          </a:xfrm>
        </p:grpSpPr>
        <p:sp>
          <p:nvSpPr>
            <p:cNvPr id="91" name="任意多边形 44"/>
            <p:cNvSpPr/>
            <p:nvPr/>
          </p:nvSpPr>
          <p:spPr>
            <a:xfrm rot="5400000">
              <a:off x="1552575" y="2187575"/>
              <a:ext cx="2174240" cy="158432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984250">
                <a:lnSpc>
                  <a:spcPct val="150000"/>
                </a:lnSpc>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92" name="文本框 37"/>
            <p:cNvSpPr txBox="1"/>
            <p:nvPr/>
          </p:nvSpPr>
          <p:spPr>
            <a:xfrm>
              <a:off x="1919605" y="2420620"/>
              <a:ext cx="1440180" cy="1339850"/>
            </a:xfrm>
            <a:prstGeom prst="rect">
              <a:avLst/>
            </a:prstGeom>
            <a:noFill/>
          </p:spPr>
          <p:txBody>
            <a:bodyPr wrap="square" lIns="91440" tIns="45720" rIns="91440" bIns="45720" rtlCol="0">
              <a:spAutoFit/>
            </a:bodyPr>
            <a:lstStyle/>
            <a:p>
              <a:pPr>
                <a:lnSpc>
                  <a:spcPct val="150000"/>
                </a:lnSpc>
              </a:pPr>
              <a:r>
                <a:rPr lang="zh-CN" altLang="zh-CN" sz="1900" b="1" dirty="0">
                  <a:solidFill>
                    <a:srgbClr val="0000FF"/>
                  </a:solidFill>
                  <a:latin typeface="楷体" panose="02010609060101010101" pitchFamily="49" charset="-122"/>
                  <a:ea typeface="楷体" panose="02010609060101010101" pitchFamily="49" charset="-122"/>
                </a:rPr>
                <a:t>旗帜鲜明坚持马克思主义指导地位</a:t>
              </a:r>
              <a:endParaRPr lang="zh-CN" altLang="en-US" sz="1900" b="1" dirty="0">
                <a:solidFill>
                  <a:srgbClr val="0000FF"/>
                </a:solidFill>
                <a:latin typeface="楷体" panose="02010609060101010101" pitchFamily="49" charset="-122"/>
                <a:ea typeface="楷体" panose="02010609060101010101" pitchFamily="49" charset="-122"/>
              </a:endParaRPr>
            </a:p>
          </p:txBody>
        </p:sp>
      </p:grpSp>
      <p:grpSp>
        <p:nvGrpSpPr>
          <p:cNvPr id="79" name="组合 50"/>
          <p:cNvGrpSpPr/>
          <p:nvPr/>
        </p:nvGrpSpPr>
        <p:grpSpPr>
          <a:xfrm>
            <a:off x="3575685" y="3942715"/>
            <a:ext cx="1728470" cy="2078355"/>
            <a:chOff x="3575685" y="3942715"/>
            <a:chExt cx="1728470" cy="2078355"/>
          </a:xfrm>
        </p:grpSpPr>
        <p:sp>
          <p:nvSpPr>
            <p:cNvPr id="89" name="任意多边形 47"/>
            <p:cNvSpPr/>
            <p:nvPr/>
          </p:nvSpPr>
          <p:spPr>
            <a:xfrm rot="16200000" flipV="1">
              <a:off x="3364230" y="4154170"/>
              <a:ext cx="2078355" cy="165608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90" name="文本框 37"/>
            <p:cNvSpPr txBox="1"/>
            <p:nvPr/>
          </p:nvSpPr>
          <p:spPr>
            <a:xfrm>
              <a:off x="3647440" y="4220845"/>
              <a:ext cx="1656080" cy="1339850"/>
            </a:xfrm>
            <a:prstGeom prst="rect">
              <a:avLst/>
            </a:prstGeom>
            <a:noFill/>
          </p:spPr>
          <p:txBody>
            <a:bodyPr wrap="square" lIns="91440" tIns="45720" rIns="91440" bIns="45720" rtlCol="0">
              <a:spAutoFit/>
            </a:bodyPr>
            <a:lstStyle/>
            <a:p>
              <a:pPr algn="ctr">
                <a:lnSpc>
                  <a:spcPct val="150000"/>
                </a:lnSpc>
              </a:pPr>
              <a:r>
                <a:rPr lang="zh-CN" altLang="zh-CN" sz="1900" b="1" dirty="0">
                  <a:solidFill>
                    <a:srgbClr val="0000FF"/>
                  </a:solidFill>
                  <a:latin typeface="楷体" panose="02010609060101010101" pitchFamily="49" charset="-122"/>
                  <a:ea typeface="楷体" panose="02010609060101010101" pitchFamily="49" charset="-122"/>
                </a:rPr>
                <a:t>加快构建中国特色哲学社会科学</a:t>
              </a:r>
              <a:endParaRPr lang="zh-CN" altLang="en-US" sz="1900" b="1" dirty="0">
                <a:solidFill>
                  <a:srgbClr val="0000FF"/>
                </a:solidFill>
                <a:latin typeface="楷体" panose="02010609060101010101" pitchFamily="49" charset="-122"/>
                <a:ea typeface="楷体" panose="02010609060101010101" pitchFamily="49" charset="-122"/>
              </a:endParaRPr>
            </a:p>
          </p:txBody>
        </p:sp>
      </p:grpSp>
      <p:grpSp>
        <p:nvGrpSpPr>
          <p:cNvPr id="80" name="组合 53"/>
          <p:cNvGrpSpPr/>
          <p:nvPr/>
        </p:nvGrpSpPr>
        <p:grpSpPr>
          <a:xfrm>
            <a:off x="5304155" y="1892935"/>
            <a:ext cx="1728470" cy="2174240"/>
            <a:chOff x="5304155" y="1892935"/>
            <a:chExt cx="1728470" cy="2174240"/>
          </a:xfrm>
        </p:grpSpPr>
        <p:sp>
          <p:nvSpPr>
            <p:cNvPr id="87" name="任意多边形 45"/>
            <p:cNvSpPr/>
            <p:nvPr/>
          </p:nvSpPr>
          <p:spPr>
            <a:xfrm rot="5400000">
              <a:off x="5081270" y="2115820"/>
              <a:ext cx="2174240" cy="17284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88" name="文本框 37"/>
            <p:cNvSpPr txBox="1"/>
            <p:nvPr/>
          </p:nvSpPr>
          <p:spPr>
            <a:xfrm>
              <a:off x="5375910" y="2468880"/>
              <a:ext cx="1511935" cy="901065"/>
            </a:xfrm>
            <a:prstGeom prst="rect">
              <a:avLst/>
            </a:prstGeom>
            <a:noFill/>
          </p:spPr>
          <p:txBody>
            <a:bodyPr wrap="square" lIns="91440" tIns="45720" rIns="91440" bIns="45720" rtlCol="0">
              <a:spAutoFit/>
            </a:bodyPr>
            <a:lstStyle/>
            <a:p>
              <a:pPr algn="ctr">
                <a:lnSpc>
                  <a:spcPct val="150000"/>
                </a:lnSpc>
              </a:pPr>
              <a:r>
                <a:rPr lang="zh-CN" altLang="zh-CN" sz="1900" b="1" dirty="0">
                  <a:solidFill>
                    <a:srgbClr val="0000FF"/>
                  </a:solidFill>
                  <a:latin typeface="楷体" panose="02010609060101010101" pitchFamily="49" charset="-122"/>
                  <a:ea typeface="楷体" panose="02010609060101010101" pitchFamily="49" charset="-122"/>
                </a:rPr>
                <a:t>坚持正确的舆论导向</a:t>
              </a:r>
              <a:endParaRPr lang="zh-CN" altLang="en-US" sz="1900" b="1" dirty="0">
                <a:solidFill>
                  <a:srgbClr val="0000FF"/>
                </a:solidFill>
                <a:latin typeface="楷体" panose="02010609060101010101" pitchFamily="49" charset="-122"/>
                <a:ea typeface="楷体" panose="02010609060101010101" pitchFamily="49" charset="-122"/>
              </a:endParaRPr>
            </a:p>
          </p:txBody>
        </p:sp>
      </p:grpSp>
      <p:grpSp>
        <p:nvGrpSpPr>
          <p:cNvPr id="81" name="组合 56"/>
          <p:cNvGrpSpPr/>
          <p:nvPr/>
        </p:nvGrpSpPr>
        <p:grpSpPr>
          <a:xfrm>
            <a:off x="7104380" y="3942715"/>
            <a:ext cx="1656080" cy="2174875"/>
            <a:chOff x="7104380" y="3942715"/>
            <a:chExt cx="1656080" cy="2174875"/>
          </a:xfrm>
        </p:grpSpPr>
        <p:sp>
          <p:nvSpPr>
            <p:cNvPr id="85" name="任意多边形 48"/>
            <p:cNvSpPr/>
            <p:nvPr/>
          </p:nvSpPr>
          <p:spPr>
            <a:xfrm rot="16200000" flipV="1">
              <a:off x="6844665" y="4201795"/>
              <a:ext cx="2174875" cy="165608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86" name="文本框 37"/>
            <p:cNvSpPr txBox="1"/>
            <p:nvPr/>
          </p:nvSpPr>
          <p:spPr>
            <a:xfrm>
              <a:off x="7176135" y="4389120"/>
              <a:ext cx="1511935" cy="901065"/>
            </a:xfrm>
            <a:prstGeom prst="rect">
              <a:avLst/>
            </a:prstGeom>
            <a:noFill/>
          </p:spPr>
          <p:txBody>
            <a:bodyPr wrap="square" lIns="91440" tIns="45720" rIns="91440" bIns="45720" rtlCol="0">
              <a:spAutoFit/>
            </a:bodyPr>
            <a:lstStyle/>
            <a:p>
              <a:pPr algn="ctr">
                <a:lnSpc>
                  <a:spcPct val="150000"/>
                </a:lnSpc>
              </a:pPr>
              <a:r>
                <a:rPr lang="zh-CN" altLang="zh-CN" sz="1900" b="1" dirty="0">
                  <a:solidFill>
                    <a:srgbClr val="0000FF"/>
                  </a:solidFill>
                  <a:latin typeface="楷体" panose="02010609060101010101" pitchFamily="49" charset="-122"/>
                  <a:ea typeface="楷体" panose="02010609060101010101" pitchFamily="49" charset="-122"/>
                </a:rPr>
                <a:t>建设好网络空间</a:t>
              </a:r>
              <a:endParaRPr lang="zh-CN" altLang="en-US" sz="1900" b="1" dirty="0">
                <a:solidFill>
                  <a:srgbClr val="0000FF"/>
                </a:solidFill>
                <a:latin typeface="楷体" panose="02010609060101010101" pitchFamily="49" charset="-122"/>
                <a:ea typeface="楷体" panose="02010609060101010101" pitchFamily="49" charset="-122"/>
              </a:endParaRPr>
            </a:p>
          </p:txBody>
        </p:sp>
      </p:grpSp>
      <p:grpSp>
        <p:nvGrpSpPr>
          <p:cNvPr id="82" name="组合 59"/>
          <p:cNvGrpSpPr/>
          <p:nvPr/>
        </p:nvGrpSpPr>
        <p:grpSpPr>
          <a:xfrm>
            <a:off x="8904605" y="1892935"/>
            <a:ext cx="1584325" cy="2174240"/>
            <a:chOff x="8904605" y="1892935"/>
            <a:chExt cx="1584325" cy="2174240"/>
          </a:xfrm>
        </p:grpSpPr>
        <p:sp>
          <p:nvSpPr>
            <p:cNvPr id="83" name="任意多边形 46"/>
            <p:cNvSpPr/>
            <p:nvPr/>
          </p:nvSpPr>
          <p:spPr>
            <a:xfrm rot="5400000">
              <a:off x="8609330" y="2187575"/>
              <a:ext cx="2174240" cy="1584325"/>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984250">
                <a:defRPr/>
              </a:pPr>
              <a:endParaRPr lang="zh-CN" altLang="en-US" sz="1900" b="1" kern="0" dirty="0">
                <a:solidFill>
                  <a:prstClr val="white"/>
                </a:solidFill>
                <a:latin typeface="楷体" panose="02010609060101010101" pitchFamily="49" charset="-122"/>
                <a:ea typeface="楷体" panose="02010609060101010101" pitchFamily="49" charset="-122"/>
              </a:endParaRPr>
            </a:p>
          </p:txBody>
        </p:sp>
        <p:sp>
          <p:nvSpPr>
            <p:cNvPr id="84" name="文本框 37"/>
            <p:cNvSpPr txBox="1"/>
            <p:nvPr/>
          </p:nvSpPr>
          <p:spPr>
            <a:xfrm>
              <a:off x="8976360" y="2420620"/>
              <a:ext cx="1440180" cy="1339850"/>
            </a:xfrm>
            <a:prstGeom prst="rect">
              <a:avLst/>
            </a:prstGeom>
            <a:noFill/>
          </p:spPr>
          <p:txBody>
            <a:bodyPr wrap="square" lIns="91440" tIns="45720" rIns="91440" bIns="45720" rtlCol="0">
              <a:spAutoFit/>
            </a:bodyPr>
            <a:lstStyle/>
            <a:p>
              <a:pPr algn="ctr">
                <a:lnSpc>
                  <a:spcPct val="150000"/>
                </a:lnSpc>
              </a:pPr>
              <a:r>
                <a:rPr lang="zh-CN" altLang="zh-CN" sz="1900" b="1" dirty="0">
                  <a:solidFill>
                    <a:srgbClr val="0000FF"/>
                  </a:solidFill>
                  <a:latin typeface="楷体" panose="02010609060101010101" pitchFamily="49" charset="-122"/>
                  <a:ea typeface="楷体" panose="02010609060101010101" pitchFamily="49" charset="-122"/>
                </a:rPr>
                <a:t>落实好意识形态工作责任制</a:t>
              </a:r>
              <a:endParaRPr lang="zh-CN" altLang="en-US" sz="1900" b="1" dirty="0">
                <a:solidFill>
                  <a:srgbClr val="0000FF"/>
                </a:solidFill>
                <a:latin typeface="楷体" panose="02010609060101010101" pitchFamily="49" charset="-122"/>
                <a:ea typeface="楷体" panose="02010609060101010101" pitchFamily="49" charset="-122"/>
              </a:endParaRPr>
            </a:p>
          </p:txBody>
        </p:sp>
      </p:grpSp>
      <p:sp>
        <p:nvSpPr>
          <p:cNvPr id="34" name="TextBox 9">
            <a:hlinkClick r:id="" action="ppaction://hlinkshowjump?jump=nextslide"/>
          </p:cNvPr>
          <p:cNvSpPr txBox="1"/>
          <p:nvPr/>
        </p:nvSpPr>
        <p:spPr>
          <a:xfrm>
            <a:off x="4813300" y="932815"/>
            <a:ext cx="2832735" cy="499745"/>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六大历史性变革</a:t>
            </a:r>
          </a:p>
        </p:txBody>
      </p:sp>
      <p:sp>
        <p:nvSpPr>
          <p:cNvPr id="36" name="TextBox 35">
            <a:hlinkClick r:id="" action="ppaction://hlinkshowjump?jump=nextslide"/>
          </p:cNvPr>
          <p:cNvSpPr txBox="1"/>
          <p:nvPr/>
        </p:nvSpPr>
        <p:spPr>
          <a:xfrm>
            <a:off x="4146550" y="932815"/>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spTree>
    <p:extLst>
      <p:ext uri="{BB962C8B-B14F-4D97-AF65-F5344CB8AC3E}">
        <p14:creationId xmlns="" xmlns:p14="http://schemas.microsoft.com/office/powerpoint/2010/main" val="418687144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500"/>
                                        <p:tgtEl>
                                          <p:spTgt spid="73"/>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down)">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up)">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down)">
                                      <p:cBhvr>
                                        <p:cTn id="34" dur="500"/>
                                        <p:tgtEl>
                                          <p:spTgt spid="8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500"/>
                                        <p:tgtEl>
                                          <p:spTgt spid="76"/>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500"/>
                                        <p:tgtEl>
                                          <p:spTgt spid="77"/>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544570" cy="471741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4" name="矩形 3"/>
          <p:cNvSpPr/>
          <p:nvPr/>
        </p:nvSpPr>
        <p:spPr>
          <a:xfrm>
            <a:off x="2207260" y="1844675"/>
            <a:ext cx="3384550" cy="487743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400" b="1" dirty="0">
                <a:solidFill>
                  <a:srgbClr val="0000FF"/>
                </a:solidFill>
                <a:latin typeface="楷体" panose="02010609060101010101" pitchFamily="49" charset="-122"/>
                <a:ea typeface="楷体" panose="02010609060101010101" pitchFamily="49" charset="-122"/>
              </a:rPr>
              <a:t>2.1</a:t>
            </a:r>
            <a:r>
              <a:rPr lang="zh-CN" altLang="en-US" sz="2400" b="1" dirty="0">
                <a:solidFill>
                  <a:srgbClr val="0000FF"/>
                </a:solidFill>
                <a:latin typeface="楷体" panose="02010609060101010101" pitchFamily="49" charset="-122"/>
                <a:ea typeface="楷体" panose="02010609060101010101" pitchFamily="49" charset="-122"/>
              </a:rPr>
              <a:t>把牢“定盘星”</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坚持马克思主义的指导地位</a:t>
            </a:r>
            <a:endParaRPr lang="en-US" altLang="zh-CN" sz="24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理论上清醒，政治上才能坚定。</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“定盘星”是马克思主义，是习近平新时代中国特色社会主义思想。</a:t>
            </a:r>
            <a:endParaRPr lang="en-US" altLang="zh-CN" sz="19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1900" b="1" dirty="0">
                <a:latin typeface="楷体" panose="02010609060101010101" pitchFamily="49" charset="-122"/>
                <a:ea typeface="楷体" panose="02010609060101010101" pitchFamily="49" charset="-122"/>
              </a:rPr>
              <a:t>高举党的思想旗帜，人民的精神旗帜。</a:t>
            </a:r>
            <a:endParaRPr lang="zh-CN" altLang="zh-CN" sz="1900" b="1" dirty="0">
              <a:latin typeface="楷体" panose="02010609060101010101" pitchFamily="49" charset="-122"/>
              <a:ea typeface="楷体" panose="02010609060101010101" pitchFamily="49" charset="-122"/>
            </a:endParaRPr>
          </a:p>
        </p:txBody>
      </p:sp>
      <p:sp>
        <p:nvSpPr>
          <p:cNvPr id="8"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0" name="TextBox 9">
            <a:hlinkClick r:id="" action="ppaction://hlinkshowjump?jump=nextslide"/>
          </p:cNvPr>
          <p:cNvSpPr txBox="1"/>
          <p:nvPr/>
        </p:nvSpPr>
        <p:spPr>
          <a:xfrm>
            <a:off x="4177030" y="1124585"/>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pic>
        <p:nvPicPr>
          <p:cNvPr id="43010" name="Picture 2"/>
          <p:cNvPicPr>
            <a:picLocks noChangeAspect="1" noChangeArrowheads="1"/>
          </p:cNvPicPr>
          <p:nvPr/>
        </p:nvPicPr>
        <p:blipFill>
          <a:blip r:embed="rId2" cstate="print"/>
          <a:srcRect/>
          <a:stretch>
            <a:fillRect/>
          </a:stretch>
        </p:blipFill>
        <p:spPr bwMode="auto">
          <a:xfrm>
            <a:off x="5807710" y="2277110"/>
            <a:ext cx="2552700" cy="2260600"/>
          </a:xfrm>
          <a:prstGeom prst="rect">
            <a:avLst/>
          </a:prstGeom>
          <a:noFill/>
        </p:spPr>
      </p:pic>
      <p:pic>
        <p:nvPicPr>
          <p:cNvPr id="43012" name="Picture 4"/>
          <p:cNvPicPr>
            <a:picLocks noChangeAspect="1" noChangeArrowheads="1"/>
          </p:cNvPicPr>
          <p:nvPr/>
        </p:nvPicPr>
        <p:blipFill>
          <a:blip r:embed="rId3" cstate="print"/>
          <a:srcRect/>
          <a:stretch>
            <a:fillRect/>
          </a:stretch>
        </p:blipFill>
        <p:spPr bwMode="auto">
          <a:xfrm>
            <a:off x="7464425" y="4677410"/>
            <a:ext cx="2728595" cy="1794510"/>
          </a:xfrm>
          <a:prstGeom prst="rect">
            <a:avLst/>
          </a:prstGeom>
          <a:noFill/>
        </p:spPr>
      </p:pic>
    </p:spTree>
    <p:extLst>
      <p:ext uri="{BB962C8B-B14F-4D97-AF65-F5344CB8AC3E}">
        <p14:creationId xmlns="" xmlns:p14="http://schemas.microsoft.com/office/powerpoint/2010/main" val="2608113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4"/>
                                        </p:tgtEl>
                                        <p:attrNameLst>
                                          <p:attrName>style.visibility</p:attrName>
                                        </p:attrNameLst>
                                      </p:cBhvr>
                                      <p:to>
                                        <p:strVal val="visible"/>
                                      </p:to>
                                    </p:set>
                                    <p:anim calcmode="discrete" valueType="clr">
                                      <p:cBhvr override="childStyle">
                                        <p:cTn id="11"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4"/>
                                        </p:tgtEl>
                                        <p:attrNameLst>
                                          <p:attrName>fillcolor</p:attrName>
                                        </p:attrNameLst>
                                      </p:cBhvr>
                                      <p:tavLst>
                                        <p:tav tm="0">
                                          <p:val>
                                            <p:clrVal>
                                              <a:schemeClr val="accent2"/>
                                            </p:clrVal>
                                          </p:val>
                                        </p:tav>
                                        <p:tav tm="50000">
                                          <p:val>
                                            <p:clrVal>
                                              <a:schemeClr val="hlink"/>
                                            </p:clrVal>
                                          </p:val>
                                        </p:tav>
                                      </p:tavLst>
                                    </p:anim>
                                    <p:set>
                                      <p:cBhvr>
                                        <p:cTn id="13" dur="80"/>
                                        <p:tgtEl>
                                          <p:spTgt spid="4"/>
                                        </p:tgtEl>
                                        <p:attrNameLst>
                                          <p:attrName>fill.type</p:attrName>
                                        </p:attrNameLst>
                                      </p:cBhvr>
                                      <p:to>
                                        <p:strVal val="solid"/>
                                      </p:to>
                                    </p:set>
                                  </p:childTnLst>
                                </p:cTn>
                              </p:par>
                            </p:childTnLst>
                          </p:cTn>
                        </p:par>
                        <p:par>
                          <p:cTn id="14" fill="hold">
                            <p:stCondLst>
                              <p:cond delay="3939"/>
                            </p:stCondLst>
                            <p:childTnLst>
                              <p:par>
                                <p:cTn id="15" presetID="23" presetClass="entr" presetSubtype="16" fill="hold" nodeType="afterEffect">
                                  <p:stCondLst>
                                    <p:cond delay="0"/>
                                  </p:stCondLst>
                                  <p:childTnLst>
                                    <p:set>
                                      <p:cBhvr>
                                        <p:cTn id="16" dur="1" fill="hold">
                                          <p:stCondLst>
                                            <p:cond delay="0"/>
                                          </p:stCondLst>
                                        </p:cTn>
                                        <p:tgtEl>
                                          <p:spTgt spid="43010"/>
                                        </p:tgtEl>
                                        <p:attrNameLst>
                                          <p:attrName>style.visibility</p:attrName>
                                        </p:attrNameLst>
                                      </p:cBhvr>
                                      <p:to>
                                        <p:strVal val="visible"/>
                                      </p:to>
                                    </p:set>
                                    <p:anim calcmode="lin" valueType="num">
                                      <p:cBhvr>
                                        <p:cTn id="17" dur="500" fill="hold"/>
                                        <p:tgtEl>
                                          <p:spTgt spid="43010"/>
                                        </p:tgtEl>
                                        <p:attrNameLst>
                                          <p:attrName>ppt_w</p:attrName>
                                        </p:attrNameLst>
                                      </p:cBhvr>
                                      <p:tavLst>
                                        <p:tav tm="0">
                                          <p:val>
                                            <p:fltVal val="0"/>
                                          </p:val>
                                        </p:tav>
                                        <p:tav tm="100000">
                                          <p:val>
                                            <p:strVal val="#ppt_w"/>
                                          </p:val>
                                        </p:tav>
                                      </p:tavLst>
                                    </p:anim>
                                    <p:anim calcmode="lin" valueType="num">
                                      <p:cBhvr>
                                        <p:cTn id="18" dur="500" fill="hold"/>
                                        <p:tgtEl>
                                          <p:spTgt spid="43010"/>
                                        </p:tgtEl>
                                        <p:attrNameLst>
                                          <p:attrName>ppt_h</p:attrName>
                                        </p:attrNameLst>
                                      </p:cBhvr>
                                      <p:tavLst>
                                        <p:tav tm="0">
                                          <p:val>
                                            <p:fltVal val="0"/>
                                          </p:val>
                                        </p:tav>
                                        <p:tav tm="100000">
                                          <p:val>
                                            <p:strVal val="#ppt_h"/>
                                          </p:val>
                                        </p:tav>
                                      </p:tavLst>
                                    </p:anim>
                                  </p:childTnLst>
                                </p:cTn>
                              </p:par>
                            </p:childTnLst>
                          </p:cTn>
                        </p:par>
                        <p:par>
                          <p:cTn id="19" fill="hold">
                            <p:stCondLst>
                              <p:cond delay="4439"/>
                            </p:stCondLst>
                            <p:childTnLst>
                              <p:par>
                                <p:cTn id="20" presetID="23" presetClass="entr" presetSubtype="16" fill="hold" nodeType="afterEffect">
                                  <p:stCondLst>
                                    <p:cond delay="0"/>
                                  </p:stCondLst>
                                  <p:childTnLst>
                                    <p:set>
                                      <p:cBhvr>
                                        <p:cTn id="21" dur="1" fill="hold">
                                          <p:stCondLst>
                                            <p:cond delay="0"/>
                                          </p:stCondLst>
                                        </p:cTn>
                                        <p:tgtEl>
                                          <p:spTgt spid="43012"/>
                                        </p:tgtEl>
                                        <p:attrNameLst>
                                          <p:attrName>style.visibility</p:attrName>
                                        </p:attrNameLst>
                                      </p:cBhvr>
                                      <p:to>
                                        <p:strVal val="visible"/>
                                      </p:to>
                                    </p:set>
                                    <p:anim calcmode="lin" valueType="num">
                                      <p:cBhvr>
                                        <p:cTn id="22" dur="500" fill="hold"/>
                                        <p:tgtEl>
                                          <p:spTgt spid="43012"/>
                                        </p:tgtEl>
                                        <p:attrNameLst>
                                          <p:attrName>ppt_w</p:attrName>
                                        </p:attrNameLst>
                                      </p:cBhvr>
                                      <p:tavLst>
                                        <p:tav tm="0">
                                          <p:val>
                                            <p:fltVal val="0"/>
                                          </p:val>
                                        </p:tav>
                                        <p:tav tm="100000">
                                          <p:val>
                                            <p:strVal val="#ppt_w"/>
                                          </p:val>
                                        </p:tav>
                                      </p:tavLst>
                                    </p:anim>
                                    <p:anim calcmode="lin" valueType="num">
                                      <p:cBhvr>
                                        <p:cTn id="23" dur="500" fill="hold"/>
                                        <p:tgtEl>
                                          <p:spTgt spid="430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119630" y="1783715"/>
            <a:ext cx="354457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4" name="矩形 3"/>
          <p:cNvSpPr/>
          <p:nvPr/>
        </p:nvSpPr>
        <p:spPr>
          <a:xfrm>
            <a:off x="2279650" y="1988820"/>
            <a:ext cx="3384550" cy="443928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400" b="1" dirty="0">
                <a:solidFill>
                  <a:srgbClr val="0000FF"/>
                </a:solidFill>
                <a:latin typeface="楷体" panose="02010609060101010101" pitchFamily="49" charset="-122"/>
                <a:ea typeface="楷体" panose="02010609060101010101" pitchFamily="49" charset="-122"/>
              </a:rPr>
              <a:t>2.2</a:t>
            </a:r>
            <a:r>
              <a:rPr lang="zh-CN" altLang="en-US" sz="2400" b="1" dirty="0">
                <a:solidFill>
                  <a:srgbClr val="0000FF"/>
                </a:solidFill>
                <a:latin typeface="楷体" panose="02010609060101010101" pitchFamily="49" charset="-122"/>
                <a:ea typeface="楷体" panose="02010609060101010101" pitchFamily="49" charset="-122"/>
              </a:rPr>
              <a:t>构建哲学社会科学体系</a:t>
            </a:r>
            <a:endParaRPr lang="en-US" altLang="zh-CN" sz="24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哲学社会科学是意识形态工作的内在要求</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深化马克思主义研究，防止“失语”“失踪”“失声”</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要立足中国、把握当代、面向未来，建设特色中国智库</a:t>
            </a:r>
            <a:r>
              <a:rPr lang="zh-CN" altLang="en-US" sz="1900" b="1" dirty="0">
                <a:latin typeface="楷体" panose="02010609060101010101" pitchFamily="49" charset="-122"/>
                <a:ea typeface="楷体" panose="02010609060101010101" pitchFamily="49" charset="-122"/>
              </a:rPr>
              <a:t>。</a:t>
            </a:r>
            <a:endParaRPr lang="zh-CN" altLang="zh-CN" sz="1900" b="1" dirty="0">
              <a:latin typeface="楷体" panose="02010609060101010101" pitchFamily="49" charset="-122"/>
              <a:ea typeface="楷体" panose="02010609060101010101" pitchFamily="49" charset="-122"/>
            </a:endParaRPr>
          </a:p>
        </p:txBody>
      </p:sp>
      <p:sp>
        <p:nvSpPr>
          <p:cNvPr id="5"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7" name="TextBox 6">
            <a:hlinkClick r:id="" action="ppaction://hlinkshowjump?jump=nextslide"/>
          </p:cNvPr>
          <p:cNvSpPr txBox="1"/>
          <p:nvPr/>
        </p:nvSpPr>
        <p:spPr>
          <a:xfrm>
            <a:off x="4177030" y="1124585"/>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pic>
        <p:nvPicPr>
          <p:cNvPr id="41986" name="Picture 2"/>
          <p:cNvPicPr>
            <a:picLocks noChangeAspect="1" noChangeArrowheads="1"/>
          </p:cNvPicPr>
          <p:nvPr/>
        </p:nvPicPr>
        <p:blipFill>
          <a:blip r:embed="rId2" cstate="print"/>
          <a:srcRect/>
          <a:stretch>
            <a:fillRect/>
          </a:stretch>
        </p:blipFill>
        <p:spPr bwMode="auto">
          <a:xfrm>
            <a:off x="5735955" y="1844675"/>
            <a:ext cx="2647950" cy="2692400"/>
          </a:xfrm>
          <a:prstGeom prst="rect">
            <a:avLst/>
          </a:prstGeom>
          <a:ln>
            <a:noFill/>
          </a:ln>
          <a:effectLst>
            <a:outerShdw blurRad="190500" algn="tl" rotWithShape="0">
              <a:srgbClr val="000000">
                <a:alpha val="70000"/>
              </a:srgbClr>
            </a:outerShdw>
          </a:effectLst>
        </p:spPr>
      </p:pic>
      <p:pic>
        <p:nvPicPr>
          <p:cNvPr id="41988" name="Picture 4"/>
          <p:cNvPicPr>
            <a:picLocks noChangeAspect="1" noChangeArrowheads="1"/>
          </p:cNvPicPr>
          <p:nvPr/>
        </p:nvPicPr>
        <p:blipFill>
          <a:blip r:embed="rId3" cstate="print"/>
          <a:srcRect/>
          <a:stretch>
            <a:fillRect/>
          </a:stretch>
        </p:blipFill>
        <p:spPr bwMode="auto">
          <a:xfrm>
            <a:off x="8158480" y="4293235"/>
            <a:ext cx="2509520" cy="2400300"/>
          </a:xfrm>
          <a:prstGeom prst="rect">
            <a:avLst/>
          </a:prstGeom>
          <a:ln>
            <a:noFill/>
          </a:ln>
          <a:effectLst>
            <a:softEdge rad="112500"/>
          </a:effectLst>
        </p:spPr>
      </p:pic>
    </p:spTree>
    <p:extLst>
      <p:ext uri="{BB962C8B-B14F-4D97-AF65-F5344CB8AC3E}">
        <p14:creationId xmlns="" xmlns:p14="http://schemas.microsoft.com/office/powerpoint/2010/main" val="849721511"/>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4"/>
                                        </p:tgtEl>
                                        <p:attrNameLst>
                                          <p:attrName>style.visibility</p:attrName>
                                        </p:attrNameLst>
                                      </p:cBhvr>
                                      <p:to>
                                        <p:strVal val="visible"/>
                                      </p:to>
                                    </p:set>
                                    <p:anim calcmode="discrete" valueType="clr">
                                      <p:cBhvr override="childStyle">
                                        <p:cTn id="11"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4"/>
                                        </p:tgtEl>
                                        <p:attrNameLst>
                                          <p:attrName>fillcolor</p:attrName>
                                        </p:attrNameLst>
                                      </p:cBhvr>
                                      <p:tavLst>
                                        <p:tav tm="0">
                                          <p:val>
                                            <p:clrVal>
                                              <a:schemeClr val="accent2"/>
                                            </p:clrVal>
                                          </p:val>
                                        </p:tav>
                                        <p:tav tm="50000">
                                          <p:val>
                                            <p:clrVal>
                                              <a:schemeClr val="hlink"/>
                                            </p:clrVal>
                                          </p:val>
                                        </p:tav>
                                      </p:tavLst>
                                    </p:anim>
                                    <p:set>
                                      <p:cBhvr>
                                        <p:cTn id="13" dur="80"/>
                                        <p:tgtEl>
                                          <p:spTgt spid="4"/>
                                        </p:tgtEl>
                                        <p:attrNameLst>
                                          <p:attrName>fill.type</p:attrName>
                                        </p:attrNameLst>
                                      </p:cBhvr>
                                      <p:to>
                                        <p:strVal val="solid"/>
                                      </p:to>
                                    </p:set>
                                  </p:childTnLst>
                                </p:cTn>
                              </p:par>
                            </p:childTnLst>
                          </p:cTn>
                        </p:par>
                        <p:par>
                          <p:cTn id="14" fill="hold">
                            <p:stCondLst>
                              <p:cond delay="3740"/>
                            </p:stCondLst>
                            <p:childTnLst>
                              <p:par>
                                <p:cTn id="15" presetID="37" presetClass="entr" presetSubtype="0" fill="hold" nodeType="afterEffect">
                                  <p:stCondLst>
                                    <p:cond delay="0"/>
                                  </p:stCondLst>
                                  <p:childTnLst>
                                    <p:set>
                                      <p:cBhvr>
                                        <p:cTn id="16" dur="1" fill="hold">
                                          <p:stCondLst>
                                            <p:cond delay="0"/>
                                          </p:stCondLst>
                                        </p:cTn>
                                        <p:tgtEl>
                                          <p:spTgt spid="41986"/>
                                        </p:tgtEl>
                                        <p:attrNameLst>
                                          <p:attrName>style.visibility</p:attrName>
                                        </p:attrNameLst>
                                      </p:cBhvr>
                                      <p:to>
                                        <p:strVal val="visible"/>
                                      </p:to>
                                    </p:set>
                                    <p:animEffect transition="in" filter="fade">
                                      <p:cBhvr>
                                        <p:cTn id="17" dur="1000"/>
                                        <p:tgtEl>
                                          <p:spTgt spid="41986"/>
                                        </p:tgtEl>
                                      </p:cBhvr>
                                    </p:animEffect>
                                    <p:anim calcmode="lin" valueType="num">
                                      <p:cBhvr>
                                        <p:cTn id="18" dur="1000" fill="hold"/>
                                        <p:tgtEl>
                                          <p:spTgt spid="41986"/>
                                        </p:tgtEl>
                                        <p:attrNameLst>
                                          <p:attrName>ppt_x</p:attrName>
                                        </p:attrNameLst>
                                      </p:cBhvr>
                                      <p:tavLst>
                                        <p:tav tm="0">
                                          <p:val>
                                            <p:strVal val="#ppt_x"/>
                                          </p:val>
                                        </p:tav>
                                        <p:tav tm="100000">
                                          <p:val>
                                            <p:strVal val="#ppt_x"/>
                                          </p:val>
                                        </p:tav>
                                      </p:tavLst>
                                    </p:anim>
                                    <p:anim calcmode="lin" valueType="num">
                                      <p:cBhvr>
                                        <p:cTn id="19" dur="900" decel="100000" fill="hold"/>
                                        <p:tgtEl>
                                          <p:spTgt spid="4198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1986"/>
                                        </p:tgtEl>
                                        <p:attrNameLst>
                                          <p:attrName>ppt_y</p:attrName>
                                        </p:attrNameLst>
                                      </p:cBhvr>
                                      <p:tavLst>
                                        <p:tav tm="0">
                                          <p:val>
                                            <p:strVal val="#ppt_y-.03"/>
                                          </p:val>
                                        </p:tav>
                                        <p:tav tm="100000">
                                          <p:val>
                                            <p:strVal val="#ppt_y"/>
                                          </p:val>
                                        </p:tav>
                                      </p:tavLst>
                                    </p:anim>
                                  </p:childTnLst>
                                </p:cTn>
                              </p:par>
                            </p:childTnLst>
                          </p:cTn>
                        </p:par>
                        <p:par>
                          <p:cTn id="21" fill="hold">
                            <p:stCondLst>
                              <p:cond delay="4740"/>
                            </p:stCondLst>
                            <p:childTnLst>
                              <p:par>
                                <p:cTn id="22" presetID="37" presetClass="entr" presetSubtype="0" fill="hold" nodeType="afterEffect">
                                  <p:stCondLst>
                                    <p:cond delay="0"/>
                                  </p:stCondLst>
                                  <p:childTnLst>
                                    <p:set>
                                      <p:cBhvr>
                                        <p:cTn id="23" dur="1" fill="hold">
                                          <p:stCondLst>
                                            <p:cond delay="0"/>
                                          </p:stCondLst>
                                        </p:cTn>
                                        <p:tgtEl>
                                          <p:spTgt spid="41988"/>
                                        </p:tgtEl>
                                        <p:attrNameLst>
                                          <p:attrName>style.visibility</p:attrName>
                                        </p:attrNameLst>
                                      </p:cBhvr>
                                      <p:to>
                                        <p:strVal val="visible"/>
                                      </p:to>
                                    </p:set>
                                    <p:animEffect transition="in" filter="fade">
                                      <p:cBhvr>
                                        <p:cTn id="24" dur="1000"/>
                                        <p:tgtEl>
                                          <p:spTgt spid="41988"/>
                                        </p:tgtEl>
                                      </p:cBhvr>
                                    </p:animEffect>
                                    <p:anim calcmode="lin" valueType="num">
                                      <p:cBhvr>
                                        <p:cTn id="25" dur="1000" fill="hold"/>
                                        <p:tgtEl>
                                          <p:spTgt spid="41988"/>
                                        </p:tgtEl>
                                        <p:attrNameLst>
                                          <p:attrName>ppt_x</p:attrName>
                                        </p:attrNameLst>
                                      </p:cBhvr>
                                      <p:tavLst>
                                        <p:tav tm="0">
                                          <p:val>
                                            <p:strVal val="#ppt_x"/>
                                          </p:val>
                                        </p:tav>
                                        <p:tav tm="100000">
                                          <p:val>
                                            <p:strVal val="#ppt_x"/>
                                          </p:val>
                                        </p:tav>
                                      </p:tavLst>
                                    </p:anim>
                                    <p:anim calcmode="lin" valueType="num">
                                      <p:cBhvr>
                                        <p:cTn id="26" dur="900" decel="100000" fill="hold"/>
                                        <p:tgtEl>
                                          <p:spTgt spid="41988"/>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198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119630" y="1783715"/>
            <a:ext cx="354457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21" name="矩形 20"/>
          <p:cNvSpPr/>
          <p:nvPr/>
        </p:nvSpPr>
        <p:spPr>
          <a:xfrm>
            <a:off x="2135505" y="2277110"/>
            <a:ext cx="3384550" cy="3977640"/>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400" b="1" dirty="0">
                <a:solidFill>
                  <a:srgbClr val="0000FF"/>
                </a:solidFill>
                <a:latin typeface="楷体" panose="02010609060101010101" pitchFamily="49" charset="-122"/>
                <a:ea typeface="楷体" panose="02010609060101010101" pitchFamily="49" charset="-122"/>
              </a:rPr>
              <a:t>2.3</a:t>
            </a:r>
            <a:r>
              <a:rPr lang="zh-CN" altLang="en-US" sz="2400" b="1" dirty="0">
                <a:solidFill>
                  <a:srgbClr val="0000FF"/>
                </a:solidFill>
                <a:latin typeface="楷体" panose="02010609060101010101" pitchFamily="49" charset="-122"/>
                <a:ea typeface="楷体" panose="02010609060101010101" pitchFamily="49" charset="-122"/>
              </a:rPr>
              <a:t>握稳“方向盘”</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坚持正确的舆论导向</a:t>
            </a:r>
            <a:endParaRPr lang="en-US" altLang="zh-CN" sz="24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导向是风向标，是意识形态的关键。</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把握领导权，就要把坚持正确导向摆在首位。</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把握好导向，加强传播手段</a:t>
            </a:r>
            <a:r>
              <a:rPr lang="zh-CN" altLang="en-US" sz="1900" b="1" dirty="0">
                <a:latin typeface="楷体" panose="02010609060101010101" pitchFamily="49" charset="-122"/>
                <a:ea typeface="楷体" panose="02010609060101010101" pitchFamily="49" charset="-122"/>
              </a:rPr>
              <a:t>。</a:t>
            </a:r>
            <a:endParaRPr lang="zh-CN" altLang="zh-CN" sz="1900" b="1" dirty="0">
              <a:latin typeface="楷体" panose="02010609060101010101" pitchFamily="49" charset="-122"/>
              <a:ea typeface="楷体" panose="02010609060101010101" pitchFamily="49" charset="-122"/>
            </a:endParaRPr>
          </a:p>
        </p:txBody>
      </p:sp>
      <p:sp>
        <p:nvSpPr>
          <p:cNvPr id="22" name="TextBox 9">
            <a:hlinkClick r:id="" action="ppaction://hlinkshowjump?jump=nextslide"/>
          </p:cNvPr>
          <p:cNvSpPr txBox="1"/>
          <p:nvPr/>
        </p:nvSpPr>
        <p:spPr>
          <a:xfrm>
            <a:off x="4618990"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24" name="TextBox 23">
            <a:hlinkClick r:id="" action="ppaction://hlinkshowjump?jump=nextslide"/>
          </p:cNvPr>
          <p:cNvSpPr txBox="1"/>
          <p:nvPr/>
        </p:nvSpPr>
        <p:spPr>
          <a:xfrm>
            <a:off x="4155440" y="1028700"/>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sp>
        <p:nvSpPr>
          <p:cNvPr id="40970" name="AutoShape 10"/>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grpSp>
        <p:nvGrpSpPr>
          <p:cNvPr id="28" name="组合 27"/>
          <p:cNvGrpSpPr/>
          <p:nvPr/>
        </p:nvGrpSpPr>
        <p:grpSpPr>
          <a:xfrm>
            <a:off x="5807710" y="1988820"/>
            <a:ext cx="4608195" cy="4416425"/>
            <a:chOff x="5807710" y="1988820"/>
            <a:chExt cx="4608195" cy="4416425"/>
          </a:xfrm>
        </p:grpSpPr>
        <p:pic>
          <p:nvPicPr>
            <p:cNvPr id="40972" name="Picture 12"/>
            <p:cNvPicPr>
              <a:picLocks noChangeAspect="1" noChangeArrowheads="1"/>
            </p:cNvPicPr>
            <p:nvPr/>
          </p:nvPicPr>
          <p:blipFill>
            <a:blip r:embed="rId2" cstate="print"/>
            <a:srcRect/>
            <a:stretch>
              <a:fillRect/>
            </a:stretch>
          </p:blipFill>
          <p:spPr bwMode="auto">
            <a:xfrm>
              <a:off x="5807710" y="1988820"/>
              <a:ext cx="4608195" cy="2496185"/>
            </a:xfrm>
            <a:prstGeom prst="rect">
              <a:avLst/>
            </a:prstGeom>
            <a:noFill/>
          </p:spPr>
        </p:pic>
        <p:pic>
          <p:nvPicPr>
            <p:cNvPr id="27" name="Picture 8"/>
            <p:cNvPicPr>
              <a:picLocks noChangeAspect="1" noChangeArrowheads="1"/>
            </p:cNvPicPr>
            <p:nvPr/>
          </p:nvPicPr>
          <p:blipFill>
            <a:blip r:embed="rId3" cstate="print"/>
            <a:srcRect/>
            <a:stretch>
              <a:fillRect/>
            </a:stretch>
          </p:blipFill>
          <p:spPr bwMode="auto">
            <a:xfrm>
              <a:off x="5807710" y="3909060"/>
              <a:ext cx="4608195" cy="2496185"/>
            </a:xfrm>
            <a:prstGeom prst="rect">
              <a:avLst/>
            </a:prstGeom>
            <a:noFill/>
          </p:spPr>
        </p:pic>
      </p:grpSp>
      <p:pic>
        <p:nvPicPr>
          <p:cNvPr id="10" name="图片 9"/>
          <p:cNvPicPr>
            <a:picLocks noChangeAspect="1"/>
          </p:cNvPicPr>
          <p:nvPr/>
        </p:nvPicPr>
        <p:blipFill>
          <a:blip r:embed="rId4" cstate="print">
            <a:extLst>
              <a:ext uri="{BEBA8EAE-BF5A-486C-A8C5-ECC9F3942E4B}">
                <a14:imgProps xmlns="" xmlns:p14="http://schemas.microsoft.com/office/powerpoint/2010/main" xmlns:a14="http://schemas.microsoft.com/office/drawing/2010/main">
                  <a14:imgLayer r:embed="rId5">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Tree>
    <p:extLst>
      <p:ext uri="{BB962C8B-B14F-4D97-AF65-F5344CB8AC3E}">
        <p14:creationId xmlns="" xmlns:p14="http://schemas.microsoft.com/office/powerpoint/2010/main" val="169728951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1"/>
                                        </p:tgtEl>
                                        <p:attrNameLst>
                                          <p:attrName>style.visibility</p:attrName>
                                        </p:attrNameLst>
                                      </p:cBhvr>
                                      <p:to>
                                        <p:strVal val="visible"/>
                                      </p:to>
                                    </p:set>
                                    <p:anim calcmode="discrete" valueType="clr">
                                      <p:cBhvr override="childStyle">
                                        <p:cTn id="11"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1"/>
                                        </p:tgtEl>
                                        <p:attrNameLst>
                                          <p:attrName>fillcolor</p:attrName>
                                        </p:attrNameLst>
                                      </p:cBhvr>
                                      <p:tavLst>
                                        <p:tav tm="0">
                                          <p:val>
                                            <p:clrVal>
                                              <a:schemeClr val="accent2"/>
                                            </p:clrVal>
                                          </p:val>
                                        </p:tav>
                                        <p:tav tm="50000">
                                          <p:val>
                                            <p:clrVal>
                                              <a:schemeClr val="hlink"/>
                                            </p:clrVal>
                                          </p:val>
                                        </p:tav>
                                      </p:tavLst>
                                    </p:anim>
                                    <p:set>
                                      <p:cBhvr>
                                        <p:cTn id="13" dur="80"/>
                                        <p:tgtEl>
                                          <p:spTgt spid="21"/>
                                        </p:tgtEl>
                                        <p:attrNameLst>
                                          <p:attrName>fill.type</p:attrName>
                                        </p:attrNameLst>
                                      </p:cBhvr>
                                      <p:to>
                                        <p:strVal val="solid"/>
                                      </p:to>
                                    </p:set>
                                  </p:childTnLst>
                                </p:cTn>
                              </p:par>
                            </p:childTnLst>
                          </p:cTn>
                        </p:par>
                        <p:par>
                          <p:cTn id="14" fill="hold">
                            <p:stCondLst>
                              <p:cond delay="3339"/>
                            </p:stCondLst>
                            <p:childTnLst>
                              <p:par>
                                <p:cTn id="15" presetID="47"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p14="http://schemas.microsoft.com/office/powerpoint/2010/main" xmlns:a16="http://schemas.microsoft.com/office/drawing/2014/main" id="{83E1C486-8A57-428E-A57E-FA8317C72904}"/>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1767254" y="1135960"/>
            <a:ext cx="9124414" cy="5168125"/>
          </a:xfrm>
          <a:prstGeom prst="rect">
            <a:avLst/>
          </a:prstGeom>
        </p:spPr>
      </p:pic>
    </p:spTree>
    <p:extLst>
      <p:ext uri="{BB962C8B-B14F-4D97-AF65-F5344CB8AC3E}">
        <p14:creationId xmlns="" xmlns:p14="http://schemas.microsoft.com/office/powerpoint/2010/main" val="1402427262"/>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36401A56-59A7-424E-84D7-55ECF4A25523}"/>
              </a:ext>
            </a:extLst>
          </p:cNvPr>
          <p:cNvSpPr/>
          <p:nvPr/>
        </p:nvSpPr>
        <p:spPr>
          <a:xfrm>
            <a:off x="4614545" y="1950720"/>
            <a:ext cx="6715760" cy="3108325"/>
          </a:xfrm>
          <a:prstGeom prst="rect">
            <a:avLst/>
          </a:prstGeom>
        </p:spPr>
        <p:txBody>
          <a:bodyPr wrap="square">
            <a:spAutoFit/>
          </a:bodyPr>
          <a:lstStyle/>
          <a:p>
            <a:r>
              <a:rPr lang="zh-CN" altLang="en-US" sz="2800" dirty="0">
                <a:solidFill>
                  <a:srgbClr val="000000"/>
                </a:solidFill>
                <a:latin typeface="&amp;quot"/>
              </a:rPr>
              <a:t>习近平总书记强调：“我们有本事做好中国的事情，还没有本事讲好中国的故事？我们应该有这个信心！”要讲好</a:t>
            </a:r>
            <a:endParaRPr lang="en-US" altLang="zh-CN" sz="2800" dirty="0">
              <a:solidFill>
                <a:srgbClr val="000000"/>
              </a:solidFill>
              <a:latin typeface="&amp;quot"/>
            </a:endParaRPr>
          </a:p>
          <a:p>
            <a:r>
              <a:rPr lang="en-US" altLang="zh-CN" sz="2800" dirty="0">
                <a:solidFill>
                  <a:srgbClr val="000000"/>
                </a:solidFill>
                <a:latin typeface="&amp;quot"/>
              </a:rPr>
              <a:t>A . </a:t>
            </a:r>
            <a:r>
              <a:rPr lang="zh-CN" altLang="en-US" sz="2800" dirty="0">
                <a:solidFill>
                  <a:srgbClr val="000000"/>
                </a:solidFill>
                <a:latin typeface="&amp;quot"/>
              </a:rPr>
              <a:t>中国特色社会主义的故事</a:t>
            </a:r>
            <a:br>
              <a:rPr lang="zh-CN" altLang="en-US" sz="2800" dirty="0">
                <a:solidFill>
                  <a:srgbClr val="000000"/>
                </a:solidFill>
                <a:latin typeface="&amp;quot"/>
              </a:rPr>
            </a:br>
            <a:r>
              <a:rPr lang="en-US" altLang="zh-CN" sz="2800" dirty="0">
                <a:solidFill>
                  <a:srgbClr val="000000"/>
                </a:solidFill>
                <a:latin typeface="&amp;quot"/>
              </a:rPr>
              <a:t>B . </a:t>
            </a:r>
            <a:r>
              <a:rPr lang="zh-CN" altLang="en-US" sz="2800" dirty="0">
                <a:solidFill>
                  <a:srgbClr val="000000"/>
                </a:solidFill>
                <a:latin typeface="&amp;quot"/>
              </a:rPr>
              <a:t>中国梦的故事和中国人的故事</a:t>
            </a:r>
            <a:br>
              <a:rPr lang="zh-CN" altLang="en-US" sz="2800" dirty="0">
                <a:solidFill>
                  <a:srgbClr val="000000"/>
                </a:solidFill>
                <a:latin typeface="&amp;quot"/>
              </a:rPr>
            </a:br>
            <a:r>
              <a:rPr lang="en-US" altLang="zh-CN" sz="2800" dirty="0">
                <a:solidFill>
                  <a:srgbClr val="000000"/>
                </a:solidFill>
                <a:latin typeface="&amp;quot"/>
              </a:rPr>
              <a:t>C . </a:t>
            </a:r>
            <a:r>
              <a:rPr lang="zh-CN" altLang="en-US" sz="2800" dirty="0">
                <a:solidFill>
                  <a:srgbClr val="000000"/>
                </a:solidFill>
                <a:latin typeface="&amp;quot"/>
              </a:rPr>
              <a:t>中华优秀文化的故事</a:t>
            </a:r>
            <a:br>
              <a:rPr lang="zh-CN" altLang="en-US" sz="2800" dirty="0">
                <a:solidFill>
                  <a:srgbClr val="000000"/>
                </a:solidFill>
                <a:latin typeface="&amp;quot"/>
              </a:rPr>
            </a:br>
            <a:r>
              <a:rPr lang="en-US" altLang="zh-CN" sz="2800" dirty="0">
                <a:solidFill>
                  <a:srgbClr val="000000"/>
                </a:solidFill>
                <a:latin typeface="&amp;quot"/>
              </a:rPr>
              <a:t>D . </a:t>
            </a:r>
            <a:r>
              <a:rPr lang="zh-CN" altLang="en-US" sz="2800" dirty="0">
                <a:solidFill>
                  <a:srgbClr val="000000"/>
                </a:solidFill>
                <a:latin typeface="&amp;quot"/>
              </a:rPr>
              <a:t>中国和平发展的故事</a:t>
            </a:r>
            <a:endParaRPr lang="zh-CN" altLang="en-US" sz="2800" b="0" i="0" u="none" strike="noStrike" dirty="0">
              <a:solidFill>
                <a:srgbClr val="000000"/>
              </a:solidFill>
              <a:effectLst/>
              <a:latin typeface="&amp;quot"/>
            </a:endParaRPr>
          </a:p>
        </p:txBody>
      </p:sp>
      <p:pic>
        <p:nvPicPr>
          <p:cNvPr id="4" name="图片 3">
            <a:extLst>
              <a:ext uri="{FF2B5EF4-FFF2-40B4-BE49-F238E27FC236}">
                <a16:creationId xmlns="" xmlns:p14="http://schemas.microsoft.com/office/powerpoint/2010/main" xmlns:a16="http://schemas.microsoft.com/office/drawing/2014/main" id="{0AB3FFAF-9E6C-4954-A357-0804BB08BE16}"/>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0" y="99695"/>
            <a:ext cx="4219575" cy="6657975"/>
          </a:xfrm>
          <a:prstGeom prst="rect">
            <a:avLst/>
          </a:prstGeom>
        </p:spPr>
      </p:pic>
    </p:spTree>
    <p:extLst>
      <p:ext uri="{BB962C8B-B14F-4D97-AF65-F5344CB8AC3E}">
        <p14:creationId xmlns="" xmlns:p14="http://schemas.microsoft.com/office/powerpoint/2010/main" val="64472749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2119630" y="1783715"/>
            <a:ext cx="354457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42" name="矩形 41"/>
          <p:cNvSpPr/>
          <p:nvPr/>
        </p:nvSpPr>
        <p:spPr>
          <a:xfrm>
            <a:off x="2135505" y="2132965"/>
            <a:ext cx="3528695" cy="381317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400" b="1" dirty="0">
                <a:solidFill>
                  <a:srgbClr val="0000FF"/>
                </a:solidFill>
                <a:latin typeface="楷体" panose="02010609060101010101" pitchFamily="49" charset="-122"/>
                <a:ea typeface="楷体" panose="02010609060101010101" pitchFamily="49" charset="-122"/>
              </a:rPr>
              <a:t>2.4</a:t>
            </a:r>
            <a:r>
              <a:rPr lang="zh-CN" altLang="en-US" sz="2400" b="1" dirty="0">
                <a:solidFill>
                  <a:srgbClr val="0000FF"/>
                </a:solidFill>
                <a:latin typeface="楷体" panose="02010609060101010101" pitchFamily="49" charset="-122"/>
                <a:ea typeface="楷体" panose="02010609060101010101" pitchFamily="49" charset="-122"/>
              </a:rPr>
              <a:t>建设好网络空间</a:t>
            </a:r>
            <a:endParaRPr lang="en-US" altLang="zh-CN" sz="24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网络空间也是精神家园，既要提倡自由，也要保持秩序。</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加强网上正面宣传，做好网上舆论引导。</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培育健康、向上、向善的网络文化，营造风清气正网络空间。</a:t>
            </a:r>
            <a:endParaRPr lang="zh-CN" altLang="zh-CN" sz="2000" b="1" dirty="0">
              <a:latin typeface="楷体" panose="02010609060101010101" pitchFamily="49" charset="-122"/>
              <a:ea typeface="楷体" panose="02010609060101010101" pitchFamily="49" charset="-122"/>
            </a:endParaRPr>
          </a:p>
        </p:txBody>
      </p:sp>
      <p:sp>
        <p:nvSpPr>
          <p:cNvPr id="43" name="TextBox 9">
            <a:hlinkClick r:id="" action="ppaction://hlinkshowjump?jump=nextslide"/>
          </p:cNvPr>
          <p:cNvSpPr txBox="1"/>
          <p:nvPr/>
        </p:nvSpPr>
        <p:spPr>
          <a:xfrm>
            <a:off x="4618990"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4" name="TextBox 63">
            <a:hlinkClick r:id="" action="ppaction://hlinkshowjump?jump=nextslide"/>
          </p:cNvPr>
          <p:cNvSpPr txBox="1"/>
          <p:nvPr/>
        </p:nvSpPr>
        <p:spPr>
          <a:xfrm>
            <a:off x="4155440" y="1028700"/>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pic>
        <p:nvPicPr>
          <p:cNvPr id="65" name="Picture 4"/>
          <p:cNvPicPr>
            <a:picLocks noChangeAspect="1" noChangeArrowheads="1"/>
          </p:cNvPicPr>
          <p:nvPr/>
        </p:nvPicPr>
        <p:blipFill>
          <a:blip r:embed="rId2" cstate="print"/>
          <a:srcRect/>
          <a:stretch>
            <a:fillRect/>
          </a:stretch>
        </p:blipFill>
        <p:spPr bwMode="auto">
          <a:xfrm>
            <a:off x="5807710" y="2084705"/>
            <a:ext cx="2804795" cy="2400300"/>
          </a:xfrm>
          <a:prstGeom prst="rect">
            <a:avLst/>
          </a:prstGeom>
          <a:ln>
            <a:noFill/>
          </a:ln>
          <a:effectLst>
            <a:outerShdw blurRad="190500" algn="tl" rotWithShape="0">
              <a:srgbClr val="000000">
                <a:alpha val="70000"/>
              </a:srgbClr>
            </a:outerShdw>
          </a:effectLst>
        </p:spPr>
      </p:pic>
      <p:pic>
        <p:nvPicPr>
          <p:cNvPr id="66" name="Picture 6"/>
          <p:cNvPicPr>
            <a:picLocks noChangeAspect="1" noChangeArrowheads="1"/>
          </p:cNvPicPr>
          <p:nvPr/>
        </p:nvPicPr>
        <p:blipFill>
          <a:blip r:embed="rId3" cstate="print"/>
          <a:srcRect/>
          <a:stretch>
            <a:fillRect/>
          </a:stretch>
        </p:blipFill>
        <p:spPr bwMode="auto">
          <a:xfrm>
            <a:off x="7392035" y="4485005"/>
            <a:ext cx="3096260" cy="2372995"/>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1822382130"/>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Effect transition="in" filter="fade">
                                      <p:cBhvr>
                                        <p:cTn id="7" dur="500"/>
                                        <p:tgtEl>
                                          <p:spTgt spid="6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42"/>
                                        </p:tgtEl>
                                        <p:attrNameLst>
                                          <p:attrName>style.visibility</p:attrName>
                                        </p:attrNameLst>
                                      </p:cBhvr>
                                      <p:to>
                                        <p:strVal val="visible"/>
                                      </p:to>
                                    </p:set>
                                    <p:anim calcmode="discrete" valueType="clr">
                                      <p:cBhvr override="childStyle">
                                        <p:cTn id="11" dur="80"/>
                                        <p:tgtEl>
                                          <p:spTgt spid="4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42"/>
                                        </p:tgtEl>
                                        <p:attrNameLst>
                                          <p:attrName>fillcolor</p:attrName>
                                        </p:attrNameLst>
                                      </p:cBhvr>
                                      <p:tavLst>
                                        <p:tav tm="0">
                                          <p:val>
                                            <p:clrVal>
                                              <a:schemeClr val="accent2"/>
                                            </p:clrVal>
                                          </p:val>
                                        </p:tav>
                                        <p:tav tm="50000">
                                          <p:val>
                                            <p:clrVal>
                                              <a:schemeClr val="hlink"/>
                                            </p:clrVal>
                                          </p:val>
                                        </p:tav>
                                      </p:tavLst>
                                    </p:anim>
                                    <p:set>
                                      <p:cBhvr>
                                        <p:cTn id="13" dur="80"/>
                                        <p:tgtEl>
                                          <p:spTgt spid="42"/>
                                        </p:tgtEl>
                                        <p:attrNameLst>
                                          <p:attrName>fill.type</p:attrName>
                                        </p:attrNameLst>
                                      </p:cBhvr>
                                      <p:to>
                                        <p:strVal val="solid"/>
                                      </p:to>
                                    </p:set>
                                  </p:childTnLst>
                                </p:cTn>
                              </p:par>
                            </p:childTnLst>
                          </p:cTn>
                        </p:par>
                        <p:par>
                          <p:cTn id="14" fill="hold">
                            <p:stCondLst>
                              <p:cond delay="3740"/>
                            </p:stCondLst>
                            <p:childTnLst>
                              <p:par>
                                <p:cTn id="15" presetID="37" presetClass="entr" presetSubtype="0"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900" decel="100000" fill="hold"/>
                                        <p:tgtEl>
                                          <p:spTgt spid="66"/>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childTnLst>
                          </p:cTn>
                        </p:par>
                        <p:par>
                          <p:cTn id="21" fill="hold">
                            <p:stCondLst>
                              <p:cond delay="4740"/>
                            </p:stCondLst>
                            <p:childTnLst>
                              <p:par>
                                <p:cTn id="22" presetID="37"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1000"/>
                                        <p:tgtEl>
                                          <p:spTgt spid="65"/>
                                        </p:tgtEl>
                                      </p:cBhvr>
                                    </p:animEffect>
                                    <p:anim calcmode="lin" valueType="num">
                                      <p:cBhvr>
                                        <p:cTn id="25" dur="1000" fill="hold"/>
                                        <p:tgtEl>
                                          <p:spTgt spid="65"/>
                                        </p:tgtEl>
                                        <p:attrNameLst>
                                          <p:attrName>ppt_x</p:attrName>
                                        </p:attrNameLst>
                                      </p:cBhvr>
                                      <p:tavLst>
                                        <p:tav tm="0">
                                          <p:val>
                                            <p:strVal val="#ppt_x"/>
                                          </p:val>
                                        </p:tav>
                                        <p:tav tm="100000">
                                          <p:val>
                                            <p:strVal val="#ppt_x"/>
                                          </p:val>
                                        </p:tav>
                                      </p:tavLst>
                                    </p:anim>
                                    <p:anim calcmode="lin" valueType="num">
                                      <p:cBhvr>
                                        <p:cTn id="26" dur="900" decel="100000" fill="hold"/>
                                        <p:tgtEl>
                                          <p:spTgt spid="6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2119630" y="1783715"/>
            <a:ext cx="354457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18" name="矩形 17"/>
          <p:cNvSpPr/>
          <p:nvPr/>
        </p:nvSpPr>
        <p:spPr>
          <a:xfrm>
            <a:off x="2063750" y="1974215"/>
            <a:ext cx="3672205" cy="3977640"/>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400" b="1" dirty="0">
                <a:solidFill>
                  <a:srgbClr val="0000FF"/>
                </a:solidFill>
                <a:latin typeface="楷体" panose="02010609060101010101" pitchFamily="49" charset="-122"/>
                <a:ea typeface="楷体" panose="02010609060101010101" pitchFamily="49" charset="-122"/>
              </a:rPr>
              <a:t>2.5</a:t>
            </a:r>
            <a:r>
              <a:rPr lang="zh-CN" altLang="en-US" sz="2400" b="1" dirty="0">
                <a:solidFill>
                  <a:srgbClr val="0000FF"/>
                </a:solidFill>
                <a:latin typeface="楷体" panose="02010609060101010101" pitchFamily="49" charset="-122"/>
                <a:ea typeface="楷体" panose="02010609060101010101" pitchFamily="49" charset="-122"/>
              </a:rPr>
              <a:t>种好“责任田”</a:t>
            </a:r>
            <a:r>
              <a:rPr lang="en-US" altLang="zh-CN" sz="2400" b="1" dirty="0">
                <a:solidFill>
                  <a:srgbClr val="0000FF"/>
                </a:solidFill>
                <a:latin typeface="楷体" panose="02010609060101010101" pitchFamily="49" charset="-122"/>
                <a:ea typeface="楷体" panose="02010609060101010101" pitchFamily="49" charset="-122"/>
              </a:rPr>
              <a:t>——</a:t>
            </a:r>
            <a:r>
              <a:rPr lang="zh-CN" altLang="en-US" sz="2400" b="1" dirty="0">
                <a:solidFill>
                  <a:srgbClr val="0000FF"/>
                </a:solidFill>
                <a:latin typeface="楷体" panose="02010609060101010101" pitchFamily="49" charset="-122"/>
                <a:ea typeface="楷体" panose="02010609060101010101" pitchFamily="49" charset="-122"/>
              </a:rPr>
              <a:t>落实意识形态工作责任制</a:t>
            </a:r>
            <a:endParaRPr lang="en-US" altLang="zh-CN" sz="24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强化党委的主体责任，要有责任担当</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守土有责、守土负责、守土尽责</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旗帜鲜明反对抵制各种错误观点</a:t>
            </a:r>
            <a:endParaRPr lang="zh-CN" altLang="zh-CN" sz="2000" b="1" dirty="0">
              <a:latin typeface="楷体" panose="02010609060101010101" pitchFamily="49" charset="-122"/>
              <a:ea typeface="楷体" panose="02010609060101010101" pitchFamily="49" charset="-122"/>
            </a:endParaRPr>
          </a:p>
        </p:txBody>
      </p:sp>
      <p:sp>
        <p:nvSpPr>
          <p:cNvPr id="19" name="TextBox 9">
            <a:hlinkClick r:id="" action="ppaction://hlinkshowjump?jump=nextslide"/>
          </p:cNvPr>
          <p:cNvSpPr txBox="1"/>
          <p:nvPr/>
        </p:nvSpPr>
        <p:spPr>
          <a:xfrm>
            <a:off x="4618990"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21" name="TextBox 20">
            <a:hlinkClick r:id="" action="ppaction://hlinkshowjump?jump=nextslide"/>
          </p:cNvPr>
          <p:cNvSpPr txBox="1"/>
          <p:nvPr/>
        </p:nvSpPr>
        <p:spPr>
          <a:xfrm>
            <a:off x="4155440" y="1028700"/>
            <a:ext cx="41662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如何掌握意识形态领导权</a:t>
            </a:r>
          </a:p>
        </p:txBody>
      </p:sp>
      <p:pic>
        <p:nvPicPr>
          <p:cNvPr id="38916" name="Picture 4"/>
          <p:cNvPicPr>
            <a:picLocks noChangeAspect="1" noChangeArrowheads="1"/>
          </p:cNvPicPr>
          <p:nvPr/>
        </p:nvPicPr>
        <p:blipFill>
          <a:blip r:embed="rId2" cstate="print"/>
          <a:srcRect/>
          <a:stretch>
            <a:fillRect/>
          </a:stretch>
        </p:blipFill>
        <p:spPr bwMode="auto">
          <a:xfrm>
            <a:off x="5905500" y="1797050"/>
            <a:ext cx="4762500" cy="3264535"/>
          </a:xfrm>
          <a:prstGeom prst="rect">
            <a:avLst/>
          </a:prstGeom>
          <a:noFill/>
        </p:spPr>
      </p:pic>
      <p:pic>
        <p:nvPicPr>
          <p:cNvPr id="38918" name="Picture 6"/>
          <p:cNvPicPr>
            <a:picLocks noChangeAspect="1" noChangeArrowheads="1"/>
          </p:cNvPicPr>
          <p:nvPr/>
        </p:nvPicPr>
        <p:blipFill>
          <a:blip r:embed="rId3" cstate="print"/>
          <a:srcRect/>
          <a:stretch>
            <a:fillRect/>
          </a:stretch>
        </p:blipFill>
        <p:spPr bwMode="auto">
          <a:xfrm>
            <a:off x="5905500" y="5157470"/>
            <a:ext cx="4752340" cy="1316990"/>
          </a:xfrm>
          <a:prstGeom prst="rect">
            <a:avLst/>
          </a:prstGeom>
          <a:noFill/>
        </p:spPr>
      </p:pic>
    </p:spTree>
    <p:extLst>
      <p:ext uri="{BB962C8B-B14F-4D97-AF65-F5344CB8AC3E}">
        <p14:creationId xmlns="" xmlns:p14="http://schemas.microsoft.com/office/powerpoint/2010/main" val="1685783552"/>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8"/>
                                        </p:tgtEl>
                                        <p:attrNameLst>
                                          <p:attrName>style.visibility</p:attrName>
                                        </p:attrNameLst>
                                      </p:cBhvr>
                                      <p:to>
                                        <p:strVal val="visible"/>
                                      </p:to>
                                    </p:set>
                                    <p:anim calcmode="discrete" valueType="clr">
                                      <p:cBhvr override="childStyle">
                                        <p:cTn id="11"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8"/>
                                        </p:tgtEl>
                                        <p:attrNameLst>
                                          <p:attrName>fillcolor</p:attrName>
                                        </p:attrNameLst>
                                      </p:cBhvr>
                                      <p:tavLst>
                                        <p:tav tm="0">
                                          <p:val>
                                            <p:clrVal>
                                              <a:schemeClr val="accent2"/>
                                            </p:clrVal>
                                          </p:val>
                                        </p:tav>
                                        <p:tav tm="50000">
                                          <p:val>
                                            <p:clrVal>
                                              <a:schemeClr val="hlink"/>
                                            </p:clrVal>
                                          </p:val>
                                        </p:tav>
                                      </p:tavLst>
                                    </p:anim>
                                    <p:set>
                                      <p:cBhvr>
                                        <p:cTn id="13" dur="80"/>
                                        <p:tgtEl>
                                          <p:spTgt spid="18"/>
                                        </p:tgtEl>
                                        <p:attrNameLst>
                                          <p:attrName>fill.type</p:attrName>
                                        </p:attrNameLst>
                                      </p:cBhvr>
                                      <p:to>
                                        <p:strVal val="solid"/>
                                      </p:to>
                                    </p:set>
                                  </p:childTnLst>
                                </p:cTn>
                              </p:par>
                            </p:childTnLst>
                          </p:cTn>
                        </p:par>
                        <p:par>
                          <p:cTn id="14" fill="hold">
                            <p:stCondLst>
                              <p:cond delay="3220"/>
                            </p:stCondLst>
                            <p:childTnLst>
                              <p:par>
                                <p:cTn id="15" presetID="47" presetClass="entr" presetSubtype="0" fill="hold" nodeType="afterEffect">
                                  <p:stCondLst>
                                    <p:cond delay="0"/>
                                  </p:stCondLst>
                                  <p:childTnLst>
                                    <p:set>
                                      <p:cBhvr>
                                        <p:cTn id="16" dur="1" fill="hold">
                                          <p:stCondLst>
                                            <p:cond delay="0"/>
                                          </p:stCondLst>
                                        </p:cTn>
                                        <p:tgtEl>
                                          <p:spTgt spid="38916"/>
                                        </p:tgtEl>
                                        <p:attrNameLst>
                                          <p:attrName>style.visibility</p:attrName>
                                        </p:attrNameLst>
                                      </p:cBhvr>
                                      <p:to>
                                        <p:strVal val="visible"/>
                                      </p:to>
                                    </p:set>
                                    <p:animEffect transition="in" filter="fade">
                                      <p:cBhvr>
                                        <p:cTn id="17" dur="1000"/>
                                        <p:tgtEl>
                                          <p:spTgt spid="38916"/>
                                        </p:tgtEl>
                                      </p:cBhvr>
                                    </p:animEffect>
                                    <p:anim calcmode="lin" valueType="num">
                                      <p:cBhvr>
                                        <p:cTn id="18" dur="1000" fill="hold"/>
                                        <p:tgtEl>
                                          <p:spTgt spid="38916"/>
                                        </p:tgtEl>
                                        <p:attrNameLst>
                                          <p:attrName>ppt_x</p:attrName>
                                        </p:attrNameLst>
                                      </p:cBhvr>
                                      <p:tavLst>
                                        <p:tav tm="0">
                                          <p:val>
                                            <p:strVal val="#ppt_x"/>
                                          </p:val>
                                        </p:tav>
                                        <p:tav tm="100000">
                                          <p:val>
                                            <p:strVal val="#ppt_x"/>
                                          </p:val>
                                        </p:tav>
                                      </p:tavLst>
                                    </p:anim>
                                    <p:anim calcmode="lin" valueType="num">
                                      <p:cBhvr>
                                        <p:cTn id="19" dur="1000" fill="hold"/>
                                        <p:tgtEl>
                                          <p:spTgt spid="38916"/>
                                        </p:tgtEl>
                                        <p:attrNameLst>
                                          <p:attrName>ppt_y</p:attrName>
                                        </p:attrNameLst>
                                      </p:cBhvr>
                                      <p:tavLst>
                                        <p:tav tm="0">
                                          <p:val>
                                            <p:strVal val="#ppt_y-.1"/>
                                          </p:val>
                                        </p:tav>
                                        <p:tav tm="100000">
                                          <p:val>
                                            <p:strVal val="#ppt_y"/>
                                          </p:val>
                                        </p:tav>
                                      </p:tavLst>
                                    </p:anim>
                                  </p:childTnLst>
                                </p:cTn>
                              </p:par>
                            </p:childTnLst>
                          </p:cTn>
                        </p:par>
                        <p:par>
                          <p:cTn id="20" fill="hold">
                            <p:stCondLst>
                              <p:cond delay="4220"/>
                            </p:stCondLst>
                            <p:childTnLst>
                              <p:par>
                                <p:cTn id="21" presetID="47" presetClass="entr" presetSubtype="0" fill="hold" nodeType="afterEffect">
                                  <p:stCondLst>
                                    <p:cond delay="0"/>
                                  </p:stCondLst>
                                  <p:childTnLst>
                                    <p:set>
                                      <p:cBhvr>
                                        <p:cTn id="22" dur="1" fill="hold">
                                          <p:stCondLst>
                                            <p:cond delay="0"/>
                                          </p:stCondLst>
                                        </p:cTn>
                                        <p:tgtEl>
                                          <p:spTgt spid="38918"/>
                                        </p:tgtEl>
                                        <p:attrNameLst>
                                          <p:attrName>style.visibility</p:attrName>
                                        </p:attrNameLst>
                                      </p:cBhvr>
                                      <p:to>
                                        <p:strVal val="visible"/>
                                      </p:to>
                                    </p:set>
                                    <p:animEffect transition="in" filter="fade">
                                      <p:cBhvr>
                                        <p:cTn id="23" dur="1000"/>
                                        <p:tgtEl>
                                          <p:spTgt spid="38918"/>
                                        </p:tgtEl>
                                      </p:cBhvr>
                                    </p:animEffect>
                                    <p:anim calcmode="lin" valueType="num">
                                      <p:cBhvr>
                                        <p:cTn id="24" dur="1000" fill="hold"/>
                                        <p:tgtEl>
                                          <p:spTgt spid="38918"/>
                                        </p:tgtEl>
                                        <p:attrNameLst>
                                          <p:attrName>ppt_x</p:attrName>
                                        </p:attrNameLst>
                                      </p:cBhvr>
                                      <p:tavLst>
                                        <p:tav tm="0">
                                          <p:val>
                                            <p:strVal val="#ppt_x"/>
                                          </p:val>
                                        </p:tav>
                                        <p:tav tm="100000">
                                          <p:val>
                                            <p:strVal val="#ppt_x"/>
                                          </p:val>
                                        </p:tav>
                                      </p:tavLst>
                                    </p:anim>
                                    <p:anim calcmode="lin" valueType="num">
                                      <p:cBhvr>
                                        <p:cTn id="25" dur="1000" fill="hold"/>
                                        <p:tgtEl>
                                          <p:spTgt spid="389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94280530"/>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143885" y="740410"/>
            <a:ext cx="5904865" cy="628650"/>
          </a:xfrm>
          <a:prstGeom prst="rect">
            <a:avLst/>
          </a:prstGeom>
        </p:spPr>
        <p:txBody>
          <a:bodyPr wrap="squar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（二）践行和培育社会主义核心价值观</a:t>
            </a:r>
          </a:p>
        </p:txBody>
      </p:sp>
      <p:sp>
        <p:nvSpPr>
          <p:cNvPr id="20" name="直角三角形 19"/>
          <p:cNvSpPr/>
          <p:nvPr/>
        </p:nvSpPr>
        <p:spPr>
          <a:xfrm rot="10800000" flipH="1">
            <a:off x="1991360" y="170053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21" name="直角三角形 20"/>
          <p:cNvSpPr/>
          <p:nvPr/>
        </p:nvSpPr>
        <p:spPr>
          <a:xfrm rot="16200000">
            <a:off x="9366250" y="1983105"/>
            <a:ext cx="721995" cy="92519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23" name="矩形 22"/>
          <p:cNvSpPr/>
          <p:nvPr/>
        </p:nvSpPr>
        <p:spPr>
          <a:xfrm>
            <a:off x="2063750" y="1797050"/>
            <a:ext cx="8065135" cy="96012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25" name="文本框 11"/>
          <p:cNvSpPr txBox="1"/>
          <p:nvPr/>
        </p:nvSpPr>
        <p:spPr>
          <a:xfrm>
            <a:off x="2063750" y="1797050"/>
            <a:ext cx="8065135" cy="1119505"/>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核心价值观是一个民族赖以维系的精神纽带，是一个国家共同的思想道德基础。历史与现实表明，核心价值观是国家重要的稳定器，关系社会和谐稳定，关系国家长治久安</a:t>
            </a:r>
            <a:r>
              <a:rPr lang="zh-CN" altLang="zh-CN" b="1" dirty="0">
                <a:latin typeface="楷体" panose="02010609060101010101" pitchFamily="49" charset="-122"/>
                <a:ea typeface="楷体" panose="02010609060101010101" pitchFamily="49" charset="-122"/>
              </a:rPr>
              <a:t>。</a:t>
            </a:r>
          </a:p>
        </p:txBody>
      </p:sp>
      <p:pic>
        <p:nvPicPr>
          <p:cNvPr id="28"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389120"/>
            <a:ext cx="9136380" cy="24961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30" name="TextBox 29"/>
          <p:cNvSpPr txBox="1"/>
          <p:nvPr/>
        </p:nvSpPr>
        <p:spPr>
          <a:xfrm>
            <a:off x="3719830" y="3044825"/>
            <a:ext cx="5616575" cy="2204085"/>
          </a:xfrm>
          <a:prstGeom prst="rect">
            <a:avLst/>
          </a:prstGeom>
          <a:noFill/>
        </p:spPr>
        <p:txBody>
          <a:bodyPr wrap="square" lIns="98466" tIns="49233" rIns="98466" bIns="49233" rtlCol="0">
            <a:spAutoFit/>
          </a:bodyPr>
          <a:lstStyle/>
          <a:p>
            <a:pPr>
              <a:lnSpc>
                <a:spcPct val="200000"/>
              </a:lnSpc>
            </a:pP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什么是社会主义核心价值观</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核心价值观与核心价值体系的关系</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如何践行和培育社会主义核心价值观</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168508916"/>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5"/>
                                        </p:tgtEl>
                                        <p:attrNameLst>
                                          <p:attrName>style.visibility</p:attrName>
                                        </p:attrNameLst>
                                      </p:cBhvr>
                                      <p:to>
                                        <p:strVal val="visible"/>
                                      </p:to>
                                    </p:set>
                                    <p:anim calcmode="discrete" valueType="clr">
                                      <p:cBhvr override="childStyle">
                                        <p:cTn id="7"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5"/>
                                        </p:tgtEl>
                                        <p:attrNameLst>
                                          <p:attrName>fillcolor</p:attrName>
                                        </p:attrNameLst>
                                      </p:cBhvr>
                                      <p:tavLst>
                                        <p:tav tm="0">
                                          <p:val>
                                            <p:clrVal>
                                              <a:schemeClr val="accent2"/>
                                            </p:clrVal>
                                          </p:val>
                                        </p:tav>
                                        <p:tav tm="50000">
                                          <p:val>
                                            <p:clrVal>
                                              <a:schemeClr val="hlink"/>
                                            </p:clrVal>
                                          </p:val>
                                        </p:tav>
                                      </p:tavLst>
                                    </p:anim>
                                    <p:set>
                                      <p:cBhvr>
                                        <p:cTn id="9" dur="80"/>
                                        <p:tgtEl>
                                          <p:spTgt spid="2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0"/>
                                        </p:tgtEl>
                                        <p:attrNameLst>
                                          <p:attrName>style.visibility</p:attrName>
                                        </p:attrNameLst>
                                      </p:cBhvr>
                                      <p:to>
                                        <p:strVal val="visible"/>
                                      </p:to>
                                    </p:set>
                                    <p:anim calcmode="discrete" valueType="clr">
                                      <p:cBhvr override="childStyle">
                                        <p:cTn id="14" dur="80"/>
                                        <p:tgtEl>
                                          <p:spTgt spid="3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0"/>
                                        </p:tgtEl>
                                        <p:attrNameLst>
                                          <p:attrName>fillcolor</p:attrName>
                                        </p:attrNameLst>
                                      </p:cBhvr>
                                      <p:tavLst>
                                        <p:tav tm="0">
                                          <p:val>
                                            <p:clrVal>
                                              <a:schemeClr val="accent2"/>
                                            </p:clrVal>
                                          </p:val>
                                        </p:tav>
                                        <p:tav tm="50000">
                                          <p:val>
                                            <p:clrVal>
                                              <a:schemeClr val="hlink"/>
                                            </p:clrVal>
                                          </p:val>
                                        </p:tav>
                                      </p:tavLst>
                                    </p:anim>
                                    <p:set>
                                      <p:cBhvr>
                                        <p:cTn id="16" dur="80"/>
                                        <p:tgtEl>
                                          <p:spTgt spid="3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3">
            <a:hlinkClick r:id="" action="ppaction://hlinkshowjump?jump=nextslide"/>
          </p:cNvPr>
          <p:cNvSpPr txBox="1"/>
          <p:nvPr/>
        </p:nvSpPr>
        <p:spPr>
          <a:xfrm>
            <a:off x="4010025" y="1124585"/>
            <a:ext cx="449961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什么是社会主义核心价值观</a:t>
            </a:r>
          </a:p>
        </p:txBody>
      </p:sp>
      <p:sp>
        <p:nvSpPr>
          <p:cNvPr id="5" name="圆角矩形 4"/>
          <p:cNvSpPr/>
          <p:nvPr/>
        </p:nvSpPr>
        <p:spPr>
          <a:xfrm>
            <a:off x="2119630" y="1783715"/>
            <a:ext cx="800862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6" name="矩形 5"/>
          <p:cNvSpPr/>
          <p:nvPr/>
        </p:nvSpPr>
        <p:spPr>
          <a:xfrm>
            <a:off x="2207260" y="2204720"/>
            <a:ext cx="4032250" cy="381317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社会主义核心价值观</a:t>
            </a:r>
            <a:r>
              <a:rPr lang="zh-CN" altLang="en-US" sz="19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是国家制度、社会发展赖以立足和演进的价值导向，通过塑造国家形象、彰显制度精神来获得人们的认同，并用以引导、规范社会成员的行为，从而影响经济、政治、文化和社会生活的方方面面，引领各个领域、各个层次的具体价值观念。</a:t>
            </a:r>
            <a:endParaRPr lang="zh-CN" altLang="zh-CN" sz="2000" b="1" dirty="0">
              <a:latin typeface="楷体" panose="02010609060101010101" pitchFamily="49" charset="-122"/>
              <a:ea typeface="楷体" panose="02010609060101010101" pitchFamily="49" charset="-122"/>
            </a:endParaRPr>
          </a:p>
        </p:txBody>
      </p:sp>
      <p:pic>
        <p:nvPicPr>
          <p:cNvPr id="19458" name="Picture 2"/>
          <p:cNvPicPr>
            <a:picLocks noChangeAspect="1" noChangeArrowheads="1"/>
          </p:cNvPicPr>
          <p:nvPr/>
        </p:nvPicPr>
        <p:blipFill>
          <a:blip r:embed="rId2" cstate="print"/>
          <a:srcRect/>
          <a:stretch>
            <a:fillRect/>
          </a:stretch>
        </p:blipFill>
        <p:spPr bwMode="auto">
          <a:xfrm>
            <a:off x="6744335" y="2180590"/>
            <a:ext cx="3240405" cy="4067810"/>
          </a:xfrm>
          <a:prstGeom prst="rect">
            <a:avLst/>
          </a:prstGeom>
          <a:ln>
            <a:noFill/>
          </a:ln>
          <a:effectLst>
            <a:softEdge rad="112500"/>
          </a:effectLst>
        </p:spPr>
      </p:pic>
      <p:pic>
        <p:nvPicPr>
          <p:cNvPr id="7" name="图片 6"/>
          <p:cNvPicPr>
            <a:picLocks noChangeAspect="1"/>
          </p:cNvPicPr>
          <p:nvPr/>
        </p:nvPicPr>
        <p:blipFill>
          <a:blip r:embed="rId3" cstate="print">
            <a:extLst>
              <a:ext uri="{BEBA8EAE-BF5A-486C-A8C5-ECC9F3942E4B}">
                <a14:imgProps xmlns="" xmlns:p14="http://schemas.microsoft.com/office/powerpoint/2010/main"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Tree>
    <p:extLst>
      <p:ext uri="{BB962C8B-B14F-4D97-AF65-F5344CB8AC3E}">
        <p14:creationId xmlns="" xmlns:p14="http://schemas.microsoft.com/office/powerpoint/2010/main" val="3892333121"/>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6"/>
                                        </p:tgtEl>
                                        <p:attrNameLst>
                                          <p:attrName>style.visibility</p:attrName>
                                        </p:attrNameLst>
                                      </p:cBhvr>
                                      <p:to>
                                        <p:strVal val="visible"/>
                                      </p:to>
                                    </p:set>
                                    <p:anim calcmode="discrete" valueType="clr">
                                      <p:cBhvr override="childStyle">
                                        <p:cTn id="1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6"/>
                                        </p:tgtEl>
                                        <p:attrNameLst>
                                          <p:attrName>fillcolor</p:attrName>
                                        </p:attrNameLst>
                                      </p:cBhvr>
                                      <p:tavLst>
                                        <p:tav tm="0">
                                          <p:val>
                                            <p:clrVal>
                                              <a:schemeClr val="accent2"/>
                                            </p:clrVal>
                                          </p:val>
                                        </p:tav>
                                        <p:tav tm="50000">
                                          <p:val>
                                            <p:clrVal>
                                              <a:schemeClr val="hlink"/>
                                            </p:clrVal>
                                          </p:val>
                                        </p:tav>
                                      </p:tavLst>
                                    </p:anim>
                                    <p:set>
                                      <p:cBhvr>
                                        <p:cTn id="13" dur="80"/>
                                        <p:tgtEl>
                                          <p:spTgt spid="6"/>
                                        </p:tgtEl>
                                        <p:attrNameLst>
                                          <p:attrName>fill.type</p:attrName>
                                        </p:attrNameLst>
                                      </p:cBhvr>
                                      <p:to>
                                        <p:strVal val="solid"/>
                                      </p:to>
                                    </p:set>
                                  </p:childTnLst>
                                </p:cTn>
                              </p:par>
                            </p:childTnLst>
                          </p:cTn>
                        </p:par>
                        <p:par>
                          <p:cTn id="14" fill="hold">
                            <p:stCondLst>
                              <p:cond delay="5139"/>
                            </p:stCondLst>
                            <p:childTnLst>
                              <p:par>
                                <p:cTn id="15" presetID="4" presetClass="entr" presetSubtype="16" fill="hold" nodeType="afterEffect">
                                  <p:stCondLst>
                                    <p:cond delay="0"/>
                                  </p:stCondLst>
                                  <p:childTnLst>
                                    <p:set>
                                      <p:cBhvr>
                                        <p:cTn id="16" dur="1" fill="hold">
                                          <p:stCondLst>
                                            <p:cond delay="0"/>
                                          </p:stCondLst>
                                        </p:cTn>
                                        <p:tgtEl>
                                          <p:spTgt spid="19458"/>
                                        </p:tgtEl>
                                        <p:attrNameLst>
                                          <p:attrName>style.visibility</p:attrName>
                                        </p:attrNameLst>
                                      </p:cBhvr>
                                      <p:to>
                                        <p:strVal val="visible"/>
                                      </p:to>
                                    </p:set>
                                    <p:animEffect transition="in" filter="box(in)">
                                      <p:cBhvr>
                                        <p:cTn id="17"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3575685" y="1028700"/>
            <a:ext cx="5112385" cy="5568315"/>
          </a:xfrm>
          <a:prstGeom prst="rect">
            <a:avLst/>
          </a:prstGeom>
          <a:ln>
            <a:noFill/>
          </a:ln>
          <a:effectLst>
            <a:softEdge rad="112500"/>
          </a:effectLst>
        </p:spPr>
      </p:pic>
      <p:sp>
        <p:nvSpPr>
          <p:cNvPr id="8" name="文本框 2"/>
          <p:cNvSpPr txBox="1">
            <a:spLocks noChangeArrowheads="1"/>
          </p:cNvSpPr>
          <p:nvPr/>
        </p:nvSpPr>
        <p:spPr bwMode="auto">
          <a:xfrm>
            <a:off x="8544560" y="1124585"/>
            <a:ext cx="1871980" cy="715010"/>
          </a:xfrm>
          <a:prstGeom prst="rect">
            <a:avLst/>
          </a:prstGeom>
          <a:noFill/>
          <a:ln w="9525">
            <a:noFill/>
            <a:miter lim="800000"/>
          </a:ln>
        </p:spPr>
        <p:txBody>
          <a:bodyPr wrap="square" lIns="98466" tIns="49233" rIns="98466" bIns="49233">
            <a:spAutoFit/>
          </a:bodyPr>
          <a:lstStyle/>
          <a:p>
            <a:r>
              <a:rPr lang="zh-CN" altLang="en-US" sz="2000" b="1" dirty="0">
                <a:solidFill>
                  <a:srgbClr val="FF0000"/>
                </a:solidFill>
                <a:latin typeface="黑体" panose="02010609060101010101" pitchFamily="49" charset="-122"/>
                <a:ea typeface="黑体" panose="02010609060101010101" pitchFamily="49" charset="-122"/>
              </a:rPr>
              <a:t>建设</a:t>
            </a:r>
            <a:endParaRPr lang="en-US" altLang="zh-CN" sz="2000" b="1" dirty="0">
              <a:solidFill>
                <a:srgbClr val="FF0000"/>
              </a:solidFill>
              <a:latin typeface="黑体" panose="02010609060101010101" pitchFamily="49" charset="-122"/>
              <a:ea typeface="黑体" panose="02010609060101010101" pitchFamily="49" charset="-122"/>
            </a:endParaRPr>
          </a:p>
          <a:p>
            <a:r>
              <a:rPr lang="zh-CN" altLang="en-US" sz="2000" b="1" dirty="0">
                <a:solidFill>
                  <a:srgbClr val="FF0000"/>
                </a:solidFill>
                <a:latin typeface="黑体" panose="02010609060101010101" pitchFamily="49" charset="-122"/>
                <a:ea typeface="黑体" panose="02010609060101010101" pitchFamily="49" charset="-122"/>
              </a:rPr>
              <a:t>什么样的国家</a:t>
            </a:r>
          </a:p>
        </p:txBody>
      </p:sp>
      <p:sp>
        <p:nvSpPr>
          <p:cNvPr id="9" name="文本框 3"/>
          <p:cNvSpPr txBox="1">
            <a:spLocks noChangeArrowheads="1"/>
          </p:cNvSpPr>
          <p:nvPr/>
        </p:nvSpPr>
        <p:spPr bwMode="auto">
          <a:xfrm>
            <a:off x="8544560" y="3429000"/>
            <a:ext cx="1871980" cy="715010"/>
          </a:xfrm>
          <a:prstGeom prst="rect">
            <a:avLst/>
          </a:prstGeom>
          <a:noFill/>
          <a:ln w="9525">
            <a:noFill/>
            <a:miter lim="800000"/>
          </a:ln>
        </p:spPr>
        <p:txBody>
          <a:bodyPr wrap="square" lIns="98466" tIns="49233" rIns="98466" bIns="49233">
            <a:spAutoFit/>
          </a:bodyPr>
          <a:lstStyle/>
          <a:p>
            <a:r>
              <a:rPr lang="zh-CN" altLang="en-US" sz="2000" b="1" dirty="0">
                <a:solidFill>
                  <a:srgbClr val="0000FF"/>
                </a:solidFill>
                <a:latin typeface="黑体" panose="02010609060101010101" pitchFamily="49" charset="-122"/>
                <a:ea typeface="黑体" panose="02010609060101010101" pitchFamily="49" charset="-122"/>
              </a:rPr>
              <a:t>建设</a:t>
            </a:r>
            <a:endParaRPr lang="en-US" altLang="zh-CN" sz="2000" b="1" dirty="0">
              <a:solidFill>
                <a:srgbClr val="0000FF"/>
              </a:solidFill>
              <a:latin typeface="黑体" panose="02010609060101010101" pitchFamily="49" charset="-122"/>
              <a:ea typeface="黑体" panose="02010609060101010101" pitchFamily="49" charset="-122"/>
            </a:endParaRPr>
          </a:p>
          <a:p>
            <a:r>
              <a:rPr lang="zh-CN" altLang="en-US" sz="2000" b="1" dirty="0">
                <a:solidFill>
                  <a:srgbClr val="0000FF"/>
                </a:solidFill>
                <a:latin typeface="黑体" panose="02010609060101010101" pitchFamily="49" charset="-122"/>
                <a:ea typeface="黑体" panose="02010609060101010101" pitchFamily="49" charset="-122"/>
              </a:rPr>
              <a:t>什么样的社会</a:t>
            </a:r>
          </a:p>
        </p:txBody>
      </p:sp>
      <p:sp>
        <p:nvSpPr>
          <p:cNvPr id="10" name="文本框 4"/>
          <p:cNvSpPr txBox="1">
            <a:spLocks noChangeArrowheads="1"/>
          </p:cNvSpPr>
          <p:nvPr/>
        </p:nvSpPr>
        <p:spPr bwMode="auto">
          <a:xfrm>
            <a:off x="8251190" y="5637530"/>
            <a:ext cx="1805305" cy="715010"/>
          </a:xfrm>
          <a:prstGeom prst="rect">
            <a:avLst/>
          </a:prstGeom>
          <a:noFill/>
          <a:ln w="9525">
            <a:noFill/>
            <a:miter lim="800000"/>
          </a:ln>
        </p:spPr>
        <p:txBody>
          <a:bodyPr wrap="square" lIns="98466" tIns="49233" rIns="98466" bIns="49233">
            <a:spAutoFit/>
          </a:bodyPr>
          <a:lstStyle/>
          <a:p>
            <a:r>
              <a:rPr lang="zh-CN" altLang="en-US" sz="2000" b="1" dirty="0">
                <a:solidFill>
                  <a:srgbClr val="FF6600"/>
                </a:solidFill>
                <a:latin typeface="黑体" panose="02010609060101010101" pitchFamily="49" charset="-122"/>
                <a:ea typeface="黑体" panose="02010609060101010101" pitchFamily="49" charset="-122"/>
              </a:rPr>
              <a:t>培育</a:t>
            </a:r>
            <a:endParaRPr lang="en-US" altLang="zh-CN" sz="2000" b="1" dirty="0">
              <a:solidFill>
                <a:srgbClr val="FF6600"/>
              </a:solidFill>
              <a:latin typeface="黑体" panose="02010609060101010101" pitchFamily="49" charset="-122"/>
              <a:ea typeface="黑体" panose="02010609060101010101" pitchFamily="49" charset="-122"/>
            </a:endParaRPr>
          </a:p>
          <a:p>
            <a:r>
              <a:rPr lang="zh-CN" altLang="en-US" sz="2000" b="1" dirty="0">
                <a:solidFill>
                  <a:srgbClr val="FF6600"/>
                </a:solidFill>
                <a:latin typeface="黑体" panose="02010609060101010101" pitchFamily="49" charset="-122"/>
                <a:ea typeface="黑体" panose="02010609060101010101" pitchFamily="49" charset="-122"/>
              </a:rPr>
              <a:t>什么样的公民</a:t>
            </a:r>
          </a:p>
        </p:txBody>
      </p:sp>
      <p:cxnSp>
        <p:nvCxnSpPr>
          <p:cNvPr id="11" name="直接箭头连接符 10"/>
          <p:cNvCxnSpPr>
            <a:endCxn id="8" idx="1"/>
          </p:cNvCxnSpPr>
          <p:nvPr/>
        </p:nvCxnSpPr>
        <p:spPr>
          <a:xfrm flipV="1">
            <a:off x="6671945" y="1482090"/>
            <a:ext cx="1871980" cy="1274445"/>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9" idx="1"/>
          </p:cNvCxnSpPr>
          <p:nvPr/>
        </p:nvCxnSpPr>
        <p:spPr>
          <a:xfrm flipV="1">
            <a:off x="5591810" y="3786505"/>
            <a:ext cx="2952115" cy="79438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0" idx="1"/>
          </p:cNvCxnSpPr>
          <p:nvPr/>
        </p:nvCxnSpPr>
        <p:spPr>
          <a:xfrm>
            <a:off x="7176135" y="4580890"/>
            <a:ext cx="1075055" cy="141351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919605" y="1028700"/>
            <a:ext cx="1871980" cy="5436235"/>
          </a:xfrm>
          <a:prstGeom prst="rect">
            <a:avLst/>
          </a:prstGeom>
          <a:ln>
            <a:solidFill>
              <a:srgbClr val="FF0000"/>
            </a:solidFill>
          </a:ln>
        </p:spPr>
        <p:txBody>
          <a:bodyPr wrap="square" lIns="98466" tIns="49233" rIns="98466" bIns="49233">
            <a:spAutoFit/>
          </a:bodyPr>
          <a:lstStyle/>
          <a:p>
            <a:pPr>
              <a:lnSpc>
                <a:spcPct val="150000"/>
              </a:lnSpc>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国家要推行什么，社会要奉行什么，公民要遵循什么。</a:t>
            </a:r>
            <a:endParaRPr lang="en-US" altLang="zh-CN"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表述的就是国家价值目标、社会价值追求、个人价值准则。</a:t>
            </a:r>
            <a:endParaRPr lang="en-US" altLang="zh-CN"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n"/>
            </a:pPr>
            <a:r>
              <a:rPr lang="zh-CN" altLang="en-US" b="1" dirty="0">
                <a:latin typeface="楷体" panose="02010609060101010101" pitchFamily="49" charset="-122"/>
                <a:ea typeface="楷体" panose="02010609060101010101" pitchFamily="49" charset="-122"/>
              </a:rPr>
              <a:t>这三个层面相互联系、相互依赖，体现国家、社会与个体的内在统一。</a:t>
            </a:r>
          </a:p>
        </p:txBody>
      </p:sp>
    </p:spTree>
    <p:extLst>
      <p:ext uri="{BB962C8B-B14F-4D97-AF65-F5344CB8AC3E}">
        <p14:creationId xmlns="" xmlns:p14="http://schemas.microsoft.com/office/powerpoint/2010/main" val="262742303"/>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8"/>
                                        </p:tgtEl>
                                        <p:attrNameLst>
                                          <p:attrName>style.visibility</p:attrName>
                                        </p:attrNameLst>
                                      </p:cBhvr>
                                      <p:to>
                                        <p:strVal val="visible"/>
                                      </p:to>
                                    </p:set>
                                    <p:anim calcmode="discrete" valueType="clr">
                                      <p:cBhvr override="childStyle">
                                        <p:cTn id="11"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8"/>
                                        </p:tgtEl>
                                        <p:attrNameLst>
                                          <p:attrName>fillcolor</p:attrName>
                                        </p:attrNameLst>
                                      </p:cBhvr>
                                      <p:tavLst>
                                        <p:tav tm="0">
                                          <p:val>
                                            <p:clrVal>
                                              <a:schemeClr val="accent2"/>
                                            </p:clrVal>
                                          </p:val>
                                        </p:tav>
                                        <p:tav tm="50000">
                                          <p:val>
                                            <p:clrVal>
                                              <a:schemeClr val="hlink"/>
                                            </p:clrVal>
                                          </p:val>
                                        </p:tav>
                                      </p:tavLst>
                                    </p:anim>
                                    <p:set>
                                      <p:cBhvr>
                                        <p:cTn id="13" dur="80"/>
                                        <p:tgtEl>
                                          <p:spTgt spid="8"/>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par>
                          <p:cTn id="19" fill="hold">
                            <p:stCondLst>
                              <p:cond delay="5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9"/>
                                        </p:tgtEl>
                                        <p:attrNameLst>
                                          <p:attrName>style.visibility</p:attrName>
                                        </p:attrNameLst>
                                      </p:cBhvr>
                                      <p:to>
                                        <p:strVal val="visible"/>
                                      </p:to>
                                    </p:set>
                                    <p:anim calcmode="discrete" valueType="clr">
                                      <p:cBhvr override="childStyle">
                                        <p:cTn id="22"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9"/>
                                        </p:tgtEl>
                                        <p:attrNameLst>
                                          <p:attrName>fillcolor</p:attrName>
                                        </p:attrNameLst>
                                      </p:cBhvr>
                                      <p:tavLst>
                                        <p:tav tm="0">
                                          <p:val>
                                            <p:clrVal>
                                              <a:schemeClr val="accent2"/>
                                            </p:clrVal>
                                          </p:val>
                                        </p:tav>
                                        <p:tav tm="50000">
                                          <p:val>
                                            <p:clrVal>
                                              <a:schemeClr val="hlink"/>
                                            </p:clrVal>
                                          </p:val>
                                        </p:tav>
                                      </p:tavLst>
                                    </p:anim>
                                    <p:set>
                                      <p:cBhvr>
                                        <p:cTn id="24" dur="80"/>
                                        <p:tgtEl>
                                          <p:spTgt spid="9"/>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5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0"/>
                                        </p:tgtEl>
                                        <p:attrNameLst>
                                          <p:attrName>style.visibility</p:attrName>
                                        </p:attrNameLst>
                                      </p:cBhvr>
                                      <p:to>
                                        <p:strVal val="visible"/>
                                      </p:to>
                                    </p:set>
                                    <p:anim calcmode="discrete" valueType="clr">
                                      <p:cBhvr override="childStyle">
                                        <p:cTn id="33"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0"/>
                                        </p:tgtEl>
                                        <p:attrNameLst>
                                          <p:attrName>fillcolor</p:attrName>
                                        </p:attrNameLst>
                                      </p:cBhvr>
                                      <p:tavLst>
                                        <p:tav tm="0">
                                          <p:val>
                                            <p:clrVal>
                                              <a:schemeClr val="accent2"/>
                                            </p:clrVal>
                                          </p:val>
                                        </p:tav>
                                        <p:tav tm="50000">
                                          <p:val>
                                            <p:clrVal>
                                              <a:schemeClr val="hlink"/>
                                            </p:clrVal>
                                          </p:val>
                                        </p:tav>
                                      </p:tavLst>
                                    </p:anim>
                                    <p:set>
                                      <p:cBhvr>
                                        <p:cTn id="35" dur="80"/>
                                        <p:tgtEl>
                                          <p:spTgt spid="10"/>
                                        </p:tgtEl>
                                        <p:attrNameLst>
                                          <p:attrName>fill.type</p:attrName>
                                        </p:attrNameLst>
                                      </p:cBhvr>
                                      <p:to>
                                        <p:strVal val="solid"/>
                                      </p:to>
                                    </p:set>
                                  </p:childTnLst>
                                </p:cTn>
                              </p:par>
                            </p:childTnLst>
                          </p:cTn>
                        </p:par>
                        <p:par>
                          <p:cTn id="36" fill="hold">
                            <p:stCondLst>
                              <p:cond delay="86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36"/>
                                        </p:tgtEl>
                                        <p:attrNameLst>
                                          <p:attrName>style.visibility</p:attrName>
                                        </p:attrNameLst>
                                      </p:cBhvr>
                                      <p:to>
                                        <p:strVal val="visible"/>
                                      </p:to>
                                    </p:set>
                                    <p:anim calcmode="discrete" valueType="clr">
                                      <p:cBhvr override="childStyle">
                                        <p:cTn id="39" dur="80"/>
                                        <p:tgtEl>
                                          <p:spTgt spid="36"/>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36"/>
                                        </p:tgtEl>
                                        <p:attrNameLst>
                                          <p:attrName>fillcolor</p:attrName>
                                        </p:attrNameLst>
                                      </p:cBhvr>
                                      <p:tavLst>
                                        <p:tav tm="0">
                                          <p:val>
                                            <p:clrVal>
                                              <a:schemeClr val="accent2"/>
                                            </p:clrVal>
                                          </p:val>
                                        </p:tav>
                                        <p:tav tm="50000">
                                          <p:val>
                                            <p:clrVal>
                                              <a:schemeClr val="hlink"/>
                                            </p:clrVal>
                                          </p:val>
                                        </p:tav>
                                      </p:tavLst>
                                    </p:anim>
                                    <p:set>
                                      <p:cBhvr>
                                        <p:cTn id="41" dur="80"/>
                                        <p:tgtEl>
                                          <p:spTgt spid="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6"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9">
            <a:hlinkClick r:id="" action="ppaction://hlinkshowjump?jump=nextslide"/>
          </p:cNvPr>
          <p:cNvSpPr txBox="1"/>
          <p:nvPr/>
        </p:nvSpPr>
        <p:spPr>
          <a:xfrm>
            <a:off x="4618990" y="93281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5" name="TextBox 14">
            <a:hlinkClick r:id="" action="ppaction://hlinkshowjump?jump=nextslide"/>
          </p:cNvPr>
          <p:cNvSpPr txBox="1"/>
          <p:nvPr/>
        </p:nvSpPr>
        <p:spPr>
          <a:xfrm>
            <a:off x="3488690" y="932815"/>
            <a:ext cx="549973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核心价值观与核心价值体系的关系</a:t>
            </a:r>
          </a:p>
        </p:txBody>
      </p:sp>
      <p:pic>
        <p:nvPicPr>
          <p:cNvPr id="7" name="图片 3"/>
          <p:cNvPicPr>
            <a:picLocks noChangeAspect="1" noChangeArrowheads="1"/>
          </p:cNvPicPr>
          <p:nvPr/>
        </p:nvPicPr>
        <p:blipFill>
          <a:blip r:embed="rId2" cstate="print"/>
          <a:srcRect/>
          <a:stretch>
            <a:fillRect/>
          </a:stretch>
        </p:blipFill>
        <p:spPr bwMode="auto">
          <a:xfrm>
            <a:off x="5735955" y="2084705"/>
            <a:ext cx="4932045" cy="4291965"/>
          </a:xfrm>
          <a:prstGeom prst="rect">
            <a:avLst/>
          </a:prstGeom>
          <a:noFill/>
          <a:ln w="9525">
            <a:noFill/>
            <a:miter lim="800000"/>
            <a:headEnd/>
            <a:tailEnd/>
          </a:ln>
        </p:spPr>
      </p:pic>
      <p:sp>
        <p:nvSpPr>
          <p:cNvPr id="8" name="矩形 7"/>
          <p:cNvSpPr/>
          <p:nvPr/>
        </p:nvSpPr>
        <p:spPr>
          <a:xfrm>
            <a:off x="1830070" y="2660650"/>
            <a:ext cx="1242060" cy="3176905"/>
          </a:xfrm>
          <a:prstGeom prst="rect">
            <a:avLst/>
          </a:prstGeom>
          <a:noFill/>
        </p:spPr>
        <p:txBody>
          <a:bodyPr wrap="none" lIns="98466" tIns="49233" rIns="98466" bIns="49233">
            <a:spAutoFit/>
          </a:bodyPr>
          <a:lstStyle/>
          <a:p>
            <a:pPr algn="ctr"/>
            <a:r>
              <a:rPr lang="zh-CN" altLang="en-US"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社会</a:t>
            </a:r>
            <a:endParaRPr lang="en-US" altLang="zh-CN"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pPr algn="ctr"/>
            <a:r>
              <a:rPr lang="zh-CN" altLang="en-US"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主义</a:t>
            </a:r>
            <a:endParaRPr lang="en-US" altLang="zh-CN"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pPr algn="ctr"/>
            <a:r>
              <a:rPr lang="zh-CN" altLang="en-US"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核心</a:t>
            </a:r>
            <a:endParaRPr lang="en-US" altLang="zh-CN"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pPr algn="ctr"/>
            <a:r>
              <a:rPr lang="zh-CN" altLang="en-US"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价值</a:t>
            </a:r>
            <a:endParaRPr lang="en-US" altLang="zh-CN"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a:p>
            <a:pPr algn="ctr"/>
            <a:r>
              <a:rPr lang="zh-CN" altLang="en-US" sz="4000" b="1" spc="54"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体系</a:t>
            </a:r>
          </a:p>
        </p:txBody>
      </p:sp>
      <p:sp>
        <p:nvSpPr>
          <p:cNvPr id="9" name="矩形 8"/>
          <p:cNvSpPr/>
          <p:nvPr/>
        </p:nvSpPr>
        <p:spPr>
          <a:xfrm>
            <a:off x="4495165" y="2757170"/>
            <a:ext cx="1228090" cy="3176905"/>
          </a:xfrm>
          <a:prstGeom prst="rect">
            <a:avLst/>
          </a:prstGeom>
          <a:noFill/>
        </p:spPr>
        <p:txBody>
          <a:bodyPr wrap="none" lIns="98466" tIns="49233" rIns="98466" bIns="49233">
            <a:spAutoFit/>
          </a:bodyPr>
          <a:lstStyle/>
          <a:p>
            <a:pPr algn="ctr"/>
            <a:r>
              <a:rPr lang="zh-CN" alt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社会</a:t>
            </a:r>
            <a:endParaRPr lang="en-US" altLang="zh-CN"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zh-CN" alt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主义</a:t>
            </a:r>
            <a:endParaRPr lang="en-US" altLang="zh-CN"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zh-CN" alt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核心</a:t>
            </a:r>
            <a:endParaRPr lang="en-US" altLang="zh-CN"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zh-CN" alt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价值</a:t>
            </a:r>
            <a:endParaRPr lang="en-US" altLang="zh-CN"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zh-CN" alt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观</a:t>
            </a:r>
          </a:p>
        </p:txBody>
      </p:sp>
      <p:grpSp>
        <p:nvGrpSpPr>
          <p:cNvPr id="12" name="组合 11"/>
          <p:cNvGrpSpPr/>
          <p:nvPr/>
        </p:nvGrpSpPr>
        <p:grpSpPr>
          <a:xfrm>
            <a:off x="2855595" y="3044825"/>
            <a:ext cx="1728470" cy="384175"/>
            <a:chOff x="2855595" y="3044825"/>
            <a:chExt cx="1728470" cy="384175"/>
          </a:xfrm>
        </p:grpSpPr>
        <p:cxnSp>
          <p:nvCxnSpPr>
            <p:cNvPr id="16" name="直接箭头连接符 15"/>
            <p:cNvCxnSpPr/>
            <p:nvPr/>
          </p:nvCxnSpPr>
          <p:spPr>
            <a:xfrm>
              <a:off x="2855595" y="3429000"/>
              <a:ext cx="17284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43885" y="3044825"/>
              <a:ext cx="1360805" cy="376555"/>
            </a:xfrm>
            <a:prstGeom prst="rect">
              <a:avLst/>
            </a:prstGeom>
            <a:noFill/>
          </p:spPr>
          <p:txBody>
            <a:bodyPr wrap="none" lIns="98466" tIns="49233" rIns="98466" bIns="49233" rtlCol="0">
              <a:spAutoFit/>
            </a:bodyPr>
            <a:lstStyle/>
            <a:p>
              <a:r>
                <a:rPr lang="zh-CN" altLang="en-US" b="1" dirty="0">
                  <a:latin typeface="楷体" panose="02010609060101010101" pitchFamily="49" charset="-122"/>
                  <a:ea typeface="楷体" panose="02010609060101010101" pitchFamily="49" charset="-122"/>
                </a:rPr>
                <a:t>基础和凝练</a:t>
              </a:r>
            </a:p>
          </p:txBody>
        </p:sp>
      </p:grpSp>
      <p:grpSp>
        <p:nvGrpSpPr>
          <p:cNvPr id="14" name="组合 13"/>
          <p:cNvGrpSpPr/>
          <p:nvPr/>
        </p:nvGrpSpPr>
        <p:grpSpPr>
          <a:xfrm>
            <a:off x="2855595" y="4677410"/>
            <a:ext cx="1800225" cy="480060"/>
            <a:chOff x="2855595" y="4677410"/>
            <a:chExt cx="1800225" cy="480060"/>
          </a:xfrm>
        </p:grpSpPr>
        <p:cxnSp>
          <p:nvCxnSpPr>
            <p:cNvPr id="18" name="直接箭头连接符 17"/>
            <p:cNvCxnSpPr/>
            <p:nvPr/>
          </p:nvCxnSpPr>
          <p:spPr>
            <a:xfrm flipH="1">
              <a:off x="2855595" y="5157470"/>
              <a:ext cx="18002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43885" y="4677410"/>
              <a:ext cx="1360805" cy="376555"/>
            </a:xfrm>
            <a:prstGeom prst="rect">
              <a:avLst/>
            </a:prstGeom>
            <a:noFill/>
          </p:spPr>
          <p:txBody>
            <a:bodyPr wrap="none" lIns="98466" tIns="49233" rIns="98466" bIns="49233" rtlCol="0">
              <a:spAutoFit/>
            </a:bodyPr>
            <a:lstStyle/>
            <a:p>
              <a:r>
                <a:rPr lang="zh-CN" altLang="en-US" b="1" dirty="0">
                  <a:latin typeface="楷体" panose="02010609060101010101" pitchFamily="49" charset="-122"/>
                  <a:ea typeface="楷体" panose="02010609060101010101" pitchFamily="49" charset="-122"/>
                </a:rPr>
                <a:t>反映和体现</a:t>
              </a:r>
            </a:p>
          </p:txBody>
        </p:sp>
      </p:grpSp>
      <p:pic>
        <p:nvPicPr>
          <p:cNvPr id="11" name="图片 10"/>
          <p:cNvPicPr>
            <a:picLocks noChangeAspect="1"/>
          </p:cNvPicPr>
          <p:nvPr/>
        </p:nvPicPr>
        <p:blipFill>
          <a:blip r:embed="rId3" cstate="print">
            <a:extLst>
              <a:ext uri="{BEBA8EAE-BF5A-486C-A8C5-ECC9F3942E4B}">
                <a14:imgProps xmlns="" xmlns:p14="http://schemas.microsoft.com/office/powerpoint/2010/main"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Tree>
    <p:extLst>
      <p:ext uri="{BB962C8B-B14F-4D97-AF65-F5344CB8AC3E}">
        <p14:creationId xmlns="" xmlns:p14="http://schemas.microsoft.com/office/powerpoint/2010/main" val="416033474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8"/>
                                        </p:tgtEl>
                                        <p:attrNameLst>
                                          <p:attrName>style.visibility</p:attrName>
                                        </p:attrNameLst>
                                      </p:cBhvr>
                                      <p:to>
                                        <p:strVal val="visible"/>
                                      </p:to>
                                    </p:set>
                                    <p:anim calcmode="discrete" valueType="clr">
                                      <p:cBhvr override="childStyle">
                                        <p:cTn id="1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8"/>
                                        </p:tgtEl>
                                        <p:attrNameLst>
                                          <p:attrName>fillcolor</p:attrName>
                                        </p:attrNameLst>
                                      </p:cBhvr>
                                      <p:tavLst>
                                        <p:tav tm="0">
                                          <p:val>
                                            <p:clrVal>
                                              <a:schemeClr val="accent2"/>
                                            </p:clrVal>
                                          </p:val>
                                        </p:tav>
                                        <p:tav tm="50000">
                                          <p:val>
                                            <p:clrVal>
                                              <a:schemeClr val="hlink"/>
                                            </p:clrVal>
                                          </p:val>
                                        </p:tav>
                                      </p:tavLst>
                                    </p:anim>
                                    <p:set>
                                      <p:cBhvr>
                                        <p:cTn id="19" dur="80"/>
                                        <p:tgtEl>
                                          <p:spTgt spid="8"/>
                                        </p:tgtEl>
                                        <p:attrNameLst>
                                          <p:attrName>fill.type</p:attrName>
                                        </p:attrNameLst>
                                      </p:cBhvr>
                                      <p:to>
                                        <p:strVal val="solid"/>
                                      </p:to>
                                    </p:set>
                                  </p:childTnLst>
                                </p:cTn>
                              </p:par>
                            </p:childTnLst>
                          </p:cTn>
                        </p:par>
                        <p:par>
                          <p:cTn id="20" fill="hold">
                            <p:stCondLst>
                              <p:cond delay="939"/>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9"/>
                                        </p:tgtEl>
                                        <p:attrNameLst>
                                          <p:attrName>style.visibility</p:attrName>
                                        </p:attrNameLst>
                                      </p:cBhvr>
                                      <p:to>
                                        <p:strVal val="visible"/>
                                      </p:to>
                                    </p:set>
                                    <p:anim calcmode="discrete" valueType="clr">
                                      <p:cBhvr override="childStyle">
                                        <p:cTn id="23"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9"/>
                                        </p:tgtEl>
                                        <p:attrNameLst>
                                          <p:attrName>fillcolor</p:attrName>
                                        </p:attrNameLst>
                                      </p:cBhvr>
                                      <p:tavLst>
                                        <p:tav tm="0">
                                          <p:val>
                                            <p:clrVal>
                                              <a:schemeClr val="accent2"/>
                                            </p:clrVal>
                                          </p:val>
                                        </p:tav>
                                        <p:tav tm="50000">
                                          <p:val>
                                            <p:clrVal>
                                              <a:schemeClr val="hlink"/>
                                            </p:clrVal>
                                          </p:val>
                                        </p:tav>
                                      </p:tavLst>
                                    </p:anim>
                                    <p:set>
                                      <p:cBhvr>
                                        <p:cTn id="25" dur="80"/>
                                        <p:tgtEl>
                                          <p:spTgt spid="9"/>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51855" y="2132965"/>
            <a:ext cx="4320540" cy="1696720"/>
          </a:xfrm>
          <a:prstGeom prst="rect">
            <a:avLst/>
          </a:prstGeom>
        </p:spPr>
        <p:txBody>
          <a:bodyPr wrap="square" lIns="98466" tIns="49233" rIns="98466" bIns="49233">
            <a:spAutoFit/>
          </a:bodyPr>
          <a:lstStyle/>
          <a:p>
            <a:pPr>
              <a:lnSpc>
                <a:spcPct val="150000"/>
              </a:lnSpc>
            </a:pPr>
            <a:r>
              <a:rPr lang="zh-CN" altLang="zh-CN" b="1" dirty="0">
                <a:solidFill>
                  <a:srgbClr val="0000FF"/>
                </a:solidFill>
                <a:latin typeface="楷体" panose="02010609060101010101" pitchFamily="49" charset="-122"/>
                <a:ea typeface="楷体" panose="02010609060101010101" pitchFamily="49" charset="-122"/>
              </a:rPr>
              <a:t>二者各有侧重</a:t>
            </a:r>
            <a:r>
              <a:rPr lang="zh-CN" altLang="zh-CN" b="1" dirty="0">
                <a:latin typeface="楷体" panose="02010609060101010101" pitchFamily="49" charset="-122"/>
                <a:ea typeface="楷体" panose="02010609060101010101" pitchFamily="49" charset="-122"/>
              </a:rPr>
              <a:t>，相比于社会主义核心价值体系，社会主义核心价值观更加突出核心要素、更加注重凝练表达、更加强化实践导向。</a:t>
            </a:r>
            <a:endParaRPr lang="zh-CN" altLang="en-US" b="1" dirty="0">
              <a:latin typeface="楷体" panose="02010609060101010101" pitchFamily="49" charset="-122"/>
              <a:ea typeface="楷体" panose="02010609060101010101" pitchFamily="49" charset="-122"/>
            </a:endParaRPr>
          </a:p>
        </p:txBody>
      </p:sp>
      <p:grpSp>
        <p:nvGrpSpPr>
          <p:cNvPr id="3" name="组合 2"/>
          <p:cNvGrpSpPr/>
          <p:nvPr/>
        </p:nvGrpSpPr>
        <p:grpSpPr>
          <a:xfrm>
            <a:off x="3287395" y="1028700"/>
            <a:ext cx="988695" cy="1076960"/>
            <a:chOff x="3287395" y="1028700"/>
            <a:chExt cx="988695" cy="1076960"/>
          </a:xfrm>
        </p:grpSpPr>
        <p:grpSp>
          <p:nvGrpSpPr>
            <p:cNvPr id="4" name="组合 108"/>
            <p:cNvGrpSpPr/>
            <p:nvPr/>
          </p:nvGrpSpPr>
          <p:grpSpPr>
            <a:xfrm>
              <a:off x="3287395" y="1028700"/>
              <a:ext cx="982345" cy="1076960"/>
              <a:chOff x="3287395" y="1028700"/>
              <a:chExt cx="982345" cy="1076960"/>
            </a:xfrm>
          </p:grpSpPr>
          <p:grpSp>
            <p:nvGrpSpPr>
              <p:cNvPr id="6" name="组合 109"/>
              <p:cNvGrpSpPr/>
              <p:nvPr/>
            </p:nvGrpSpPr>
            <p:grpSpPr>
              <a:xfrm>
                <a:off x="3287395" y="1028700"/>
                <a:ext cx="982345" cy="1076960"/>
                <a:chOff x="3287395" y="1028700"/>
                <a:chExt cx="982345" cy="1076960"/>
              </a:xfrm>
              <a:effectLst>
                <a:outerShdw blurRad="203200" dist="38100" dir="3780000" sx="103000" sy="103000" algn="t" rotWithShape="0">
                  <a:prstClr val="black">
                    <a:alpha val="25000"/>
                  </a:prstClr>
                </a:outerShdw>
              </a:effectLst>
            </p:grpSpPr>
            <p:sp>
              <p:nvSpPr>
                <p:cNvPr id="9" name="Freeform 6"/>
                <p:cNvSpPr/>
                <p:nvPr/>
              </p:nvSpPr>
              <p:spPr bwMode="auto">
                <a:xfrm>
                  <a:off x="3287395" y="1028700"/>
                  <a:ext cx="982345" cy="107696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sp>
              <p:nvSpPr>
                <p:cNvPr id="10" name="Freeform 6"/>
                <p:cNvSpPr/>
                <p:nvPr/>
              </p:nvSpPr>
              <p:spPr bwMode="auto">
                <a:xfrm>
                  <a:off x="3292475" y="1034415"/>
                  <a:ext cx="973455" cy="1066165"/>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grpSp>
          <p:sp>
            <p:nvSpPr>
              <p:cNvPr id="7" name="Freeform 7"/>
              <p:cNvSpPr/>
              <p:nvPr/>
            </p:nvSpPr>
            <p:spPr bwMode="auto">
              <a:xfrm>
                <a:off x="3321685" y="1068705"/>
                <a:ext cx="914400" cy="996950"/>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C00000"/>
              </a:soli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sp>
            <p:nvSpPr>
              <p:cNvPr id="8" name="TextBox 55"/>
              <p:cNvSpPr txBox="1"/>
              <p:nvPr/>
            </p:nvSpPr>
            <p:spPr>
              <a:xfrm>
                <a:off x="3544570" y="1445895"/>
                <a:ext cx="597535" cy="384810"/>
              </a:xfrm>
              <a:prstGeom prst="rect">
                <a:avLst/>
              </a:prstGeom>
              <a:noFill/>
            </p:spPr>
            <p:txBody>
              <a:bodyPr wrap="square" rtlCol="0">
                <a:spAutoFit/>
              </a:bodyPr>
              <a:lstStyle/>
              <a:p>
                <a:endParaRPr lang="zh-CN" altLang="en-US" sz="1900"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3322320" y="1301750"/>
              <a:ext cx="954405" cy="400050"/>
            </a:xfrm>
            <a:prstGeom prst="rect">
              <a:avLst/>
            </a:prstGeom>
          </p:spPr>
          <p:txBody>
            <a:bodyPr wrap="none">
              <a:spAutoFit/>
            </a:bodyPr>
            <a:lstStyle/>
            <a:p>
              <a:r>
                <a:rPr lang="zh-CN" altLang="zh-CN" sz="2000" b="1" dirty="0">
                  <a:solidFill>
                    <a:schemeClr val="bg1"/>
                  </a:solidFill>
                  <a:latin typeface="微软雅黑" panose="020B0503020204020204" pitchFamily="34" charset="-122"/>
                  <a:ea typeface="微软雅黑" panose="020B0503020204020204" pitchFamily="34" charset="-122"/>
                </a:rPr>
                <a:t>一方面</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p:nvPr/>
        </p:nvSpPr>
        <p:spPr>
          <a:xfrm>
            <a:off x="2063750" y="2132965"/>
            <a:ext cx="3600450" cy="1696720"/>
          </a:xfrm>
          <a:prstGeom prst="rect">
            <a:avLst/>
          </a:prstGeom>
        </p:spPr>
        <p:txBody>
          <a:bodyPr wrap="square" lIns="98466" tIns="49233" rIns="98466" bIns="49233">
            <a:spAutoFit/>
          </a:bodyPr>
          <a:lstStyle/>
          <a:p>
            <a:pPr>
              <a:lnSpc>
                <a:spcPct val="150000"/>
              </a:lnSpc>
            </a:pPr>
            <a:r>
              <a:rPr lang="zh-CN" altLang="zh-CN" b="1" dirty="0">
                <a:solidFill>
                  <a:srgbClr val="0000FF"/>
                </a:solidFill>
                <a:latin typeface="楷体" panose="02010609060101010101" pitchFamily="49" charset="-122"/>
                <a:ea typeface="楷体" panose="02010609060101010101" pitchFamily="49" charset="-122"/>
              </a:rPr>
              <a:t>二者方向一致</a:t>
            </a:r>
            <a:r>
              <a:rPr lang="zh-CN" altLang="zh-CN" b="1" dirty="0">
                <a:latin typeface="楷体" panose="02010609060101010101" pitchFamily="49" charset="-122"/>
                <a:ea typeface="楷体" panose="02010609060101010101" pitchFamily="49" charset="-122"/>
              </a:rPr>
              <a:t>，都体现了社会主义意识形态的本质要求，体现了社会主义制度在思想和精神层面的质的规定性</a:t>
            </a:r>
            <a:r>
              <a:rPr lang="zh-CN" altLang="en-US" b="1" dirty="0">
                <a:latin typeface="楷体" panose="02010609060101010101" pitchFamily="49" charset="-122"/>
                <a:ea typeface="楷体" panose="02010609060101010101" pitchFamily="49" charset="-122"/>
              </a:rPr>
              <a:t>。</a:t>
            </a:r>
          </a:p>
        </p:txBody>
      </p:sp>
      <p:grpSp>
        <p:nvGrpSpPr>
          <p:cNvPr id="12" name="组合 11"/>
          <p:cNvGrpSpPr/>
          <p:nvPr/>
        </p:nvGrpSpPr>
        <p:grpSpPr>
          <a:xfrm>
            <a:off x="7536180" y="1028700"/>
            <a:ext cx="982345" cy="1076960"/>
            <a:chOff x="7536180" y="1028700"/>
            <a:chExt cx="982345" cy="1076960"/>
          </a:xfrm>
        </p:grpSpPr>
        <p:grpSp>
          <p:nvGrpSpPr>
            <p:cNvPr id="13" name="组合 115"/>
            <p:cNvGrpSpPr/>
            <p:nvPr/>
          </p:nvGrpSpPr>
          <p:grpSpPr>
            <a:xfrm>
              <a:off x="7536180" y="1028700"/>
              <a:ext cx="982345" cy="1076960"/>
              <a:chOff x="7536180" y="1028700"/>
              <a:chExt cx="982345" cy="1076960"/>
            </a:xfrm>
          </p:grpSpPr>
          <p:grpSp>
            <p:nvGrpSpPr>
              <p:cNvPr id="15" name="组合 117"/>
              <p:cNvGrpSpPr/>
              <p:nvPr/>
            </p:nvGrpSpPr>
            <p:grpSpPr>
              <a:xfrm>
                <a:off x="7536180" y="1028700"/>
                <a:ext cx="982345" cy="1076960"/>
                <a:chOff x="7536180" y="1028700"/>
                <a:chExt cx="982345" cy="1076960"/>
              </a:xfrm>
              <a:effectLst>
                <a:outerShdw blurRad="203200" dist="38100" dir="3780000" sx="103000" sy="103000" algn="t" rotWithShape="0">
                  <a:prstClr val="black">
                    <a:alpha val="25000"/>
                  </a:prstClr>
                </a:outerShdw>
              </a:effectLst>
            </p:grpSpPr>
            <p:sp>
              <p:nvSpPr>
                <p:cNvPr id="18" name="Freeform 6"/>
                <p:cNvSpPr/>
                <p:nvPr/>
              </p:nvSpPr>
              <p:spPr bwMode="auto">
                <a:xfrm>
                  <a:off x="7536180" y="1028700"/>
                  <a:ext cx="982345" cy="1076960"/>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sp>
              <p:nvSpPr>
                <p:cNvPr id="19" name="Freeform 6"/>
                <p:cNvSpPr/>
                <p:nvPr/>
              </p:nvSpPr>
              <p:spPr bwMode="auto">
                <a:xfrm>
                  <a:off x="7540625" y="1034415"/>
                  <a:ext cx="973455" cy="1066165"/>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grpSp>
          <p:sp>
            <p:nvSpPr>
              <p:cNvPr id="16" name="Freeform 7"/>
              <p:cNvSpPr/>
              <p:nvPr/>
            </p:nvSpPr>
            <p:spPr bwMode="auto">
              <a:xfrm>
                <a:off x="7570470" y="1068705"/>
                <a:ext cx="914400" cy="996950"/>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C00000"/>
              </a:solidFill>
              <a:ln w="7938" cap="flat">
                <a:noFill/>
                <a:prstDash val="solid"/>
                <a:miter lim="800000"/>
              </a:ln>
              <a:effectLst/>
            </p:spPr>
            <p:txBody>
              <a:bodyPr vert="horz" wrap="square" lIns="162560" tIns="81280" rIns="162560" bIns="81280" numCol="1" anchor="t" anchorCtr="0" compatLnSpc="1"/>
              <a:lstStyle/>
              <a:p>
                <a:endParaRPr lang="zh-CN" altLang="en-US" sz="1900" dirty="0">
                  <a:latin typeface="微软雅黑" panose="020B0503020204020204" pitchFamily="34" charset="-122"/>
                  <a:ea typeface="微软雅黑" panose="020B0503020204020204" pitchFamily="34" charset="-122"/>
                </a:endParaRPr>
              </a:p>
            </p:txBody>
          </p:sp>
          <p:sp>
            <p:nvSpPr>
              <p:cNvPr id="17" name="TextBox 55"/>
              <p:cNvSpPr txBox="1"/>
              <p:nvPr/>
            </p:nvSpPr>
            <p:spPr>
              <a:xfrm>
                <a:off x="7793355" y="1445895"/>
                <a:ext cx="597535" cy="384810"/>
              </a:xfrm>
              <a:prstGeom prst="rect">
                <a:avLst/>
              </a:prstGeom>
              <a:noFill/>
            </p:spPr>
            <p:txBody>
              <a:bodyPr wrap="square" rtlCol="0">
                <a:spAutoFit/>
              </a:bodyPr>
              <a:lstStyle/>
              <a:p>
                <a:endParaRPr lang="zh-CN" altLang="en-US" sz="1900" dirty="0">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7654290" y="1115695"/>
              <a:ext cx="697865" cy="708025"/>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另</a:t>
              </a:r>
              <a:r>
                <a:rPr lang="zh-CN" altLang="zh-CN" sz="2000" b="1" dirty="0">
                  <a:solidFill>
                    <a:schemeClr val="bg1"/>
                  </a:solidFill>
                  <a:latin typeface="微软雅黑" panose="020B0503020204020204" pitchFamily="34" charset="-122"/>
                  <a:ea typeface="微软雅黑" panose="020B0503020204020204" pitchFamily="34" charset="-122"/>
                </a:rPr>
                <a:t>一</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zh-CN" sz="2000" b="1" dirty="0">
                  <a:solidFill>
                    <a:schemeClr val="bg1"/>
                  </a:solidFill>
                  <a:latin typeface="微软雅黑" panose="020B0503020204020204" pitchFamily="34" charset="-122"/>
                  <a:ea typeface="微软雅黑" panose="020B0503020204020204" pitchFamily="34" charset="-122"/>
                </a:rPr>
                <a:t>方面</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2063750" y="932815"/>
            <a:ext cx="8208645" cy="2928620"/>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lnSpc>
                <a:spcPct val="150000"/>
              </a:lnSpc>
            </a:pPr>
            <a:endParaRPr lang="zh-CN" altLang="en-US" dirty="0"/>
          </a:p>
        </p:txBody>
      </p:sp>
      <p:sp>
        <p:nvSpPr>
          <p:cNvPr id="21" name="矩形 20"/>
          <p:cNvSpPr/>
          <p:nvPr/>
        </p:nvSpPr>
        <p:spPr>
          <a:xfrm>
            <a:off x="4367530" y="932815"/>
            <a:ext cx="2967355" cy="761365"/>
          </a:xfrm>
          <a:prstGeom prst="rect">
            <a:avLst/>
          </a:prstGeom>
          <a:noFill/>
        </p:spPr>
        <p:txBody>
          <a:bodyPr wrap="square" lIns="98466" tIns="49233" rIns="98466" bIns="49233">
            <a:spAutoFit/>
          </a:bodyPr>
          <a:lstStyle/>
          <a:p>
            <a:pPr algn="ctr"/>
            <a:r>
              <a:rPr lang="zh-CN" altLang="en-US" sz="43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二者关系</a:t>
            </a:r>
          </a:p>
        </p:txBody>
      </p:sp>
      <p:pic>
        <p:nvPicPr>
          <p:cNvPr id="121858" name="Picture 2"/>
          <p:cNvPicPr>
            <a:picLocks noChangeAspect="1" noChangeArrowheads="1"/>
          </p:cNvPicPr>
          <p:nvPr/>
        </p:nvPicPr>
        <p:blipFill>
          <a:blip r:embed="rId2" cstate="print"/>
          <a:srcRect/>
          <a:stretch>
            <a:fillRect/>
          </a:stretch>
        </p:blipFill>
        <p:spPr bwMode="auto">
          <a:xfrm>
            <a:off x="6456045" y="3840480"/>
            <a:ext cx="3463925" cy="3017520"/>
          </a:xfrm>
          <a:prstGeom prst="rect">
            <a:avLst/>
          </a:prstGeom>
          <a:ln>
            <a:noFill/>
          </a:ln>
          <a:effectLst>
            <a:softEdge rad="112500"/>
          </a:effectLst>
        </p:spPr>
      </p:pic>
      <p:pic>
        <p:nvPicPr>
          <p:cNvPr id="121860" name="Picture 4"/>
          <p:cNvPicPr>
            <a:picLocks noChangeAspect="1" noChangeArrowheads="1"/>
          </p:cNvPicPr>
          <p:nvPr/>
        </p:nvPicPr>
        <p:blipFill>
          <a:blip r:embed="rId3" cstate="print"/>
          <a:srcRect/>
          <a:stretch>
            <a:fillRect/>
          </a:stretch>
        </p:blipFill>
        <p:spPr bwMode="auto">
          <a:xfrm>
            <a:off x="1919605" y="3909060"/>
            <a:ext cx="3528695" cy="2748280"/>
          </a:xfrm>
          <a:prstGeom prst="rect">
            <a:avLst/>
          </a:prstGeom>
          <a:noFill/>
        </p:spPr>
      </p:pic>
    </p:spTree>
    <p:extLst>
      <p:ext uri="{BB962C8B-B14F-4D97-AF65-F5344CB8AC3E}">
        <p14:creationId xmlns="" xmlns:p14="http://schemas.microsoft.com/office/powerpoint/2010/main" val="194831650"/>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21860"/>
                                        </p:tgtEl>
                                        <p:attrNameLst>
                                          <p:attrName>style.visibility</p:attrName>
                                        </p:attrNameLst>
                                      </p:cBhvr>
                                      <p:to>
                                        <p:strVal val="visible"/>
                                      </p:to>
                                    </p:set>
                                    <p:anim calcmode="lin" valueType="num">
                                      <p:cBhvr>
                                        <p:cTn id="7" dur="500" decel="50000" fill="hold">
                                          <p:stCondLst>
                                            <p:cond delay="0"/>
                                          </p:stCondLst>
                                        </p:cTn>
                                        <p:tgtEl>
                                          <p:spTgt spid="12186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186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1860"/>
                                        </p:tgtEl>
                                        <p:attrNameLst>
                                          <p:attrName>ppt_w</p:attrName>
                                        </p:attrNameLst>
                                      </p:cBhvr>
                                      <p:tavLst>
                                        <p:tav tm="0">
                                          <p:val>
                                            <p:strVal val="#ppt_w*.05"/>
                                          </p:val>
                                        </p:tav>
                                        <p:tav tm="100000">
                                          <p:val>
                                            <p:strVal val="#ppt_w"/>
                                          </p:val>
                                        </p:tav>
                                      </p:tavLst>
                                    </p:anim>
                                    <p:anim calcmode="lin" valueType="num">
                                      <p:cBhvr>
                                        <p:cTn id="10" dur="1000" fill="hold"/>
                                        <p:tgtEl>
                                          <p:spTgt spid="12186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186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186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186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1860"/>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121858"/>
                                        </p:tgtEl>
                                        <p:attrNameLst>
                                          <p:attrName>style.visibility</p:attrName>
                                        </p:attrNameLst>
                                      </p:cBhvr>
                                      <p:to>
                                        <p:strVal val="visible"/>
                                      </p:to>
                                    </p:set>
                                    <p:anim calcmode="lin" valueType="num">
                                      <p:cBhvr>
                                        <p:cTn id="18" dur="500" decel="50000" fill="hold">
                                          <p:stCondLst>
                                            <p:cond delay="0"/>
                                          </p:stCondLst>
                                        </p:cTn>
                                        <p:tgtEl>
                                          <p:spTgt spid="12185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12185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121858"/>
                                        </p:tgtEl>
                                        <p:attrNameLst>
                                          <p:attrName>ppt_w</p:attrName>
                                        </p:attrNameLst>
                                      </p:cBhvr>
                                      <p:tavLst>
                                        <p:tav tm="0">
                                          <p:val>
                                            <p:strVal val="#ppt_w*.05"/>
                                          </p:val>
                                        </p:tav>
                                        <p:tav tm="100000">
                                          <p:val>
                                            <p:strVal val="#ppt_w"/>
                                          </p:val>
                                        </p:tav>
                                      </p:tavLst>
                                    </p:anim>
                                    <p:anim calcmode="lin" valueType="num">
                                      <p:cBhvr>
                                        <p:cTn id="21" dur="1000" fill="hold"/>
                                        <p:tgtEl>
                                          <p:spTgt spid="12185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12185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12185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12185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121858"/>
                                        </p:tgtEl>
                                      </p:cBhvr>
                                    </p:animEffect>
                                  </p:childTnLst>
                                </p:cTn>
                              </p:par>
                            </p:childTnLst>
                          </p:cTn>
                        </p:par>
                        <p:par>
                          <p:cTn id="26" fill="hold">
                            <p:stCondLst>
                              <p:cond delay="20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21"/>
                                        </p:tgtEl>
                                        <p:attrNameLst>
                                          <p:attrName>style.visibility</p:attrName>
                                        </p:attrNameLst>
                                      </p:cBhvr>
                                      <p:to>
                                        <p:strVal val="visible"/>
                                      </p:to>
                                    </p:set>
                                    <p:anim calcmode="discrete" valueType="clr">
                                      <p:cBhvr override="childStyle">
                                        <p:cTn id="29"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21"/>
                                        </p:tgtEl>
                                        <p:attrNameLst>
                                          <p:attrName>fillcolor</p:attrName>
                                        </p:attrNameLst>
                                      </p:cBhvr>
                                      <p:tavLst>
                                        <p:tav tm="0">
                                          <p:val>
                                            <p:clrVal>
                                              <a:schemeClr val="accent2"/>
                                            </p:clrVal>
                                          </p:val>
                                        </p:tav>
                                        <p:tav tm="50000">
                                          <p:val>
                                            <p:clrVal>
                                              <a:schemeClr val="hlink"/>
                                            </p:clrVal>
                                          </p:val>
                                        </p:tav>
                                      </p:tavLst>
                                    </p:anim>
                                    <p:set>
                                      <p:cBhvr>
                                        <p:cTn id="31" dur="80"/>
                                        <p:tgtEl>
                                          <p:spTgt spid="21"/>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childTnLst>
                                </p:cTn>
                              </p:par>
                            </p:childTnLst>
                          </p:cTn>
                        </p:par>
                        <p:par>
                          <p:cTn id="38" fill="hold">
                            <p:stCondLst>
                              <p:cond delay="500"/>
                            </p:stCondLst>
                            <p:childTnLst>
                              <p:par>
                                <p:cTn id="39" presetID="27" presetClass="entr" presetSubtype="0" fill="hold" nodeType="afterEffect">
                                  <p:stCondLst>
                                    <p:cond delay="0"/>
                                  </p:stCondLst>
                                  <p:iterate type="lt">
                                    <p:tmPct val="50000"/>
                                  </p:iterate>
                                  <p:childTnLst>
                                    <p:set>
                                      <p:cBhvr>
                                        <p:cTn id="40"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41"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43" dur="80"/>
                                        <p:tgtEl>
                                          <p:spTgt spid="11">
                                            <p:txEl>
                                              <p:pRg st="0" end="0"/>
                                            </p:txEl>
                                          </p:spTgt>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27" presetClass="entr" presetSubtype="0" fill="hold" nodeType="afterEffect">
                                  <p:stCondLst>
                                    <p:cond delay="0"/>
                                  </p:stCondLst>
                                  <p:iterate type="lt">
                                    <p:tmPct val="50000"/>
                                  </p:iterate>
                                  <p:childTnLst>
                                    <p:set>
                                      <p:cBhvr>
                                        <p:cTn id="52"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53"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55" dur="80"/>
                                        <p:tgtEl>
                                          <p:spTgt spid="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 xmlns:a16="http://schemas.microsoft.com/office/drawing/2014/main" id="{FD830085-3074-4490-AD69-224418A29BF2}"/>
              </a:ext>
            </a:extLst>
          </p:cNvPr>
          <p:cNvSpPr/>
          <p:nvPr/>
        </p:nvSpPr>
        <p:spPr>
          <a:xfrm>
            <a:off x="1914072" y="4152900"/>
            <a:ext cx="1212850" cy="1206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回答</a:t>
            </a:r>
          </a:p>
        </p:txBody>
      </p:sp>
      <p:sp>
        <p:nvSpPr>
          <p:cNvPr id="5" name="圆角矩形 2">
            <a:extLst>
              <a:ext uri="{FF2B5EF4-FFF2-40B4-BE49-F238E27FC236}">
                <a16:creationId xmlns="" xmlns:a16="http://schemas.microsoft.com/office/drawing/2014/main" id="{C6B57D8B-D886-424E-A214-AC9E9DB60E13}"/>
              </a:ext>
            </a:extLst>
          </p:cNvPr>
          <p:cNvSpPr/>
          <p:nvPr/>
        </p:nvSpPr>
        <p:spPr>
          <a:xfrm>
            <a:off x="3701597" y="319405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建设什么样的国家</a:t>
            </a:r>
          </a:p>
        </p:txBody>
      </p:sp>
      <p:sp>
        <p:nvSpPr>
          <p:cNvPr id="6" name="圆角矩形 3">
            <a:extLst>
              <a:ext uri="{FF2B5EF4-FFF2-40B4-BE49-F238E27FC236}">
                <a16:creationId xmlns="" xmlns:a16="http://schemas.microsoft.com/office/drawing/2014/main" id="{50A492AB-E5FB-495C-AD7A-F1115F60DA10}"/>
              </a:ext>
            </a:extLst>
          </p:cNvPr>
          <p:cNvSpPr/>
          <p:nvPr/>
        </p:nvSpPr>
        <p:spPr>
          <a:xfrm>
            <a:off x="3701597" y="436880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建设什么样的社会</a:t>
            </a:r>
          </a:p>
        </p:txBody>
      </p:sp>
      <p:sp>
        <p:nvSpPr>
          <p:cNvPr id="7" name="圆角矩形 4">
            <a:extLst>
              <a:ext uri="{FF2B5EF4-FFF2-40B4-BE49-F238E27FC236}">
                <a16:creationId xmlns="" xmlns:a16="http://schemas.microsoft.com/office/drawing/2014/main" id="{2CC109AC-336E-4E66-B283-6DE78BE2EFAF}"/>
              </a:ext>
            </a:extLst>
          </p:cNvPr>
          <p:cNvSpPr/>
          <p:nvPr/>
        </p:nvSpPr>
        <p:spPr>
          <a:xfrm>
            <a:off x="3701597" y="554355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培育什么样的公民</a:t>
            </a:r>
          </a:p>
        </p:txBody>
      </p:sp>
      <p:sp>
        <p:nvSpPr>
          <p:cNvPr id="8" name="圆角矩形 6">
            <a:extLst>
              <a:ext uri="{FF2B5EF4-FFF2-40B4-BE49-F238E27FC236}">
                <a16:creationId xmlns="" xmlns:a16="http://schemas.microsoft.com/office/drawing/2014/main" id="{80B8E5E8-796E-4125-A718-24827D3ADC87}"/>
              </a:ext>
            </a:extLst>
          </p:cNvPr>
          <p:cNvSpPr/>
          <p:nvPr/>
        </p:nvSpPr>
        <p:spPr>
          <a:xfrm>
            <a:off x="8822872" y="3708400"/>
            <a:ext cx="1803400" cy="63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时代精神</a:t>
            </a:r>
          </a:p>
        </p:txBody>
      </p:sp>
      <p:sp>
        <p:nvSpPr>
          <p:cNvPr id="9" name="圆角矩形 7">
            <a:extLst>
              <a:ext uri="{FF2B5EF4-FFF2-40B4-BE49-F238E27FC236}">
                <a16:creationId xmlns="" xmlns:a16="http://schemas.microsoft.com/office/drawing/2014/main" id="{B424D776-0D45-4AFB-89B2-4174DE47A735}"/>
              </a:ext>
            </a:extLst>
          </p:cNvPr>
          <p:cNvSpPr/>
          <p:nvPr/>
        </p:nvSpPr>
        <p:spPr>
          <a:xfrm>
            <a:off x="8822872" y="5092700"/>
            <a:ext cx="1803400" cy="63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chemeClr val="tx1"/>
                </a:solidFill>
              </a:rPr>
              <a:t>中国精神</a:t>
            </a:r>
          </a:p>
        </p:txBody>
      </p:sp>
      <p:sp>
        <p:nvSpPr>
          <p:cNvPr id="10" name="椭圆 9">
            <a:extLst>
              <a:ext uri="{FF2B5EF4-FFF2-40B4-BE49-F238E27FC236}">
                <a16:creationId xmlns="" xmlns:a16="http://schemas.microsoft.com/office/drawing/2014/main" id="{0A56586A-1839-440B-A23E-7F19A4F80B36}"/>
              </a:ext>
            </a:extLst>
          </p:cNvPr>
          <p:cNvSpPr/>
          <p:nvPr/>
        </p:nvSpPr>
        <p:spPr>
          <a:xfrm>
            <a:off x="7235372" y="4127500"/>
            <a:ext cx="1212850" cy="1206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chemeClr val="tx1"/>
                </a:solidFill>
              </a:rPr>
              <a:t>体现</a:t>
            </a:r>
          </a:p>
        </p:txBody>
      </p:sp>
      <p:pic>
        <p:nvPicPr>
          <p:cNvPr id="11" name="图片 12">
            <a:extLst>
              <a:ext uri="{FF2B5EF4-FFF2-40B4-BE49-F238E27FC236}">
                <a16:creationId xmlns="" xmlns:a16="http://schemas.microsoft.com/office/drawing/2014/main" id="{A0E61C94-46E2-44E0-8023-2863E70051FB}"/>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593272" y="304800"/>
            <a:ext cx="506730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 xmlns:a16="http://schemas.microsoft.com/office/drawing/2014/main" id="{57B8D02C-6CBD-494C-9989-0295E396DECD}"/>
              </a:ext>
            </a:extLst>
          </p:cNvPr>
          <p:cNvPicPr>
            <a:picLocks noChangeAspect="1"/>
          </p:cNvPicPr>
          <p:nvPr/>
        </p:nvPicPr>
        <p:blipFill rotWithShape="1">
          <a:blip r:embed="rId3"/>
          <a:srcRect t="7298"/>
          <a:stretch/>
        </p:blipFill>
        <p:spPr>
          <a:xfrm>
            <a:off x="7742998" y="0"/>
            <a:ext cx="4282460" cy="2400533"/>
          </a:xfrm>
          <a:prstGeom prst="roundRect">
            <a:avLst>
              <a:gd name="adj" fmla="val 8594"/>
            </a:avLst>
          </a:prstGeom>
          <a:solidFill>
            <a:srgbClr val="FFFFFF">
              <a:shade val="85000"/>
            </a:srgbClr>
          </a:solidFill>
          <a:ln>
            <a:noFill/>
          </a:ln>
          <a:effectLst/>
        </p:spPr>
      </p:pic>
    </p:spTree>
    <p:extLst>
      <p:ext uri="{BB962C8B-B14F-4D97-AF65-F5344CB8AC3E}">
        <p14:creationId xmlns="" xmlns:p14="http://schemas.microsoft.com/office/powerpoint/2010/main" val="12770667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588" y="1783853"/>
            <a:ext cx="3832396" cy="4608512"/>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07568" y="1892831"/>
            <a:ext cx="3672408" cy="4162078"/>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一</a:t>
            </a:r>
            <a:r>
              <a:rPr lang="zh-CN" altLang="zh-CN" sz="2200" b="1" dirty="0">
                <a:latin typeface="楷体" panose="02010609060101010101" pitchFamily="49" charset="-122"/>
                <a:ea typeface="楷体" panose="02010609060101010101" pitchFamily="49" charset="-122"/>
              </a:rPr>
              <a:t>要把社会主义核心价值观</a:t>
            </a:r>
            <a:r>
              <a:rPr lang="zh-CN" altLang="zh-CN" sz="2200" b="1" dirty="0">
                <a:solidFill>
                  <a:srgbClr val="FF0000"/>
                </a:solidFill>
                <a:latin typeface="楷体" panose="02010609060101010101" pitchFamily="49" charset="-122"/>
                <a:ea typeface="楷体" panose="02010609060101010101" pitchFamily="49" charset="-122"/>
              </a:rPr>
              <a:t>融入</a:t>
            </a:r>
            <a:r>
              <a:rPr lang="zh-CN" altLang="zh-CN" sz="2200" b="1" dirty="0">
                <a:latin typeface="楷体" panose="02010609060101010101" pitchFamily="49" charset="-122"/>
                <a:ea typeface="楷体" panose="02010609060101010101" pitchFamily="49" charset="-122"/>
              </a:rPr>
              <a:t>社会生活各个方面</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二</a:t>
            </a:r>
            <a:r>
              <a:rPr lang="zh-CN" altLang="zh-CN" sz="2200" b="1" dirty="0">
                <a:latin typeface="楷体" panose="02010609060101010101" pitchFamily="49" charset="-122"/>
                <a:ea typeface="楷体" panose="02010609060101010101" pitchFamily="49" charset="-122"/>
              </a:rPr>
              <a:t>要</a:t>
            </a:r>
            <a:r>
              <a:rPr lang="zh-CN" altLang="zh-CN" sz="2200" b="1" dirty="0">
                <a:solidFill>
                  <a:srgbClr val="FF0000"/>
                </a:solidFill>
                <a:latin typeface="楷体" panose="02010609060101010101" pitchFamily="49" charset="-122"/>
                <a:ea typeface="楷体" panose="02010609060101010101" pitchFamily="49" charset="-122"/>
              </a:rPr>
              <a:t>坚持</a:t>
            </a:r>
            <a:r>
              <a:rPr lang="zh-CN" altLang="zh-CN" sz="2200" b="1" dirty="0">
                <a:latin typeface="楷体" panose="02010609060101010101" pitchFamily="49" charset="-122"/>
                <a:ea typeface="楷体" panose="02010609060101010101" pitchFamily="49" charset="-122"/>
              </a:rPr>
              <a:t>全民行动、干部带头，从家庭做起、从娃娃抓起</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三要</a:t>
            </a:r>
            <a:r>
              <a:rPr lang="zh-CN" altLang="zh-CN" sz="2200" b="1" dirty="0">
                <a:solidFill>
                  <a:srgbClr val="FF0000"/>
                </a:solidFill>
                <a:latin typeface="楷体" panose="02010609060101010101" pitchFamily="49" charset="-122"/>
                <a:ea typeface="楷体" panose="02010609060101010101" pitchFamily="49" charset="-122"/>
              </a:rPr>
              <a:t>立足</a:t>
            </a:r>
            <a:r>
              <a:rPr lang="zh-CN" altLang="zh-CN" sz="2200" b="1" dirty="0">
                <a:latin typeface="楷体" panose="02010609060101010101" pitchFamily="49" charset="-122"/>
                <a:ea typeface="楷体" panose="02010609060101010101" pitchFamily="49" charset="-122"/>
              </a:rPr>
              <a:t>中华优秀传统文化和革命文化</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四要</a:t>
            </a:r>
            <a:r>
              <a:rPr lang="zh-CN" altLang="en-US" sz="2200" b="1" dirty="0">
                <a:solidFill>
                  <a:srgbClr val="FF0000"/>
                </a:solidFill>
                <a:latin typeface="楷体" panose="02010609060101010101" pitchFamily="49" charset="-122"/>
                <a:ea typeface="楷体" panose="02010609060101010101" pitchFamily="49" charset="-122"/>
              </a:rPr>
              <a:t>发扬</a:t>
            </a:r>
            <a:r>
              <a:rPr lang="zh-CN" altLang="en-US" sz="2200" b="1" dirty="0">
                <a:latin typeface="楷体" panose="02010609060101010101" pitchFamily="49" charset="-122"/>
                <a:ea typeface="楷体" panose="02010609060101010101" pitchFamily="49" charset="-122"/>
              </a:rPr>
              <a:t>伟大的民族精神</a:t>
            </a:r>
            <a:endParaRPr lang="zh-CN" altLang="zh-CN" sz="2200" b="1" dirty="0">
              <a:latin typeface="楷体" panose="02010609060101010101" pitchFamily="49" charset="-122"/>
              <a:ea typeface="楷体" panose="02010609060101010101" pitchFamily="49" charset="-122"/>
            </a:endParaRPr>
          </a:p>
        </p:txBody>
      </p:sp>
      <p:sp>
        <p:nvSpPr>
          <p:cNvPr id="4" name="TextBox 9">
            <a:hlinkClick r:id="" action="ppaction://hlinkshowjump?jump=nextslide"/>
          </p:cNvPr>
          <p:cNvSpPr txBox="1"/>
          <p:nvPr/>
        </p:nvSpPr>
        <p:spPr>
          <a:xfrm>
            <a:off x="4618965" y="1028732"/>
            <a:ext cx="3239752" cy="561092"/>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 name="TextBox 5">
            <a:hlinkClick r:id="" action="ppaction://hlinkshowjump?jump=nextslide"/>
          </p:cNvPr>
          <p:cNvSpPr txBox="1"/>
          <p:nvPr/>
        </p:nvSpPr>
        <p:spPr>
          <a:xfrm>
            <a:off x="3988990" y="1028737"/>
            <a:ext cx="4499713" cy="499537"/>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如何践行和培育核心价值观</a:t>
            </a:r>
          </a:p>
        </p:txBody>
      </p:sp>
      <p:pic>
        <p:nvPicPr>
          <p:cNvPr id="38914" name="Picture 2" descr="http://pic2.ooopic.com/12/56/05/10bOOOPIC8d_1024.jpg"/>
          <p:cNvPicPr>
            <a:picLocks noChangeAspect="1" noChangeArrowheads="1"/>
          </p:cNvPicPr>
          <p:nvPr/>
        </p:nvPicPr>
        <p:blipFill>
          <a:blip r:embed="rId2" cstate="print"/>
          <a:srcRect/>
          <a:stretch>
            <a:fillRect/>
          </a:stretch>
        </p:blipFill>
        <p:spPr bwMode="auto">
          <a:xfrm>
            <a:off x="6096000" y="2180861"/>
            <a:ext cx="4104456" cy="3168352"/>
          </a:xfrm>
          <a:prstGeom prst="rect">
            <a:avLst/>
          </a:prstGeom>
          <a:noFill/>
        </p:spPr>
      </p:pic>
      <p:sp>
        <p:nvSpPr>
          <p:cNvPr id="8" name="椭圆 7"/>
          <p:cNvSpPr/>
          <p:nvPr/>
        </p:nvSpPr>
        <p:spPr>
          <a:xfrm>
            <a:off x="4511824" y="5373216"/>
            <a:ext cx="1080120" cy="6720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9" name="TextBox 8"/>
          <p:cNvSpPr txBox="1"/>
          <p:nvPr/>
        </p:nvSpPr>
        <p:spPr>
          <a:xfrm>
            <a:off x="6600057" y="5445225"/>
            <a:ext cx="3685387" cy="865471"/>
          </a:xfrm>
          <a:prstGeom prst="rect">
            <a:avLst/>
          </a:prstGeom>
          <a:noFill/>
          <a:ln>
            <a:solidFill>
              <a:schemeClr val="accent1">
                <a:shade val="50000"/>
              </a:schemeClr>
            </a:solidFill>
          </a:ln>
        </p:spPr>
        <p:txBody>
          <a:bodyPr wrap="none" lIns="98466" tIns="49233" rIns="98466" bIns="49233" rtlCol="0">
            <a:spAutoFit/>
          </a:bodyPr>
          <a:lstStyle/>
          <a:p>
            <a:pPr>
              <a:lnSpc>
                <a:spcPct val="150000"/>
              </a:lnSpc>
            </a:pPr>
            <a:r>
              <a:rPr lang="zh-CN" altLang="en-US" b="1" dirty="0">
                <a:latin typeface="楷体" panose="02010609060101010101" pitchFamily="49" charset="-122"/>
                <a:ea typeface="楷体" panose="02010609060101010101" pitchFamily="49" charset="-122"/>
              </a:rPr>
              <a:t>伟大的</a:t>
            </a:r>
            <a:r>
              <a:rPr lang="zh-CN" altLang="en-US" b="1" dirty="0">
                <a:solidFill>
                  <a:srgbClr val="FF0000"/>
                </a:solidFill>
                <a:latin typeface="楷体" panose="02010609060101010101" pitchFamily="49" charset="-122"/>
                <a:ea typeface="楷体" panose="02010609060101010101" pitchFamily="49" charset="-122"/>
              </a:rPr>
              <a:t>创造</a:t>
            </a:r>
            <a:r>
              <a:rPr lang="zh-CN" altLang="en-US" b="1" dirty="0">
                <a:latin typeface="楷体" panose="02010609060101010101" pitchFamily="49" charset="-122"/>
                <a:ea typeface="楷体" panose="02010609060101010101" pitchFamily="49" charset="-122"/>
              </a:rPr>
              <a:t>精神、伟大的</a:t>
            </a:r>
            <a:r>
              <a:rPr lang="zh-CN" altLang="en-US" b="1" dirty="0">
                <a:solidFill>
                  <a:srgbClr val="FF0000"/>
                </a:solidFill>
                <a:latin typeface="楷体" panose="02010609060101010101" pitchFamily="49" charset="-122"/>
                <a:ea typeface="楷体" panose="02010609060101010101" pitchFamily="49" charset="-122"/>
              </a:rPr>
              <a:t>奋斗</a:t>
            </a:r>
            <a:r>
              <a:rPr lang="zh-CN" altLang="en-US" b="1" dirty="0">
                <a:latin typeface="楷体" panose="02010609060101010101" pitchFamily="49" charset="-122"/>
                <a:ea typeface="楷体" panose="02010609060101010101" pitchFamily="49" charset="-122"/>
              </a:rPr>
              <a:t>精神</a:t>
            </a:r>
            <a:endParaRPr lang="en-US" altLang="zh-CN" b="1" dirty="0">
              <a:latin typeface="楷体" panose="02010609060101010101" pitchFamily="49" charset="-122"/>
              <a:ea typeface="楷体" panose="02010609060101010101" pitchFamily="49" charset="-122"/>
            </a:endParaRPr>
          </a:p>
          <a:p>
            <a:pPr>
              <a:lnSpc>
                <a:spcPct val="150000"/>
              </a:lnSpc>
            </a:pPr>
            <a:r>
              <a:rPr lang="zh-CN" altLang="en-US" b="1" dirty="0">
                <a:latin typeface="楷体" panose="02010609060101010101" pitchFamily="49" charset="-122"/>
                <a:ea typeface="楷体" panose="02010609060101010101" pitchFamily="49" charset="-122"/>
              </a:rPr>
              <a:t>伟大的</a:t>
            </a:r>
            <a:r>
              <a:rPr lang="zh-CN" altLang="en-US" b="1" dirty="0">
                <a:solidFill>
                  <a:srgbClr val="FF0000"/>
                </a:solidFill>
                <a:latin typeface="楷体" panose="02010609060101010101" pitchFamily="49" charset="-122"/>
                <a:ea typeface="楷体" panose="02010609060101010101" pitchFamily="49" charset="-122"/>
              </a:rPr>
              <a:t>团结</a:t>
            </a:r>
            <a:r>
              <a:rPr lang="zh-CN" altLang="en-US" b="1" dirty="0">
                <a:latin typeface="楷体" panose="02010609060101010101" pitchFamily="49" charset="-122"/>
                <a:ea typeface="楷体" panose="02010609060101010101" pitchFamily="49" charset="-122"/>
              </a:rPr>
              <a:t>精神、伟大的</a:t>
            </a:r>
            <a:r>
              <a:rPr lang="zh-CN" altLang="en-US" b="1" dirty="0">
                <a:solidFill>
                  <a:srgbClr val="FF0000"/>
                </a:solidFill>
                <a:latin typeface="楷体" panose="02010609060101010101" pitchFamily="49" charset="-122"/>
                <a:ea typeface="楷体" panose="02010609060101010101" pitchFamily="49" charset="-122"/>
              </a:rPr>
              <a:t>梦想</a:t>
            </a:r>
            <a:r>
              <a:rPr lang="zh-CN" altLang="en-US" b="1" dirty="0">
                <a:latin typeface="楷体" panose="02010609060101010101" pitchFamily="49" charset="-122"/>
                <a:ea typeface="楷体" panose="02010609060101010101" pitchFamily="49" charset="-122"/>
              </a:rPr>
              <a:t>精神</a:t>
            </a:r>
          </a:p>
        </p:txBody>
      </p:sp>
      <p:cxnSp>
        <p:nvCxnSpPr>
          <p:cNvPr id="11" name="直接箭头连接符 10"/>
          <p:cNvCxnSpPr>
            <a:stCxn id="8" idx="6"/>
            <a:endCxn id="9" idx="1"/>
          </p:cNvCxnSpPr>
          <p:nvPr/>
        </p:nvCxnSpPr>
        <p:spPr>
          <a:xfrm>
            <a:off x="5591944" y="5709254"/>
            <a:ext cx="1008112" cy="1687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cstate="print">
            <a:extLst>
              <a:ext uri="{BEBA8EAE-BF5A-486C-A8C5-ECC9F3942E4B}">
                <a14:imgProps xmlns=""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a14="http://schemas.microsoft.com/office/drawing/2010/main" val="0"/>
              </a:ext>
            </a:extLst>
          </a:blip>
          <a:stretch>
            <a:fillRect/>
          </a:stretch>
        </p:blipFill>
        <p:spPr>
          <a:xfrm>
            <a:off x="1523999" y="6195547"/>
            <a:ext cx="9144001" cy="729208"/>
          </a:xfrm>
          <a:prstGeom prst="rect">
            <a:avLst/>
          </a:prstGeom>
        </p:spPr>
      </p:pic>
      <p:pic>
        <p:nvPicPr>
          <p:cNvPr id="7" name="图片 6">
            <a:extLst>
              <a:ext uri="{FF2B5EF4-FFF2-40B4-BE49-F238E27FC236}">
                <a16:creationId xmlns="" xmlns:a16="http://schemas.microsoft.com/office/drawing/2014/main" id="{14436DC5-DEAA-498C-B6F9-FA5570355BDA}"/>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9194" y="122693"/>
            <a:ext cx="3505200" cy="1661160"/>
          </a:xfrm>
          <a:prstGeom prst="rect">
            <a:avLst/>
          </a:prstGeom>
        </p:spPr>
      </p:pic>
    </p:spTree>
    <p:extLst>
      <p:ext uri="{BB962C8B-B14F-4D97-AF65-F5344CB8AC3E}">
        <p14:creationId xmlns="" xmlns:p14="http://schemas.microsoft.com/office/powerpoint/2010/main" val="9501785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8"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3">
                                            <p:txEl>
                                              <p:pRg st="1" end="1"/>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nodeType="clickEffect">
                                  <p:stCondLst>
                                    <p:cond delay="0"/>
                                  </p:stCondLst>
                                  <p:iterate type="lt">
                                    <p:tmPct val="50000"/>
                                  </p:iterate>
                                  <p:childTnLst>
                                    <p:set>
                                      <p:cBhvr>
                                        <p:cTn id="24"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5"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7" dur="80"/>
                                        <p:tgtEl>
                                          <p:spTgt spid="3">
                                            <p:txEl>
                                              <p:pRg st="2" end="2"/>
                                            </p:txEl>
                                          </p:spTgt>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27" presetClass="entr" presetSubtype="0" fill="hold" nodeType="clickEffect">
                                  <p:stCondLst>
                                    <p:cond delay="0"/>
                                  </p:stCondLst>
                                  <p:iterate type="lt">
                                    <p:tmPct val="50000"/>
                                  </p:iterate>
                                  <p:childTnLst>
                                    <p:set>
                                      <p:cBhvr>
                                        <p:cTn id="31"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32"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4" dur="80"/>
                                        <p:tgtEl>
                                          <p:spTgt spid="3">
                                            <p:txEl>
                                              <p:pRg st="3" end="3"/>
                                            </p:txEl>
                                          </p:spTgt>
                                        </p:tgtEl>
                                        <p:attrNameLst>
                                          <p:attrName>fill.type</p:attrName>
                                        </p:attrNameLst>
                                      </p:cBhvr>
                                      <p:to>
                                        <p:strVal val="solid"/>
                                      </p:to>
                                    </p:set>
                                  </p:childTnLst>
                                </p:cTn>
                              </p:par>
                            </p:childTnLst>
                          </p:cTn>
                        </p:par>
                        <p:par>
                          <p:cTn id="35" fill="hold">
                            <p:stCondLst>
                              <p:cond delay="479"/>
                            </p:stCondLst>
                            <p:childTnLst>
                              <p:par>
                                <p:cTn id="36" presetID="37" presetClass="entr" presetSubtype="0" fill="hold" nodeType="afterEffect">
                                  <p:stCondLst>
                                    <p:cond delay="0"/>
                                  </p:stCondLst>
                                  <p:childTnLst>
                                    <p:set>
                                      <p:cBhvr>
                                        <p:cTn id="37" dur="1" fill="hold">
                                          <p:stCondLst>
                                            <p:cond delay="0"/>
                                          </p:stCondLst>
                                        </p:cTn>
                                        <p:tgtEl>
                                          <p:spTgt spid="38914"/>
                                        </p:tgtEl>
                                        <p:attrNameLst>
                                          <p:attrName>style.visibility</p:attrName>
                                        </p:attrNameLst>
                                      </p:cBhvr>
                                      <p:to>
                                        <p:strVal val="visible"/>
                                      </p:to>
                                    </p:set>
                                    <p:animEffect transition="in" filter="fade">
                                      <p:cBhvr>
                                        <p:cTn id="38" dur="1000"/>
                                        <p:tgtEl>
                                          <p:spTgt spid="38914"/>
                                        </p:tgtEl>
                                      </p:cBhvr>
                                    </p:animEffect>
                                    <p:anim calcmode="lin" valueType="num">
                                      <p:cBhvr>
                                        <p:cTn id="39" dur="1000" fill="hold"/>
                                        <p:tgtEl>
                                          <p:spTgt spid="38914"/>
                                        </p:tgtEl>
                                        <p:attrNameLst>
                                          <p:attrName>ppt_x</p:attrName>
                                        </p:attrNameLst>
                                      </p:cBhvr>
                                      <p:tavLst>
                                        <p:tav tm="0">
                                          <p:val>
                                            <p:strVal val="#ppt_x"/>
                                          </p:val>
                                        </p:tav>
                                        <p:tav tm="100000">
                                          <p:val>
                                            <p:strVal val="#ppt_x"/>
                                          </p:val>
                                        </p:tav>
                                      </p:tavLst>
                                    </p:anim>
                                    <p:anim calcmode="lin" valueType="num">
                                      <p:cBhvr>
                                        <p:cTn id="40" dur="900" decel="100000" fill="hold"/>
                                        <p:tgtEl>
                                          <p:spTgt spid="38914"/>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8914"/>
                                        </p:tgtEl>
                                        <p:attrNameLst>
                                          <p:attrName>ppt_y</p:attrName>
                                        </p:attrNameLst>
                                      </p:cBhvr>
                                      <p:tavLst>
                                        <p:tav tm="0">
                                          <p:val>
                                            <p:strVal val="#ppt_y-.03"/>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par>
                          <p:cTn id="54" fill="hold">
                            <p:stCondLst>
                              <p:cond delay="500"/>
                            </p:stCondLst>
                            <p:childTnLst>
                              <p:par>
                                <p:cTn id="55" presetID="27" presetClass="entr" presetSubtype="0" fill="hold" grpId="0" nodeType="afterEffect">
                                  <p:stCondLst>
                                    <p:cond delay="0"/>
                                  </p:stCondLst>
                                  <p:iterate type="lt">
                                    <p:tmPct val="50000"/>
                                  </p:iterate>
                                  <p:childTnLst>
                                    <p:set>
                                      <p:cBhvr>
                                        <p:cTn id="56" dur="1" fill="hold">
                                          <p:stCondLst>
                                            <p:cond delay="0"/>
                                          </p:stCondLst>
                                        </p:cTn>
                                        <p:tgtEl>
                                          <p:spTgt spid="9"/>
                                        </p:tgtEl>
                                        <p:attrNameLst>
                                          <p:attrName>style.visibility</p:attrName>
                                        </p:attrNameLst>
                                      </p:cBhvr>
                                      <p:to>
                                        <p:strVal val="visible"/>
                                      </p:to>
                                    </p:set>
                                    <p:anim calcmode="discrete" valueType="clr">
                                      <p:cBhvr override="childStyle">
                                        <p:cTn id="5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9"/>
                                        </p:tgtEl>
                                        <p:attrNameLst>
                                          <p:attrName>fillcolor</p:attrName>
                                        </p:attrNameLst>
                                      </p:cBhvr>
                                      <p:tavLst>
                                        <p:tav tm="0">
                                          <p:val>
                                            <p:clrVal>
                                              <a:schemeClr val="accent2"/>
                                            </p:clrVal>
                                          </p:val>
                                        </p:tav>
                                        <p:tav tm="50000">
                                          <p:val>
                                            <p:clrVal>
                                              <a:schemeClr val="hlink"/>
                                            </p:clrVal>
                                          </p:val>
                                        </p:tav>
                                      </p:tavLst>
                                    </p:anim>
                                    <p:set>
                                      <p:cBhvr>
                                        <p:cTn id="59"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71C939A-F942-4F61-B7BD-12D5E59C7DF7}"/>
              </a:ext>
            </a:extLst>
          </p:cNvPr>
          <p:cNvSpPr/>
          <p:nvPr/>
        </p:nvSpPr>
        <p:spPr>
          <a:xfrm>
            <a:off x="1950720" y="1905506"/>
            <a:ext cx="8371840" cy="3046988"/>
          </a:xfrm>
          <a:prstGeom prst="rect">
            <a:avLst/>
          </a:prstGeom>
        </p:spPr>
        <p:txBody>
          <a:bodyPr wrap="square">
            <a:spAutoFit/>
          </a:bodyPr>
          <a:lstStyle/>
          <a:p>
            <a:r>
              <a:rPr lang="zh-CN" altLang="en-US" sz="3200" kern="0" dirty="0">
                <a:latin typeface="Times New Roman" panose="02020603050405020304" pitchFamily="18" charset="0"/>
                <a:sym typeface="黑体" panose="02010609060101010101" pitchFamily="49" charset="-122"/>
              </a:rPr>
              <a:t>弘扬社会主义核心价值观要突出道德价值的作用。社会主义市场经济和对外开放条件下，出现了不同程度的</a:t>
            </a:r>
            <a:r>
              <a:rPr lang="zh-CN" altLang="en-US" sz="3200" kern="0" dirty="0">
                <a:solidFill>
                  <a:srgbClr val="FF0000"/>
                </a:solidFill>
                <a:latin typeface="Times New Roman" panose="02020603050405020304" pitchFamily="18" charset="0"/>
                <a:sym typeface="黑体" panose="02010609060101010101" pitchFamily="49" charset="-122"/>
              </a:rPr>
              <a:t>理想信念模糊</a:t>
            </a:r>
            <a:r>
              <a:rPr lang="zh-CN" altLang="en-US" sz="3200" kern="0" dirty="0">
                <a:latin typeface="Times New Roman" panose="02020603050405020304" pitchFamily="18" charset="0"/>
                <a:sym typeface="黑体" panose="02010609060101010101" pitchFamily="49" charset="-122"/>
              </a:rPr>
              <a:t>、</a:t>
            </a:r>
            <a:r>
              <a:rPr lang="zh-CN" altLang="en-US" sz="3200" kern="0" dirty="0">
                <a:solidFill>
                  <a:srgbClr val="FF0000"/>
                </a:solidFill>
                <a:latin typeface="Times New Roman" panose="02020603050405020304" pitchFamily="18" charset="0"/>
                <a:sym typeface="黑体" panose="02010609060101010101" pitchFamily="49" charset="-122"/>
              </a:rPr>
              <a:t>价值取向扭曲</a:t>
            </a:r>
            <a:r>
              <a:rPr lang="zh-CN" altLang="en-US" sz="3200" kern="0" dirty="0">
                <a:latin typeface="Times New Roman" panose="02020603050405020304" pitchFamily="18" charset="0"/>
                <a:sym typeface="黑体" panose="02010609060101010101" pitchFamily="49" charset="-122"/>
              </a:rPr>
              <a:t>、</a:t>
            </a:r>
            <a:r>
              <a:rPr lang="zh-CN" altLang="en-US" sz="3200" kern="0" dirty="0">
                <a:solidFill>
                  <a:srgbClr val="FF0000"/>
                </a:solidFill>
                <a:latin typeface="Times New Roman" panose="02020603050405020304" pitchFamily="18" charset="0"/>
                <a:sym typeface="黑体" panose="02010609060101010101" pitchFamily="49" charset="-122"/>
              </a:rPr>
              <a:t>诚信意识淡薄</a:t>
            </a:r>
            <a:r>
              <a:rPr lang="zh-CN" altLang="en-US" sz="3200" kern="0" dirty="0">
                <a:latin typeface="Times New Roman" panose="02020603050405020304" pitchFamily="18" charset="0"/>
                <a:sym typeface="黑体" panose="02010609060101010101" pitchFamily="49" charset="-122"/>
              </a:rPr>
              <a:t>、</a:t>
            </a:r>
            <a:r>
              <a:rPr lang="zh-CN" altLang="en-US" sz="3200" kern="0" dirty="0">
                <a:solidFill>
                  <a:srgbClr val="FF0000"/>
                </a:solidFill>
                <a:latin typeface="Times New Roman" panose="02020603050405020304" pitchFamily="18" charset="0"/>
                <a:sym typeface="黑体" panose="02010609060101010101" pitchFamily="49" charset="-122"/>
              </a:rPr>
              <a:t>社会责任感缺乏</a:t>
            </a:r>
            <a:r>
              <a:rPr lang="zh-CN" altLang="en-US" sz="3200" kern="0" dirty="0">
                <a:latin typeface="Times New Roman" panose="02020603050405020304" pitchFamily="18" charset="0"/>
                <a:sym typeface="黑体" panose="02010609060101010101" pitchFamily="49" charset="-122"/>
              </a:rPr>
              <a:t>等问题，必须培育正确的道德判断和道德责任。那么</a:t>
            </a:r>
            <a:r>
              <a:rPr lang="zh-CN" altLang="en-US" sz="3200" kern="0" dirty="0">
                <a:latin typeface="Times New Roman" panose="02020603050405020304" pitchFamily="18" charset="0"/>
              </a:rPr>
              <a:t>如何践行和培育核心价值观呢？</a:t>
            </a:r>
            <a:endParaRPr lang="zh-CN" altLang="en-US" sz="3200" kern="0" dirty="0">
              <a:latin typeface="Times New Roman" panose="02020603050405020304" pitchFamily="18" charset="0"/>
              <a:sym typeface="黑体" panose="02010609060101010101" pitchFamily="49" charset="-122"/>
            </a:endParaRPr>
          </a:p>
        </p:txBody>
      </p:sp>
    </p:spTree>
    <p:extLst>
      <p:ext uri="{BB962C8B-B14F-4D97-AF65-F5344CB8AC3E}">
        <p14:creationId xmlns="" xmlns:p14="http://schemas.microsoft.com/office/powerpoint/2010/main" val="1571782973"/>
      </p:ext>
    </p:extLst>
  </p:cSld>
  <p:clrMapOvr>
    <a:masterClrMapping/>
  </p:clrMapOvr>
  <p:transition spd="slow"/>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pic2.ooopic.com/12/56/05/10bOOOPIC8d_1024.jpg">
            <a:extLst>
              <a:ext uri="{FF2B5EF4-FFF2-40B4-BE49-F238E27FC236}">
                <a16:creationId xmlns="" xmlns:a16="http://schemas.microsoft.com/office/drawing/2014/main" id="{99B27D5B-CC16-4A06-9F2A-41245F978381}"/>
              </a:ext>
            </a:extLst>
          </p:cNvPr>
          <p:cNvPicPr>
            <a:picLocks noGrp="1" noChangeAspect="1" noChangeArrowheads="1"/>
          </p:cNvPicPr>
          <p:nvPr>
            <p:ph idx="1"/>
          </p:nvPr>
        </p:nvPicPr>
        <p:blipFill>
          <a:blip r:embed="rId2" cstate="print"/>
          <a:srcRect/>
          <a:stretch>
            <a:fillRect/>
          </a:stretch>
        </p:blipFill>
        <p:spPr bwMode="auto">
          <a:xfrm>
            <a:off x="5829201" y="0"/>
            <a:ext cx="6362799" cy="3683726"/>
          </a:xfrm>
          <a:prstGeom prst="rect">
            <a:avLst/>
          </a:prstGeom>
          <a:noFill/>
        </p:spPr>
      </p:pic>
      <p:pic>
        <p:nvPicPr>
          <p:cNvPr id="3074" name="Picture 2" descr="https://ss2.bdstatic.com/70cFvnSh_Q1YnxGkpoWK1HF6hhy/it/u=3088611866,208785756&amp;fm=15&amp;gp=0.jpg">
            <a:hlinkClick r:id="rId3"/>
            <a:extLst>
              <a:ext uri="{FF2B5EF4-FFF2-40B4-BE49-F238E27FC236}">
                <a16:creationId xmlns="" xmlns:a16="http://schemas.microsoft.com/office/drawing/2014/main" id="{175C0C15-4FF8-46F5-8469-224C2D54AD1B}"/>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96000" y="4048991"/>
            <a:ext cx="6096000" cy="2790825"/>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s://ss0.bdstatic.com/70cFuHSh_Q1YnxGkpoWK1HF6hhy/it/u=1537239105,4204289897&amp;fm=15&amp;gp=0.jpg">
            <a:hlinkClick r:id="rId5"/>
            <a:extLst>
              <a:ext uri="{FF2B5EF4-FFF2-40B4-BE49-F238E27FC236}">
                <a16:creationId xmlns="" xmlns:a16="http://schemas.microsoft.com/office/drawing/2014/main" id="{AA6AD584-1243-4D9E-8C92-CED84D1DB6F2}"/>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0" y="4048990"/>
            <a:ext cx="5503817" cy="279082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图片 5">
            <a:extLst>
              <a:ext uri="{FF2B5EF4-FFF2-40B4-BE49-F238E27FC236}">
                <a16:creationId xmlns="" xmlns:a16="http://schemas.microsoft.com/office/drawing/2014/main" id="{DED37080-E034-4B5C-A3CD-55CD6E6B5F95}"/>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0" y="-64821"/>
            <a:ext cx="5870833" cy="3748547"/>
          </a:xfrm>
          <a:prstGeom prst="rect">
            <a:avLst/>
          </a:prstGeom>
        </p:spPr>
      </p:pic>
    </p:spTree>
    <p:extLst>
      <p:ext uri="{BB962C8B-B14F-4D97-AF65-F5344CB8AC3E}">
        <p14:creationId xmlns="" xmlns:p14="http://schemas.microsoft.com/office/powerpoint/2010/main" val="4445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s3.bdstatic.com/70cFv8Sh_Q1YnxGkpoWK1HF6hhy/it/u=833994416,66894259&amp;fm=15&amp;gp=0.jpg">
            <a:hlinkClick r:id="rId2"/>
            <a:extLst>
              <a:ext uri="{FF2B5EF4-FFF2-40B4-BE49-F238E27FC236}">
                <a16:creationId xmlns="" xmlns:a16="http://schemas.microsoft.com/office/drawing/2014/main" id="{62B392D0-93F6-4BB4-A803-563EB7949C5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61211" y="0"/>
            <a:ext cx="5669280"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8163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7235" y="2455545"/>
            <a:ext cx="10697210" cy="166179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“我们进入了一个民主观混乱的时代。”</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意</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乔万尼</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萨托利：</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民主新论</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2009</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P3</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a:p>
            <a:pPr algn="r">
              <a:lnSpc>
                <a:spcPct val="150000"/>
              </a:lnSpc>
            </a:pP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Tree>
    <p:extLst>
      <p:ext uri="{BB962C8B-B14F-4D97-AF65-F5344CB8AC3E}">
        <p14:creationId xmlns="" xmlns:p14="http://schemas.microsoft.com/office/powerpoint/2010/main" val="29375007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7A8A4001-90F2-4812-97F9-0EFEC355542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385" y="-2"/>
            <a:ext cx="4673181" cy="3433185"/>
          </a:xfrm>
          <a:prstGeom prst="rect">
            <a:avLst/>
          </a:prstGeom>
        </p:spPr>
      </p:pic>
      <p:pic>
        <p:nvPicPr>
          <p:cNvPr id="7" name="图片 6">
            <a:extLst>
              <a:ext uri="{FF2B5EF4-FFF2-40B4-BE49-F238E27FC236}">
                <a16:creationId xmlns="" xmlns:a16="http://schemas.microsoft.com/office/drawing/2014/main" id="{3754AA5F-B7C0-4ED2-A9BB-2E9F51F76797}"/>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854860" y="-1"/>
            <a:ext cx="4320756" cy="3431186"/>
          </a:xfrm>
          <a:prstGeom prst="rect">
            <a:avLst/>
          </a:prstGeom>
        </p:spPr>
      </p:pic>
      <p:pic>
        <p:nvPicPr>
          <p:cNvPr id="9" name="图片 8">
            <a:extLst>
              <a:ext uri="{FF2B5EF4-FFF2-40B4-BE49-F238E27FC236}">
                <a16:creationId xmlns="" xmlns:a16="http://schemas.microsoft.com/office/drawing/2014/main" id="{E369983C-14CE-4974-BCA2-973B66CAD789}"/>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903029" y="3719115"/>
            <a:ext cx="4272586" cy="3138884"/>
          </a:xfrm>
          <a:prstGeom prst="rect">
            <a:avLst/>
          </a:prstGeom>
        </p:spPr>
      </p:pic>
      <p:pic>
        <p:nvPicPr>
          <p:cNvPr id="11" name="图片 10">
            <a:extLst>
              <a:ext uri="{FF2B5EF4-FFF2-40B4-BE49-F238E27FC236}">
                <a16:creationId xmlns="" xmlns:a16="http://schemas.microsoft.com/office/drawing/2014/main" id="{CE0F461A-34C5-4FFB-B0EA-497981CA9D0B}"/>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6385" y="3426815"/>
            <a:ext cx="4673181" cy="3431184"/>
          </a:xfrm>
          <a:prstGeom prst="rect">
            <a:avLst/>
          </a:prstGeom>
        </p:spPr>
      </p:pic>
    </p:spTree>
    <p:extLst>
      <p:ext uri="{BB962C8B-B14F-4D97-AF65-F5344CB8AC3E}">
        <p14:creationId xmlns="" xmlns:p14="http://schemas.microsoft.com/office/powerpoint/2010/main" val="22747608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306E913F-31A0-4160-B59B-1DFB59BEA42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9816" y="0"/>
            <a:ext cx="4258492" cy="6884563"/>
          </a:xfrm>
          <a:prstGeom prst="rect">
            <a:avLst/>
          </a:prstGeom>
        </p:spPr>
      </p:pic>
      <p:pic>
        <p:nvPicPr>
          <p:cNvPr id="13" name="图片 12">
            <a:extLst>
              <a:ext uri="{FF2B5EF4-FFF2-40B4-BE49-F238E27FC236}">
                <a16:creationId xmlns="" xmlns:a16="http://schemas.microsoft.com/office/drawing/2014/main" id="{D6FDE397-B7E8-4B83-8C36-37511654BDB7}"/>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169175" y="1907177"/>
            <a:ext cx="6961867" cy="4098335"/>
          </a:xfrm>
          <a:prstGeom prst="rect">
            <a:avLst/>
          </a:prstGeom>
        </p:spPr>
      </p:pic>
    </p:spTree>
    <p:extLst>
      <p:ext uri="{BB962C8B-B14F-4D97-AF65-F5344CB8AC3E}">
        <p14:creationId xmlns="" xmlns:p14="http://schemas.microsoft.com/office/powerpoint/2010/main" val="17672597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9B405A61-06BB-4062-B20B-A0AC4DC1476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9936" y="1436915"/>
            <a:ext cx="5665994" cy="3796216"/>
          </a:xfrm>
          <a:prstGeom prst="rect">
            <a:avLst/>
          </a:prstGeom>
        </p:spPr>
      </p:pic>
      <p:pic>
        <p:nvPicPr>
          <p:cNvPr id="7" name="图片 6">
            <a:extLst>
              <a:ext uri="{FF2B5EF4-FFF2-40B4-BE49-F238E27FC236}">
                <a16:creationId xmlns="" xmlns:a16="http://schemas.microsoft.com/office/drawing/2014/main" id="{C3B6648C-6A1C-4A48-81CC-C1105BA42EA7}"/>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081440" y="1148619"/>
            <a:ext cx="6110560" cy="4084512"/>
          </a:xfrm>
          <a:prstGeom prst="rect">
            <a:avLst/>
          </a:prstGeom>
        </p:spPr>
      </p:pic>
    </p:spTree>
    <p:extLst>
      <p:ext uri="{BB962C8B-B14F-4D97-AF65-F5344CB8AC3E}">
        <p14:creationId xmlns="" xmlns:p14="http://schemas.microsoft.com/office/powerpoint/2010/main" val="34498515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 xmlns:a16="http://schemas.microsoft.com/office/drawing/2014/main" id="{A2CDF94F-351D-4A2F-9506-B90EA9A7AB72}"/>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 y="1"/>
            <a:ext cx="4676502" cy="3331544"/>
          </a:xfrm>
        </p:spPr>
      </p:pic>
      <p:pic>
        <p:nvPicPr>
          <p:cNvPr id="9" name="图片 8">
            <a:extLst>
              <a:ext uri="{FF2B5EF4-FFF2-40B4-BE49-F238E27FC236}">
                <a16:creationId xmlns="" xmlns:a16="http://schemas.microsoft.com/office/drawing/2014/main" id="{D6E4ABC3-82D0-4325-9353-396AE31AA24B}"/>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296989" y="0"/>
            <a:ext cx="3403962" cy="3566160"/>
          </a:xfrm>
          <a:prstGeom prst="rect">
            <a:avLst/>
          </a:prstGeom>
        </p:spPr>
      </p:pic>
      <p:pic>
        <p:nvPicPr>
          <p:cNvPr id="11" name="图片 10">
            <a:extLst>
              <a:ext uri="{FF2B5EF4-FFF2-40B4-BE49-F238E27FC236}">
                <a16:creationId xmlns="" xmlns:a16="http://schemas.microsoft.com/office/drawing/2014/main" id="{B0BA1E10-59D1-4C81-9E55-4791F32663BF}"/>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9321437" y="1"/>
            <a:ext cx="2857500" cy="3566160"/>
          </a:xfrm>
          <a:prstGeom prst="rect">
            <a:avLst/>
          </a:prstGeom>
        </p:spPr>
      </p:pic>
      <p:pic>
        <p:nvPicPr>
          <p:cNvPr id="13" name="图片 12">
            <a:extLst>
              <a:ext uri="{FF2B5EF4-FFF2-40B4-BE49-F238E27FC236}">
                <a16:creationId xmlns="" xmlns:a16="http://schemas.microsoft.com/office/drawing/2014/main" id="{408EA4D3-63E3-4F02-A53F-9696A84296BF}"/>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3063" y="3840557"/>
            <a:ext cx="4820194" cy="3017441"/>
          </a:xfrm>
          <a:prstGeom prst="rect">
            <a:avLst/>
          </a:prstGeom>
        </p:spPr>
      </p:pic>
      <p:pic>
        <p:nvPicPr>
          <p:cNvPr id="15" name="图片 14">
            <a:extLst>
              <a:ext uri="{FF2B5EF4-FFF2-40B4-BE49-F238E27FC236}">
                <a16:creationId xmlns="" xmlns:a16="http://schemas.microsoft.com/office/drawing/2014/main" id="{353771E0-1F36-4D41-9A75-BE9AB8FB30C6}"/>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5296989" y="4124323"/>
            <a:ext cx="6381750" cy="2733675"/>
          </a:xfrm>
          <a:prstGeom prst="rect">
            <a:avLst/>
          </a:prstGeom>
        </p:spPr>
      </p:pic>
    </p:spTree>
    <p:extLst>
      <p:ext uri="{BB962C8B-B14F-4D97-AF65-F5344CB8AC3E}">
        <p14:creationId xmlns="" xmlns:p14="http://schemas.microsoft.com/office/powerpoint/2010/main" val="25462424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24020" y="740410"/>
            <a:ext cx="4824730" cy="628650"/>
          </a:xfrm>
          <a:prstGeom prst="rect">
            <a:avLst/>
          </a:prstGeom>
        </p:spPr>
        <p:txBody>
          <a:bodyPr wrap="squar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（三）建设社会主义文化强国</a:t>
            </a:r>
          </a:p>
        </p:txBody>
      </p:sp>
      <p:sp>
        <p:nvSpPr>
          <p:cNvPr id="3" name="直角三角形 2"/>
          <p:cNvSpPr/>
          <p:nvPr/>
        </p:nvSpPr>
        <p:spPr>
          <a:xfrm rot="10800000" flipH="1">
            <a:off x="1991360" y="177292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直角三角形 3"/>
          <p:cNvSpPr/>
          <p:nvPr/>
        </p:nvSpPr>
        <p:spPr>
          <a:xfrm rot="16200000">
            <a:off x="9299575" y="2313940"/>
            <a:ext cx="721995" cy="108013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5" name="矩形 4"/>
          <p:cNvSpPr/>
          <p:nvPr/>
        </p:nvSpPr>
        <p:spPr>
          <a:xfrm>
            <a:off x="2063750" y="1844675"/>
            <a:ext cx="8065135" cy="1296035"/>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6" name="文本框 11"/>
          <p:cNvSpPr txBox="1"/>
          <p:nvPr/>
        </p:nvSpPr>
        <p:spPr>
          <a:xfrm>
            <a:off x="2063750" y="1772920"/>
            <a:ext cx="8136890" cy="1242695"/>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en-US" altLang="zh-CN"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文化是一个国家、一个民族的灵魂，是人民的精神家园，也是政党的精神旗帜，是推动社会发展进步的精神动力。建设社会主义文化强国，为实现民族复兴熔铸精神之魂</a:t>
            </a:r>
            <a:r>
              <a:rPr lang="zh-CN" altLang="zh-CN" sz="2000" b="1" dirty="0">
                <a:latin typeface="楷体" panose="02010609060101010101" pitchFamily="49" charset="-122"/>
                <a:ea typeface="楷体" panose="02010609060101010101" pitchFamily="49" charset="-122"/>
              </a:rPr>
              <a:t>。</a:t>
            </a:r>
          </a:p>
        </p:txBody>
      </p:sp>
      <p:pic>
        <p:nvPicPr>
          <p:cNvPr id="7"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389120"/>
            <a:ext cx="9136380" cy="24961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8" name="TextBox 7"/>
          <p:cNvSpPr txBox="1"/>
          <p:nvPr/>
        </p:nvSpPr>
        <p:spPr>
          <a:xfrm>
            <a:off x="4944110" y="3500755"/>
            <a:ext cx="2160270" cy="1579245"/>
          </a:xfrm>
          <a:prstGeom prst="rect">
            <a:avLst/>
          </a:prstGeom>
          <a:noFill/>
        </p:spPr>
        <p:txBody>
          <a:bodyPr wrap="square" lIns="98466" tIns="49233" rIns="98466" bIns="49233" rtlCol="0">
            <a:spAutoFit/>
          </a:bodyPr>
          <a:lstStyle/>
          <a:p>
            <a:pPr>
              <a:lnSpc>
                <a:spcPct val="200000"/>
              </a:lnSpc>
            </a:pP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文化自信</a:t>
            </a:r>
            <a:endParaRPr lang="en-US" altLang="zh-CN" sz="2600" b="1" dirty="0">
              <a:latin typeface="微软雅黑" panose="020B0503020204020204" pitchFamily="34" charset="-122"/>
              <a:ea typeface="微软雅黑" panose="020B0503020204020204" pitchFamily="34" charset="-122"/>
            </a:endParaRPr>
          </a:p>
          <a:p>
            <a:pPr>
              <a:lnSpc>
                <a:spcPct val="200000"/>
              </a:lnSpc>
            </a:pPr>
            <a:r>
              <a:rPr lang="en-US" altLang="zh-CN" sz="2600" b="1" dirty="0">
                <a:latin typeface="微软雅黑" panose="020B0503020204020204" pitchFamily="34" charset="-122"/>
                <a:ea typeface="微软雅黑" panose="020B0503020204020204" pitchFamily="34" charset="-122"/>
              </a:rPr>
              <a:t>2.</a:t>
            </a:r>
            <a:r>
              <a:rPr lang="zh-CN" altLang="en-US" sz="2600" b="1" dirty="0">
                <a:latin typeface="微软雅黑" panose="020B0503020204020204" pitchFamily="34" charset="-122"/>
                <a:ea typeface="微软雅黑" panose="020B0503020204020204" pitchFamily="34" charset="-122"/>
              </a:rPr>
              <a:t>文化强国</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902123211"/>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8"/>
                                        </p:tgtEl>
                                        <p:attrNameLst>
                                          <p:attrName>style.visibility</p:attrName>
                                        </p:attrNameLst>
                                      </p:cBhvr>
                                      <p:to>
                                        <p:strVal val="visible"/>
                                      </p:to>
                                    </p:set>
                                    <p:anim calcmode="discrete" valueType="clr">
                                      <p:cBhvr override="childStyle">
                                        <p:cTn id="14"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
                                        </p:tgtEl>
                                        <p:attrNameLst>
                                          <p:attrName>fillcolor</p:attrName>
                                        </p:attrNameLst>
                                      </p:cBhvr>
                                      <p:tavLst>
                                        <p:tav tm="0">
                                          <p:val>
                                            <p:clrVal>
                                              <a:schemeClr val="accent2"/>
                                            </p:clrVal>
                                          </p:val>
                                        </p:tav>
                                        <p:tav tm="50000">
                                          <p:val>
                                            <p:clrVal>
                                              <a:schemeClr val="hlink"/>
                                            </p:clrVal>
                                          </p:val>
                                        </p:tav>
                                      </p:tavLst>
                                    </p:anim>
                                    <p:set>
                                      <p:cBhvr>
                                        <p:cTn id="16"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761865" y="949325"/>
            <a:ext cx="3021965" cy="1022985"/>
          </a:xfrm>
          <a:prstGeom prst="rect">
            <a:avLst/>
          </a:prstGeom>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3">
            <a:hlinkClick r:id="" action="ppaction://hlinkshowjump?jump=nextslide"/>
          </p:cNvPr>
          <p:cNvSpPr txBox="1"/>
          <p:nvPr/>
        </p:nvSpPr>
        <p:spPr>
          <a:xfrm>
            <a:off x="5015865" y="1028700"/>
            <a:ext cx="2592070" cy="499745"/>
          </a:xfrm>
          <a:prstGeom prst="rect">
            <a:avLst/>
          </a:prstGeom>
          <a:solidFill>
            <a:schemeClr val="accent1"/>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文化自信</a:t>
            </a:r>
          </a:p>
        </p:txBody>
      </p:sp>
      <p:sp>
        <p:nvSpPr>
          <p:cNvPr id="5" name="圆角矩形 4"/>
          <p:cNvSpPr/>
          <p:nvPr/>
        </p:nvSpPr>
        <p:spPr>
          <a:xfrm>
            <a:off x="2119630" y="1783715"/>
            <a:ext cx="354457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6" name="矩形 5"/>
          <p:cNvSpPr/>
          <p:nvPr/>
        </p:nvSpPr>
        <p:spPr>
          <a:xfrm>
            <a:off x="2135505" y="2204720"/>
            <a:ext cx="3456305" cy="372046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文化自信：</a:t>
            </a:r>
            <a:r>
              <a:rPr lang="zh-CN" altLang="en-US" sz="2000" b="1" dirty="0">
                <a:latin typeface="楷体" panose="02010609060101010101" pitchFamily="49" charset="-122"/>
                <a:ea typeface="楷体" panose="02010609060101010101" pitchFamily="49" charset="-122"/>
              </a:rPr>
              <a:t>是对自身文化价值的充分肯定，是对自身文化生命力的坚定信念，对推动社会发展具有基础性、持久性、广泛性的关键作用。</a:t>
            </a:r>
            <a:endParaRPr lang="en-US" altLang="zh-CN" sz="20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坚定文化自信，是事关国运兴衰、事关文化安全、事关民族精神独立性的大问题。</a:t>
            </a:r>
            <a:endParaRPr lang="zh-CN" altLang="zh-CN" sz="2000" b="1" dirty="0">
              <a:latin typeface="楷体" panose="02010609060101010101" pitchFamily="49" charset="-122"/>
              <a:ea typeface="楷体" panose="02010609060101010101" pitchFamily="49" charset="-122"/>
            </a:endParaRPr>
          </a:p>
        </p:txBody>
      </p:sp>
      <p:sp>
        <p:nvSpPr>
          <p:cNvPr id="36866"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8" name="图片 7"/>
          <p:cNvPicPr>
            <a:picLocks noChangeAspect="1"/>
          </p:cNvPicPr>
          <p:nvPr/>
        </p:nvPicPr>
        <p:blipFill>
          <a:blip r:embed="rId2" cstate="print"/>
          <a:stretch>
            <a:fillRect/>
          </a:stretch>
        </p:blipFill>
        <p:spPr>
          <a:xfrm>
            <a:off x="5807710" y="2084705"/>
            <a:ext cx="5003800" cy="1066800"/>
          </a:xfrm>
          <a:prstGeom prst="rect">
            <a:avLst/>
          </a:prstGeom>
        </p:spPr>
      </p:pic>
      <p:pic>
        <p:nvPicPr>
          <p:cNvPr id="36868" name="Picture 4"/>
          <p:cNvPicPr>
            <a:picLocks noChangeAspect="1" noChangeArrowheads="1"/>
          </p:cNvPicPr>
          <p:nvPr/>
        </p:nvPicPr>
        <p:blipFill>
          <a:blip r:embed="rId3" cstate="print"/>
          <a:srcRect/>
          <a:stretch>
            <a:fillRect/>
          </a:stretch>
        </p:blipFill>
        <p:spPr bwMode="auto">
          <a:xfrm>
            <a:off x="5735955" y="3327400"/>
            <a:ext cx="4762500" cy="3173730"/>
          </a:xfrm>
          <a:prstGeom prst="rect">
            <a:avLst/>
          </a:prstGeom>
          <a:noFill/>
        </p:spPr>
      </p:pic>
    </p:spTree>
    <p:extLst>
      <p:ext uri="{BB962C8B-B14F-4D97-AF65-F5344CB8AC3E}">
        <p14:creationId xmlns="" xmlns:p14="http://schemas.microsoft.com/office/powerpoint/2010/main" val="1008839878"/>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6"/>
                                        </p:tgtEl>
                                        <p:attrNameLst>
                                          <p:attrName>style.visibility</p:attrName>
                                        </p:attrNameLst>
                                      </p:cBhvr>
                                      <p:to>
                                        <p:strVal val="visible"/>
                                      </p:to>
                                    </p:set>
                                    <p:anim calcmode="discrete" valueType="clr">
                                      <p:cBhvr override="childStyle">
                                        <p:cTn id="1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6"/>
                                        </p:tgtEl>
                                        <p:attrNameLst>
                                          <p:attrName>fillcolor</p:attrName>
                                        </p:attrNameLst>
                                      </p:cBhvr>
                                      <p:tavLst>
                                        <p:tav tm="0">
                                          <p:val>
                                            <p:clrVal>
                                              <a:schemeClr val="accent2"/>
                                            </p:clrVal>
                                          </p:val>
                                        </p:tav>
                                        <p:tav tm="50000">
                                          <p:val>
                                            <p:clrVal>
                                              <a:schemeClr val="hlink"/>
                                            </p:clrVal>
                                          </p:val>
                                        </p:tav>
                                      </p:tavLst>
                                    </p:anim>
                                    <p:set>
                                      <p:cBhvr>
                                        <p:cTn id="13" dur="80"/>
                                        <p:tgtEl>
                                          <p:spTgt spid="6"/>
                                        </p:tgtEl>
                                        <p:attrNameLst>
                                          <p:attrName>fill.type</p:attrName>
                                        </p:attrNameLst>
                                      </p:cBhvr>
                                      <p:to>
                                        <p:strVal val="solid"/>
                                      </p:to>
                                    </p:set>
                                  </p:childTnLst>
                                </p:cTn>
                              </p:par>
                            </p:childTnLst>
                          </p:cTn>
                        </p:par>
                        <p:par>
                          <p:cTn id="14" fill="hold">
                            <p:stCondLst>
                              <p:cond delay="438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4880"/>
                            </p:stCondLst>
                            <p:childTnLst>
                              <p:par>
                                <p:cTn id="19" presetID="22" presetClass="entr" presetSubtype="8" fill="hold" nodeType="afterEffect">
                                  <p:stCondLst>
                                    <p:cond delay="0"/>
                                  </p:stCondLst>
                                  <p:childTnLst>
                                    <p:set>
                                      <p:cBhvr>
                                        <p:cTn id="20" dur="1" fill="hold">
                                          <p:stCondLst>
                                            <p:cond delay="0"/>
                                          </p:stCondLst>
                                        </p:cTn>
                                        <p:tgtEl>
                                          <p:spTgt spid="36868"/>
                                        </p:tgtEl>
                                        <p:attrNameLst>
                                          <p:attrName>style.visibility</p:attrName>
                                        </p:attrNameLst>
                                      </p:cBhvr>
                                      <p:to>
                                        <p:strVal val="visible"/>
                                      </p:to>
                                    </p:set>
                                    <p:animEffect transition="in" filter="wipe(left)">
                                      <p:cBhvr>
                                        <p:cTn id="21" dur="5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 action="ppaction://hlinkshowjump?jump=nextslide"/>
          </p:cNvPr>
          <p:cNvSpPr txBox="1"/>
          <p:nvPr/>
        </p:nvSpPr>
        <p:spPr>
          <a:xfrm>
            <a:off x="4944110" y="1028700"/>
            <a:ext cx="2448560" cy="499745"/>
          </a:xfrm>
          <a:prstGeom prst="rect">
            <a:avLst/>
          </a:prstGeom>
          <a:solidFill>
            <a:schemeClr val="accent1"/>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文化自信</a:t>
            </a:r>
          </a:p>
        </p:txBody>
      </p:sp>
      <p:sp>
        <p:nvSpPr>
          <p:cNvPr id="5" name="圆角矩形 4"/>
          <p:cNvSpPr/>
          <p:nvPr/>
        </p:nvSpPr>
        <p:spPr>
          <a:xfrm>
            <a:off x="1919605" y="2277110"/>
            <a:ext cx="3024505" cy="388874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6" name="矩形 5"/>
          <p:cNvSpPr/>
          <p:nvPr/>
        </p:nvSpPr>
        <p:spPr>
          <a:xfrm>
            <a:off x="1919605" y="2372995"/>
            <a:ext cx="3024505" cy="3682365"/>
          </a:xfrm>
          <a:prstGeom prst="rect">
            <a:avLst/>
          </a:prstGeom>
        </p:spPr>
        <p:txBody>
          <a:bodyPr wrap="square" lIns="98466" tIns="49233" rIns="98466" bIns="49233">
            <a:spAutoFit/>
          </a:bodyPr>
          <a:lstStyle/>
          <a:p>
            <a:pPr>
              <a:lnSpc>
                <a:spcPct val="200000"/>
              </a:lnSpc>
              <a:buFont typeface="Wingdings" panose="05000000000000000000" pitchFamily="2" charset="2"/>
              <a:buChar char="Ø"/>
            </a:pPr>
            <a:r>
              <a:rPr lang="zh-CN" altLang="en-US" sz="2000" b="1" dirty="0">
                <a:solidFill>
                  <a:srgbClr val="FF0000"/>
                </a:solidFill>
                <a:latin typeface="楷体" panose="02010609060101010101" pitchFamily="49" charset="-122"/>
                <a:ea typeface="楷体" panose="02010609060101010101" pitchFamily="49" charset="-122"/>
              </a:rPr>
              <a:t>自信从历史中来</a:t>
            </a:r>
            <a:endParaRPr lang="en-US" altLang="zh-CN" sz="2000" b="1" dirty="0">
              <a:solidFill>
                <a:srgbClr val="FF0000"/>
              </a:solidFill>
              <a:latin typeface="楷体" panose="02010609060101010101" pitchFamily="49" charset="-122"/>
              <a:ea typeface="楷体" panose="02010609060101010101" pitchFamily="49" charset="-122"/>
            </a:endParaRPr>
          </a:p>
          <a:p>
            <a:pPr>
              <a:lnSpc>
                <a:spcPct val="200000"/>
              </a:lnSpc>
            </a:pP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文化自信的深厚基础</a:t>
            </a:r>
            <a:endParaRPr lang="en-US" altLang="zh-CN" sz="2000" b="1" dirty="0">
              <a:solidFill>
                <a:srgbClr val="0000FF"/>
              </a:solidFill>
              <a:latin typeface="楷体" panose="02010609060101010101" pitchFamily="49" charset="-122"/>
              <a:ea typeface="楷体" panose="02010609060101010101" pitchFamily="49" charset="-122"/>
            </a:endParaRPr>
          </a:p>
          <a:p>
            <a:pPr>
              <a:lnSpc>
                <a:spcPct val="200000"/>
              </a:lnSpc>
              <a:buFont typeface="Wingdings" panose="05000000000000000000" pitchFamily="2" charset="2"/>
              <a:buChar char="Ø"/>
            </a:pPr>
            <a:r>
              <a:rPr lang="zh-CN" altLang="en-US" sz="2000" b="1" dirty="0">
                <a:solidFill>
                  <a:srgbClr val="FF0000"/>
                </a:solidFill>
                <a:latin typeface="楷体" panose="02010609060101010101" pitchFamily="49" charset="-122"/>
                <a:ea typeface="楷体" panose="02010609060101010101" pitchFamily="49" charset="-122"/>
              </a:rPr>
              <a:t>自信从奋斗中来</a:t>
            </a:r>
            <a:endParaRPr lang="en-US" altLang="zh-CN" sz="2000" b="1" dirty="0">
              <a:solidFill>
                <a:srgbClr val="FF0000"/>
              </a:solidFill>
              <a:latin typeface="楷体" panose="02010609060101010101" pitchFamily="49" charset="-122"/>
              <a:ea typeface="楷体" panose="02010609060101010101" pitchFamily="49" charset="-122"/>
            </a:endParaRPr>
          </a:p>
          <a:p>
            <a:pPr>
              <a:lnSpc>
                <a:spcPct val="200000"/>
              </a:lnSpc>
            </a:pP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文化自信的坚强基石</a:t>
            </a:r>
            <a:endParaRPr lang="en-US" altLang="zh-CN" sz="2000" b="1" dirty="0">
              <a:solidFill>
                <a:srgbClr val="0000FF"/>
              </a:solidFill>
              <a:latin typeface="楷体" panose="02010609060101010101" pitchFamily="49" charset="-122"/>
              <a:ea typeface="楷体" panose="02010609060101010101" pitchFamily="49" charset="-122"/>
            </a:endParaRPr>
          </a:p>
          <a:p>
            <a:pPr>
              <a:lnSpc>
                <a:spcPct val="200000"/>
              </a:lnSpc>
              <a:buFont typeface="Wingdings" panose="05000000000000000000" pitchFamily="2" charset="2"/>
              <a:buChar char="Ø"/>
            </a:pPr>
            <a:r>
              <a:rPr lang="zh-CN" altLang="en-US" sz="2000" b="1" dirty="0">
                <a:solidFill>
                  <a:srgbClr val="FF0000"/>
                </a:solidFill>
                <a:latin typeface="楷体" panose="02010609060101010101" pitchFamily="49" charset="-122"/>
                <a:ea typeface="楷体" panose="02010609060101010101" pitchFamily="49" charset="-122"/>
              </a:rPr>
              <a:t>自信从实践中来</a:t>
            </a:r>
            <a:endParaRPr lang="en-US" altLang="zh-CN" sz="2000" b="1" dirty="0">
              <a:solidFill>
                <a:srgbClr val="FF0000"/>
              </a:solidFill>
              <a:latin typeface="楷体" panose="02010609060101010101" pitchFamily="49" charset="-122"/>
              <a:ea typeface="楷体" panose="02010609060101010101" pitchFamily="49" charset="-122"/>
            </a:endParaRPr>
          </a:p>
          <a:p>
            <a:pPr>
              <a:lnSpc>
                <a:spcPct val="200000"/>
              </a:lnSpc>
            </a:pP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文化自信的现实支撑</a:t>
            </a:r>
            <a:endParaRPr lang="zh-CN" altLang="zh-CN" sz="2000" b="1" dirty="0">
              <a:solidFill>
                <a:srgbClr val="0000FF"/>
              </a:solidFill>
              <a:latin typeface="楷体" panose="02010609060101010101" pitchFamily="49" charset="-122"/>
              <a:ea typeface="楷体" panose="02010609060101010101" pitchFamily="49" charset="-122"/>
            </a:endParaRPr>
          </a:p>
        </p:txBody>
      </p:sp>
      <p:grpSp>
        <p:nvGrpSpPr>
          <p:cNvPr id="9" name="组合 8"/>
          <p:cNvGrpSpPr/>
          <p:nvPr/>
        </p:nvGrpSpPr>
        <p:grpSpPr>
          <a:xfrm>
            <a:off x="5520055" y="2660650"/>
            <a:ext cx="4320540" cy="2908300"/>
            <a:chOff x="5520055" y="2660650"/>
            <a:chExt cx="4320540" cy="2908300"/>
          </a:xfrm>
        </p:grpSpPr>
        <p:pic>
          <p:nvPicPr>
            <p:cNvPr id="122882" name="Picture 2"/>
            <p:cNvPicPr>
              <a:picLocks noChangeAspect="1" noChangeArrowheads="1"/>
            </p:cNvPicPr>
            <p:nvPr/>
          </p:nvPicPr>
          <p:blipFill>
            <a:blip r:embed="rId2" cstate="print"/>
            <a:srcRect/>
            <a:stretch>
              <a:fillRect/>
            </a:stretch>
          </p:blipFill>
          <p:spPr bwMode="auto">
            <a:xfrm>
              <a:off x="5520055" y="2660650"/>
              <a:ext cx="2771775" cy="2908300"/>
            </a:xfrm>
            <a:prstGeom prst="rect">
              <a:avLst/>
            </a:prstGeom>
            <a:noFill/>
          </p:spPr>
        </p:pic>
        <p:pic>
          <p:nvPicPr>
            <p:cNvPr id="122884" name="Picture 4"/>
            <p:cNvPicPr>
              <a:picLocks noChangeAspect="1" noChangeArrowheads="1"/>
            </p:cNvPicPr>
            <p:nvPr/>
          </p:nvPicPr>
          <p:blipFill>
            <a:blip r:embed="rId3" cstate="print"/>
            <a:srcRect/>
            <a:stretch>
              <a:fillRect/>
            </a:stretch>
          </p:blipFill>
          <p:spPr bwMode="auto">
            <a:xfrm>
              <a:off x="8328025" y="2660650"/>
              <a:ext cx="1511935" cy="2880360"/>
            </a:xfrm>
            <a:prstGeom prst="rect">
              <a:avLst/>
            </a:prstGeom>
            <a:noFill/>
          </p:spPr>
        </p:pic>
      </p:grpSp>
      <p:sp>
        <p:nvSpPr>
          <p:cNvPr id="122886" name="AutoShape 6"/>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11" name="图片 10"/>
          <p:cNvPicPr>
            <a:picLocks noChangeAspect="1"/>
          </p:cNvPicPr>
          <p:nvPr/>
        </p:nvPicPr>
        <p:blipFill>
          <a:blip r:embed="rId4" cstate="print"/>
          <a:stretch>
            <a:fillRect/>
          </a:stretch>
        </p:blipFill>
        <p:spPr>
          <a:xfrm>
            <a:off x="5015865" y="2372995"/>
            <a:ext cx="3728085" cy="3601085"/>
          </a:xfrm>
          <a:prstGeom prst="rect">
            <a:avLst/>
          </a:prstGeom>
        </p:spPr>
      </p:pic>
      <p:pic>
        <p:nvPicPr>
          <p:cNvPr id="122889" name="Picture 9"/>
          <p:cNvPicPr>
            <a:picLocks noChangeAspect="1" noChangeArrowheads="1"/>
          </p:cNvPicPr>
          <p:nvPr/>
        </p:nvPicPr>
        <p:blipFill>
          <a:blip r:embed="rId5" cstate="print"/>
          <a:srcRect/>
          <a:stretch>
            <a:fillRect/>
          </a:stretch>
        </p:blipFill>
        <p:spPr bwMode="auto">
          <a:xfrm>
            <a:off x="5227955" y="2372995"/>
            <a:ext cx="5116830" cy="3648710"/>
          </a:xfrm>
          <a:prstGeom prst="rect">
            <a:avLst/>
          </a:prstGeom>
          <a:noFill/>
          <a:ln w="9525">
            <a:noFill/>
            <a:miter lim="800000"/>
            <a:headEnd/>
            <a:tailEnd/>
          </a:ln>
        </p:spPr>
      </p:pic>
      <p:pic>
        <p:nvPicPr>
          <p:cNvPr id="122891" name="Picture 11"/>
          <p:cNvPicPr>
            <a:picLocks noChangeAspect="1" noChangeArrowheads="1"/>
          </p:cNvPicPr>
          <p:nvPr/>
        </p:nvPicPr>
        <p:blipFill>
          <a:blip r:embed="rId6" cstate="print"/>
          <a:srcRect/>
          <a:stretch>
            <a:fillRect/>
          </a:stretch>
        </p:blipFill>
        <p:spPr bwMode="auto">
          <a:xfrm>
            <a:off x="5067935" y="1974215"/>
            <a:ext cx="4762500" cy="4330700"/>
          </a:xfrm>
          <a:prstGeom prst="rect">
            <a:avLst/>
          </a:prstGeom>
          <a:noFill/>
        </p:spPr>
      </p:pic>
      <p:pic>
        <p:nvPicPr>
          <p:cNvPr id="122893" name="Picture 13"/>
          <p:cNvPicPr>
            <a:picLocks noChangeAspect="1" noChangeArrowheads="1"/>
          </p:cNvPicPr>
          <p:nvPr/>
        </p:nvPicPr>
        <p:blipFill>
          <a:blip r:embed="rId7" cstate="print"/>
          <a:srcRect/>
          <a:stretch>
            <a:fillRect/>
          </a:stretch>
        </p:blipFill>
        <p:spPr bwMode="auto">
          <a:xfrm>
            <a:off x="5087620" y="1988820"/>
            <a:ext cx="5292090" cy="4271645"/>
          </a:xfrm>
          <a:prstGeom prst="rect">
            <a:avLst/>
          </a:prstGeom>
          <a:noFill/>
        </p:spPr>
      </p:pic>
      <p:pic>
        <p:nvPicPr>
          <p:cNvPr id="122895" name="Picture 15"/>
          <p:cNvPicPr>
            <a:picLocks noChangeAspect="1" noChangeArrowheads="1"/>
          </p:cNvPicPr>
          <p:nvPr/>
        </p:nvPicPr>
        <p:blipFill>
          <a:blip r:embed="rId8" cstate="print"/>
          <a:srcRect/>
          <a:stretch>
            <a:fillRect/>
          </a:stretch>
        </p:blipFill>
        <p:spPr bwMode="auto">
          <a:xfrm>
            <a:off x="5087620" y="1988820"/>
            <a:ext cx="5256530" cy="4331970"/>
          </a:xfrm>
          <a:prstGeom prst="rect">
            <a:avLst/>
          </a:prstGeom>
          <a:noFill/>
        </p:spPr>
      </p:pic>
      <p:pic>
        <p:nvPicPr>
          <p:cNvPr id="122897" name="Picture 17"/>
          <p:cNvPicPr>
            <a:picLocks noChangeAspect="1" noChangeArrowheads="1"/>
          </p:cNvPicPr>
          <p:nvPr/>
        </p:nvPicPr>
        <p:blipFill>
          <a:blip r:embed="rId9" cstate="print"/>
          <a:srcRect/>
          <a:stretch>
            <a:fillRect/>
          </a:stretch>
        </p:blipFill>
        <p:spPr bwMode="auto">
          <a:xfrm>
            <a:off x="5015865" y="1917065"/>
            <a:ext cx="5328285" cy="4392295"/>
          </a:xfrm>
          <a:prstGeom prst="rect">
            <a:avLst/>
          </a:prstGeom>
          <a:noFill/>
        </p:spPr>
      </p:pic>
    </p:spTree>
    <p:extLst>
      <p:ext uri="{BB962C8B-B14F-4D97-AF65-F5344CB8AC3E}">
        <p14:creationId xmlns="" xmlns:p14="http://schemas.microsoft.com/office/powerpoint/2010/main" val="924172442"/>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2"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6">
                                            <p:txEl>
                                              <p:pRg st="0" end="0"/>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17"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6">
                                            <p:txEl>
                                              <p:pRg st="1" end="1"/>
                                            </p:txEl>
                                          </p:spTgt>
                                        </p:tgtEl>
                                        <p:attrNameLst>
                                          <p:attrName>fill.type</p:attrName>
                                        </p:attrNameLst>
                                      </p:cBhvr>
                                      <p:to>
                                        <p:strVal val="solid"/>
                                      </p:to>
                                    </p:set>
                                  </p:childTnLst>
                                </p:cTn>
                              </p:par>
                            </p:childTnLst>
                          </p:cTn>
                        </p:par>
                        <p:par>
                          <p:cTn id="20" fill="hold">
                            <p:stCondLst>
                              <p:cond delay="479"/>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subTnLst>
                                    <p:set>
                                      <p:cBhvr override="childStyle">
                                        <p:cTn dur="1" fill="hold" display="0" masterRel="nextClick"/>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8"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6">
                                            <p:txEl>
                                              <p:pRg st="2" end="2"/>
                                            </p:txEl>
                                          </p:spTgt>
                                        </p:tgtEl>
                                        <p:attrNameLst>
                                          <p:attrName>fill.type</p:attrName>
                                        </p:attrNameLst>
                                      </p:cBhvr>
                                      <p:to>
                                        <p:strVal val="solid"/>
                                      </p:to>
                                    </p:set>
                                  </p:childTnLst>
                                </p:cTn>
                              </p:par>
                              <p:par>
                                <p:cTn id="31" presetID="27" presetClass="entr" presetSubtype="0" fill="hold" nodeType="withEffect">
                                  <p:stCondLst>
                                    <p:cond delay="0"/>
                                  </p:stCondLst>
                                  <p:iterate type="lt">
                                    <p:tmPct val="50000"/>
                                  </p:iterate>
                                  <p:childTnLst>
                                    <p:set>
                                      <p:cBhvr>
                                        <p:cTn id="32"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3"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35" dur="80"/>
                                        <p:tgtEl>
                                          <p:spTgt spid="6">
                                            <p:txEl>
                                              <p:pRg st="3" end="3"/>
                                            </p:txEl>
                                          </p:spTgt>
                                        </p:tgtEl>
                                        <p:attrNameLst>
                                          <p:attrName>fill.type</p:attrName>
                                        </p:attrNameLst>
                                      </p:cBhvr>
                                      <p:to>
                                        <p:strVal val="solid"/>
                                      </p:to>
                                    </p:set>
                                  </p:childTnLst>
                                </p:cTn>
                              </p:par>
                            </p:childTnLst>
                          </p:cTn>
                        </p:par>
                        <p:par>
                          <p:cTn id="36" fill="hold">
                            <p:stCondLst>
                              <p:cond delay="479"/>
                            </p:stCondLst>
                            <p:childTnLst>
                              <p:par>
                                <p:cTn id="37" presetID="1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es(upRight))">
                                      <p:cBhvr>
                                        <p:cTn id="39" dur="500"/>
                                        <p:tgtEl>
                                          <p:spTgt spid="11"/>
                                        </p:tgtEl>
                                      </p:cBhvr>
                                    </p:animEffect>
                                  </p:childTnLst>
                                  <p:subTnLst>
                                    <p:set>
                                      <p:cBhvr override="childStyle">
                                        <p:cTn dur="1" fill="hold" display="0" masterRel="nextClick"/>
                                        <p:tgtEl>
                                          <p:spTgt spid="11"/>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122889"/>
                                        </p:tgtEl>
                                        <p:attrNameLst>
                                          <p:attrName>style.visibility</p:attrName>
                                        </p:attrNameLst>
                                      </p:cBhvr>
                                      <p:to>
                                        <p:strVal val="visible"/>
                                      </p:to>
                                    </p:set>
                                    <p:animEffect transition="in" filter="stripes(upRight))">
                                      <p:cBhvr>
                                        <p:cTn id="44" dur="500"/>
                                        <p:tgtEl>
                                          <p:spTgt spid="122889"/>
                                        </p:tgtEl>
                                      </p:cBhvr>
                                    </p:animEffect>
                                  </p:childTnLst>
                                  <p:subTnLst>
                                    <p:set>
                                      <p:cBhvr override="childStyle">
                                        <p:cTn dur="1" fill="hold" display="0" masterRel="nextClick"/>
                                        <p:tgtEl>
                                          <p:spTgt spid="122889"/>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27" presetClass="entr" presetSubtype="0" fill="hold" nodeType="clickEffect">
                                  <p:stCondLst>
                                    <p:cond delay="0"/>
                                  </p:stCondLst>
                                  <p:iterate type="lt">
                                    <p:tmPct val="50000"/>
                                  </p:iterate>
                                  <p:childTnLst>
                                    <p:set>
                                      <p:cBhvr>
                                        <p:cTn id="48"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49" dur="8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51" dur="80"/>
                                        <p:tgtEl>
                                          <p:spTgt spid="6">
                                            <p:txEl>
                                              <p:pRg st="4" end="4"/>
                                            </p:txEl>
                                          </p:spTgt>
                                        </p:tgtEl>
                                        <p:attrNameLst>
                                          <p:attrName>fill.type</p:attrName>
                                        </p:attrNameLst>
                                      </p:cBhvr>
                                      <p:to>
                                        <p:strVal val="solid"/>
                                      </p:to>
                                    </p:set>
                                  </p:childTnLst>
                                </p:cTn>
                              </p:par>
                              <p:par>
                                <p:cTn id="52" presetID="27" presetClass="entr" presetSubtype="0" fill="hold" nodeType="withEffect">
                                  <p:stCondLst>
                                    <p:cond delay="0"/>
                                  </p:stCondLst>
                                  <p:iterate type="lt">
                                    <p:tmPct val="50000"/>
                                  </p:iterate>
                                  <p:childTnLst>
                                    <p:set>
                                      <p:cBhvr>
                                        <p:cTn id="53" dur="1" fill="hold">
                                          <p:stCondLst>
                                            <p:cond delay="0"/>
                                          </p:stCondLst>
                                        </p:cTn>
                                        <p:tgtEl>
                                          <p:spTgt spid="6">
                                            <p:txEl>
                                              <p:pRg st="5" end="5"/>
                                            </p:txEl>
                                          </p:spTgt>
                                        </p:tgtEl>
                                        <p:attrNameLst>
                                          <p:attrName>style.visibility</p:attrName>
                                        </p:attrNameLst>
                                      </p:cBhvr>
                                      <p:to>
                                        <p:strVal val="visible"/>
                                      </p:to>
                                    </p:set>
                                    <p:anim calcmode="discrete" valueType="clr">
                                      <p:cBhvr override="childStyle">
                                        <p:cTn id="54" dur="80"/>
                                        <p:tgtEl>
                                          <p:spTgt spid="6">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6">
                                            <p:txEl>
                                              <p:pRg st="5" end="5"/>
                                            </p:txEl>
                                          </p:spTgt>
                                        </p:tgtEl>
                                        <p:attrNameLst>
                                          <p:attrName>fillcolor</p:attrName>
                                        </p:attrNameLst>
                                      </p:cBhvr>
                                      <p:tavLst>
                                        <p:tav tm="0">
                                          <p:val>
                                            <p:clrVal>
                                              <a:schemeClr val="accent2"/>
                                            </p:clrVal>
                                          </p:val>
                                        </p:tav>
                                        <p:tav tm="50000">
                                          <p:val>
                                            <p:clrVal>
                                              <a:schemeClr val="hlink"/>
                                            </p:clrVal>
                                          </p:val>
                                        </p:tav>
                                      </p:tavLst>
                                    </p:anim>
                                    <p:set>
                                      <p:cBhvr>
                                        <p:cTn id="56" dur="80"/>
                                        <p:tgtEl>
                                          <p:spTgt spid="6">
                                            <p:txEl>
                                              <p:pRg st="5" end="5"/>
                                            </p:txEl>
                                          </p:spTgt>
                                        </p:tgtEl>
                                        <p:attrNameLst>
                                          <p:attrName>fill.type</p:attrName>
                                        </p:attrNameLst>
                                      </p:cBhvr>
                                      <p:to>
                                        <p:strVal val="solid"/>
                                      </p:to>
                                    </p:set>
                                  </p:childTnLst>
                                </p:cTn>
                              </p:par>
                            </p:childTnLst>
                          </p:cTn>
                        </p:par>
                        <p:par>
                          <p:cTn id="57" fill="hold">
                            <p:stCondLst>
                              <p:cond delay="479"/>
                            </p:stCondLst>
                            <p:childTnLst>
                              <p:par>
                                <p:cTn id="58" presetID="12" presetClass="entr" presetSubtype="8" fill="hold" nodeType="afterEffect">
                                  <p:stCondLst>
                                    <p:cond delay="0"/>
                                  </p:stCondLst>
                                  <p:childTnLst>
                                    <p:set>
                                      <p:cBhvr>
                                        <p:cTn id="59" dur="1" fill="hold">
                                          <p:stCondLst>
                                            <p:cond delay="0"/>
                                          </p:stCondLst>
                                        </p:cTn>
                                        <p:tgtEl>
                                          <p:spTgt spid="122891"/>
                                        </p:tgtEl>
                                        <p:attrNameLst>
                                          <p:attrName>style.visibility</p:attrName>
                                        </p:attrNameLst>
                                      </p:cBhvr>
                                      <p:to>
                                        <p:strVal val="visible"/>
                                      </p:to>
                                    </p:set>
                                    <p:animEffect transition="in" filter="stripes(upRight))">
                                      <p:cBhvr>
                                        <p:cTn id="60" dur="500"/>
                                        <p:tgtEl>
                                          <p:spTgt spid="122891"/>
                                        </p:tgtEl>
                                      </p:cBhvr>
                                    </p:animEffect>
                                  </p:childTnLst>
                                  <p:subTnLst>
                                    <p:set>
                                      <p:cBhvr override="childStyle">
                                        <p:cTn dur="1" fill="hold" display="0" masterRel="nextClick"/>
                                        <p:tgtEl>
                                          <p:spTgt spid="122891"/>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122893"/>
                                        </p:tgtEl>
                                        <p:attrNameLst>
                                          <p:attrName>style.visibility</p:attrName>
                                        </p:attrNameLst>
                                      </p:cBhvr>
                                      <p:to>
                                        <p:strVal val="visible"/>
                                      </p:to>
                                    </p:set>
                                    <p:animEffect transition="in" filter="stripes(upRight))">
                                      <p:cBhvr>
                                        <p:cTn id="65" dur="500"/>
                                        <p:tgtEl>
                                          <p:spTgt spid="122893"/>
                                        </p:tgtEl>
                                      </p:cBhvr>
                                    </p:animEffect>
                                  </p:childTnLst>
                                  <p:subTnLst>
                                    <p:set>
                                      <p:cBhvr override="childStyle">
                                        <p:cTn dur="1" fill="hold" display="0" masterRel="nextClick"/>
                                        <p:tgtEl>
                                          <p:spTgt spid="122893"/>
                                        </p:tgtEl>
                                        <p:attrNameLst>
                                          <p:attrName>style.visibility</p:attrName>
                                        </p:attrNameLst>
                                      </p:cBhvr>
                                      <p:to>
                                        <p:strVal val="hidden"/>
                                      </p:to>
                                    </p:set>
                                  </p:subTnLst>
                                </p:cTn>
                              </p:par>
                            </p:childTnLst>
                          </p:cTn>
                        </p:par>
                      </p:childTnLst>
                    </p:cTn>
                  </p:par>
                  <p:par>
                    <p:cTn id="66" fill="hold">
                      <p:stCondLst>
                        <p:cond delay="indefinite"/>
                      </p:stCondLst>
                      <p:childTnLst>
                        <p:par>
                          <p:cTn id="67" fill="hold">
                            <p:stCondLst>
                              <p:cond delay="0"/>
                            </p:stCondLst>
                            <p:childTnLst>
                              <p:par>
                                <p:cTn id="68" presetID="12" presetClass="entr" presetSubtype="4" fill="hold" nodeType="clickEffect">
                                  <p:stCondLst>
                                    <p:cond delay="0"/>
                                  </p:stCondLst>
                                  <p:childTnLst>
                                    <p:set>
                                      <p:cBhvr>
                                        <p:cTn id="69" dur="1" fill="hold">
                                          <p:stCondLst>
                                            <p:cond delay="0"/>
                                          </p:stCondLst>
                                        </p:cTn>
                                        <p:tgtEl>
                                          <p:spTgt spid="122895"/>
                                        </p:tgtEl>
                                        <p:attrNameLst>
                                          <p:attrName>style.visibility</p:attrName>
                                        </p:attrNameLst>
                                      </p:cBhvr>
                                      <p:to>
                                        <p:strVal val="visible"/>
                                      </p:to>
                                    </p:set>
                                    <p:animEffect transition="in" filter="stripes(upRight))">
                                      <p:cBhvr>
                                        <p:cTn id="70" dur="500"/>
                                        <p:tgtEl>
                                          <p:spTgt spid="122895"/>
                                        </p:tgtEl>
                                      </p:cBhvr>
                                    </p:animEffect>
                                  </p:childTnLst>
                                  <p:subTnLst>
                                    <p:set>
                                      <p:cBhvr override="childStyle">
                                        <p:cTn dur="1" fill="hold" display="0" masterRel="nextClick"/>
                                        <p:tgtEl>
                                          <p:spTgt spid="122895"/>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2" presetClass="entr" presetSubtype="8" fill="hold" nodeType="clickEffect">
                                  <p:stCondLst>
                                    <p:cond delay="0"/>
                                  </p:stCondLst>
                                  <p:childTnLst>
                                    <p:set>
                                      <p:cBhvr>
                                        <p:cTn id="74" dur="1" fill="hold">
                                          <p:stCondLst>
                                            <p:cond delay="0"/>
                                          </p:stCondLst>
                                        </p:cTn>
                                        <p:tgtEl>
                                          <p:spTgt spid="122897"/>
                                        </p:tgtEl>
                                        <p:attrNameLst>
                                          <p:attrName>style.visibility</p:attrName>
                                        </p:attrNameLst>
                                      </p:cBhvr>
                                      <p:to>
                                        <p:strVal val="visible"/>
                                      </p:to>
                                    </p:set>
                                    <p:animEffect transition="in" filter="stripes(upRight))">
                                      <p:cBhvr>
                                        <p:cTn id="75" dur="500"/>
                                        <p:tgtEl>
                                          <p:spTgt spid="12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3">
            <a:hlinkClick r:id="" action="ppaction://hlinkshowjump?jump=nextslide"/>
          </p:cNvPr>
          <p:cNvSpPr txBox="1"/>
          <p:nvPr/>
        </p:nvSpPr>
        <p:spPr>
          <a:xfrm>
            <a:off x="5015865" y="1124585"/>
            <a:ext cx="2304415" cy="499745"/>
          </a:xfrm>
          <a:prstGeom prst="rect">
            <a:avLst/>
          </a:prstGeom>
          <a:solidFill>
            <a:schemeClr val="accent1"/>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2.</a:t>
            </a:r>
            <a:r>
              <a:rPr lang="zh-CN" altLang="en-US" sz="2600" dirty="0">
                <a:solidFill>
                  <a:schemeClr val="bg1"/>
                </a:solidFill>
              </a:rPr>
              <a:t>文化强国</a:t>
            </a:r>
          </a:p>
        </p:txBody>
      </p:sp>
      <p:sp>
        <p:nvSpPr>
          <p:cNvPr id="5" name="圆角矩形 4"/>
          <p:cNvSpPr/>
          <p:nvPr/>
        </p:nvSpPr>
        <p:spPr>
          <a:xfrm>
            <a:off x="2119630" y="1783715"/>
            <a:ext cx="2967990" cy="460819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6" name="矩形 5"/>
          <p:cNvSpPr/>
          <p:nvPr/>
        </p:nvSpPr>
        <p:spPr>
          <a:xfrm>
            <a:off x="2207260" y="1892935"/>
            <a:ext cx="2880360" cy="4161790"/>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en-US" altLang="zh-CN" sz="2200" b="1" dirty="0">
                <a:solidFill>
                  <a:srgbClr val="FF0000"/>
                </a:solidFill>
              </a:rPr>
              <a:t> </a:t>
            </a:r>
            <a:r>
              <a:rPr lang="zh-CN" altLang="zh-CN" sz="2200" b="1" dirty="0">
                <a:solidFill>
                  <a:srgbClr val="FF0000"/>
                </a:solidFill>
              </a:rPr>
              <a:t>文化强国</a:t>
            </a:r>
            <a:r>
              <a:rPr lang="zh-CN" altLang="zh-CN" sz="2200" b="1" dirty="0">
                <a:latin typeface="楷体" panose="02010609060101010101" pitchFamily="49" charset="-122"/>
                <a:ea typeface="楷体" panose="02010609060101010101" pitchFamily="49" charset="-122"/>
              </a:rPr>
              <a:t>是指一个国家具有强大的文化力量。这种力量既表现为具有高度文化素养的国民，也表现为发达的文化产业，还表现为强大的文化软实力。</a:t>
            </a:r>
            <a:endParaRPr lang="zh-CN" altLang="zh-CN" sz="1900" b="1" dirty="0">
              <a:latin typeface="楷体" panose="02010609060101010101" pitchFamily="49" charset="-122"/>
              <a:ea typeface="楷体" panose="02010609060101010101" pitchFamily="49" charset="-122"/>
            </a:endParaRPr>
          </a:p>
        </p:txBody>
      </p:sp>
      <p:pic>
        <p:nvPicPr>
          <p:cNvPr id="35842" name="Picture 2"/>
          <p:cNvPicPr>
            <a:picLocks noChangeAspect="1" noChangeArrowheads="1"/>
          </p:cNvPicPr>
          <p:nvPr/>
        </p:nvPicPr>
        <p:blipFill>
          <a:blip r:embed="rId2" cstate="print"/>
          <a:srcRect/>
          <a:stretch>
            <a:fillRect/>
          </a:stretch>
        </p:blipFill>
        <p:spPr bwMode="auto">
          <a:xfrm>
            <a:off x="5375910" y="2084705"/>
            <a:ext cx="4680585" cy="4320540"/>
          </a:xfrm>
          <a:prstGeom prst="rect">
            <a:avLst/>
          </a:prstGeom>
          <a:noFill/>
        </p:spPr>
      </p:pic>
    </p:spTree>
    <p:extLst>
      <p:ext uri="{BB962C8B-B14F-4D97-AF65-F5344CB8AC3E}">
        <p14:creationId xmlns="" xmlns:p14="http://schemas.microsoft.com/office/powerpoint/2010/main" val="3429173434"/>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6"/>
                                        </p:tgtEl>
                                        <p:attrNameLst>
                                          <p:attrName>style.visibility</p:attrName>
                                        </p:attrNameLst>
                                      </p:cBhvr>
                                      <p:to>
                                        <p:strVal val="visible"/>
                                      </p:to>
                                    </p:set>
                                    <p:anim calcmode="discrete" valueType="clr">
                                      <p:cBhvr override="childStyle">
                                        <p:cTn id="11"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6"/>
                                        </p:tgtEl>
                                        <p:attrNameLst>
                                          <p:attrName>fillcolor</p:attrName>
                                        </p:attrNameLst>
                                      </p:cBhvr>
                                      <p:tavLst>
                                        <p:tav tm="0">
                                          <p:val>
                                            <p:clrVal>
                                              <a:schemeClr val="accent2"/>
                                            </p:clrVal>
                                          </p:val>
                                        </p:tav>
                                        <p:tav tm="50000">
                                          <p:val>
                                            <p:clrVal>
                                              <a:schemeClr val="hlink"/>
                                            </p:clrVal>
                                          </p:val>
                                        </p:tav>
                                      </p:tavLst>
                                    </p:anim>
                                    <p:set>
                                      <p:cBhvr>
                                        <p:cTn id="13" dur="80"/>
                                        <p:tgtEl>
                                          <p:spTgt spid="6"/>
                                        </p:tgtEl>
                                        <p:attrNameLst>
                                          <p:attrName>fill.type</p:attrName>
                                        </p:attrNameLst>
                                      </p:cBhvr>
                                      <p:to>
                                        <p:strVal val="solid"/>
                                      </p:to>
                                    </p:set>
                                  </p:childTnLst>
                                </p:cTn>
                              </p:par>
                            </p:childTnLst>
                          </p:cTn>
                        </p:par>
                        <p:par>
                          <p:cTn id="14" fill="hold">
                            <p:stCondLst>
                              <p:cond delay="3179"/>
                            </p:stCondLst>
                            <p:childTnLst>
                              <p:par>
                                <p:cTn id="15" presetID="4" presetClass="entr" presetSubtype="16" fill="hold" nodeType="afterEffect">
                                  <p:stCondLst>
                                    <p:cond delay="0"/>
                                  </p:stCondLst>
                                  <p:childTnLst>
                                    <p:set>
                                      <p:cBhvr>
                                        <p:cTn id="16" dur="1" fill="hold">
                                          <p:stCondLst>
                                            <p:cond delay="0"/>
                                          </p:stCondLst>
                                        </p:cTn>
                                        <p:tgtEl>
                                          <p:spTgt spid="35842"/>
                                        </p:tgtEl>
                                        <p:attrNameLst>
                                          <p:attrName>style.visibility</p:attrName>
                                        </p:attrNameLst>
                                      </p:cBhvr>
                                      <p:to>
                                        <p:strVal val="visible"/>
                                      </p:to>
                                    </p:set>
                                    <p:animEffect transition="in" filter="box(in)">
                                      <p:cBhvr>
                                        <p:cTn id="1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24000" y="908685"/>
            <a:ext cx="9144000" cy="5688330"/>
            <a:chOff x="1524000" y="908685"/>
            <a:chExt cx="9144000" cy="5688330"/>
          </a:xfrm>
        </p:grpSpPr>
        <p:pic>
          <p:nvPicPr>
            <p:cNvPr id="3" name="Picture 8"/>
            <p:cNvPicPr>
              <a:picLocks noChangeAspect="1" noChangeArrowheads="1"/>
            </p:cNvPicPr>
            <p:nvPr/>
          </p:nvPicPr>
          <p:blipFill>
            <a:blip r:embed="rId2" cstate="print"/>
            <a:srcRect/>
            <a:stretch>
              <a:fillRect/>
            </a:stretch>
          </p:blipFill>
          <p:spPr bwMode="auto">
            <a:xfrm>
              <a:off x="1524000" y="908685"/>
              <a:ext cx="9144000" cy="5688330"/>
            </a:xfrm>
            <a:prstGeom prst="rect">
              <a:avLst/>
            </a:prstGeom>
            <a:noFill/>
            <a:ln w="9525">
              <a:noFill/>
              <a:miter lim="800000"/>
              <a:headEnd/>
              <a:tailEnd/>
            </a:ln>
          </p:spPr>
        </p:pic>
        <p:sp>
          <p:nvSpPr>
            <p:cNvPr id="4" name="Rectangle 4"/>
            <p:cNvSpPr>
              <a:spLocks noChangeArrowheads="1"/>
            </p:cNvSpPr>
            <p:nvPr/>
          </p:nvSpPr>
          <p:spPr bwMode="auto">
            <a:xfrm>
              <a:off x="1524000" y="974725"/>
              <a:ext cx="9144000" cy="461645"/>
            </a:xfrm>
            <a:prstGeom prst="rect">
              <a:avLst/>
            </a:prstGeom>
            <a:gradFill rotWithShape="1">
              <a:gsLst>
                <a:gs pos="0">
                  <a:srgbClr val="FE4444"/>
                </a:gs>
                <a:gs pos="100000">
                  <a:srgbClr val="832B2B"/>
                </a:gs>
              </a:gsLst>
              <a:lin ang="5400000"/>
            </a:gradFill>
            <a:ln w="9525">
              <a:noFill/>
              <a:miter lim="800000"/>
            </a:ln>
          </p:spPr>
          <p:txBody>
            <a:bodyPr wrap="square" anchor="ctr" anchorCtr="1">
              <a:spAutoFit/>
            </a:bodyPr>
            <a:lstStyle/>
            <a:p>
              <a:pPr algn="ctr"/>
              <a:r>
                <a:rPr lang="zh-CN" altLang="en-US" sz="2400" b="1" dirty="0">
                  <a:solidFill>
                    <a:srgbClr val="FFFF00"/>
                  </a:solidFill>
                  <a:latin typeface="黑体" panose="02010609060101010101" pitchFamily="49" charset="-122"/>
                  <a:ea typeface="黑体" panose="02010609060101010101" pitchFamily="49" charset="-122"/>
                </a:rPr>
                <a:t>为什么推进社会主义文化强国建设</a:t>
              </a:r>
            </a:p>
          </p:txBody>
        </p:sp>
      </p:grpSp>
      <p:pic>
        <p:nvPicPr>
          <p:cNvPr id="5" name="图片 4"/>
          <p:cNvPicPr>
            <a:picLocks noChangeAspect="1"/>
          </p:cNvPicPr>
          <p:nvPr/>
        </p:nvPicPr>
        <p:blipFill>
          <a:blip r:embed="rId3" cstate="print">
            <a:extLst>
              <a:ext uri="{BEBA8EAE-BF5A-486C-A8C5-ECC9F3942E4B}">
                <a14:imgProps xmlns="" xmlns:p14="http://schemas.microsoft.com/office/powerpoint/2010/main"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Tree>
    <p:extLst>
      <p:ext uri="{BB962C8B-B14F-4D97-AF65-F5344CB8AC3E}">
        <p14:creationId xmlns="" xmlns:p14="http://schemas.microsoft.com/office/powerpoint/2010/main" val="2212901917"/>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cstate="print">
            <a:extLst>
              <a:ext uri="{BEBA8EAE-BF5A-486C-A8C5-ECC9F3942E4B}">
                <a14:imgProps xmlns="" xmlns:p14="http://schemas.microsoft.com/office/powerpoint/2010/main" xmlns:a14="http://schemas.microsoft.com/office/drawing/2010/main">
                  <a14:imgLayer r:embed="rId3">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
        <p:nvSpPr>
          <p:cNvPr id="28" name="矩形 27"/>
          <p:cNvSpPr/>
          <p:nvPr/>
        </p:nvSpPr>
        <p:spPr>
          <a:xfrm>
            <a:off x="3719830" y="4220845"/>
            <a:ext cx="1511935" cy="3987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5813" tIns="37906" rIns="75813" bIns="37906" rtlCol="0" anchor="ctr"/>
          <a:lstStyle/>
          <a:p>
            <a:pPr algn="ctr"/>
            <a:endParaRPr lang="zh-CN" altLang="en-US"/>
          </a:p>
        </p:txBody>
      </p:sp>
      <p:grpSp>
        <p:nvGrpSpPr>
          <p:cNvPr id="29" name="组合 28"/>
          <p:cNvGrpSpPr/>
          <p:nvPr/>
        </p:nvGrpSpPr>
        <p:grpSpPr>
          <a:xfrm>
            <a:off x="1991360" y="2420620"/>
            <a:ext cx="4098290" cy="400050"/>
            <a:chOff x="1991360" y="2420620"/>
            <a:chExt cx="4098290" cy="400050"/>
          </a:xfrm>
        </p:grpSpPr>
        <p:sp>
          <p:nvSpPr>
            <p:cNvPr id="30" name="矩形 29"/>
            <p:cNvSpPr/>
            <p:nvPr/>
          </p:nvSpPr>
          <p:spPr>
            <a:xfrm>
              <a:off x="1991360" y="2494915"/>
              <a:ext cx="141605" cy="233680"/>
            </a:xfrm>
            <a:prstGeom prst="rect">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1" name="文本框 19"/>
            <p:cNvSpPr txBox="1"/>
            <p:nvPr/>
          </p:nvSpPr>
          <p:spPr>
            <a:xfrm>
              <a:off x="2177415" y="2420620"/>
              <a:ext cx="3912870" cy="40005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必须培养高度的文化自信</a:t>
              </a:r>
              <a:r>
                <a:rPr lang="zh-CN" altLang="zh-CN" sz="2000" dirty="0"/>
                <a:t>。</a:t>
              </a:r>
              <a:endParaRPr lang="zh-CN" altLang="en-US" sz="2000" dirty="0"/>
            </a:p>
          </p:txBody>
        </p:sp>
      </p:grpSp>
      <p:grpSp>
        <p:nvGrpSpPr>
          <p:cNvPr id="32" name="组合 31"/>
          <p:cNvGrpSpPr/>
          <p:nvPr/>
        </p:nvGrpSpPr>
        <p:grpSpPr>
          <a:xfrm>
            <a:off x="1991360" y="3357245"/>
            <a:ext cx="4248150" cy="400050"/>
            <a:chOff x="1991360" y="3357245"/>
            <a:chExt cx="4248150" cy="400050"/>
          </a:xfrm>
        </p:grpSpPr>
        <p:sp>
          <p:nvSpPr>
            <p:cNvPr id="33" name="矩形 32"/>
            <p:cNvSpPr/>
            <p:nvPr/>
          </p:nvSpPr>
          <p:spPr>
            <a:xfrm>
              <a:off x="1991360" y="3399155"/>
              <a:ext cx="146050" cy="233680"/>
            </a:xfrm>
            <a:prstGeom prst="rect">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4" name="文本框 23"/>
            <p:cNvSpPr txBox="1"/>
            <p:nvPr/>
          </p:nvSpPr>
          <p:spPr>
            <a:xfrm>
              <a:off x="2156460" y="3357245"/>
              <a:ext cx="4083050" cy="400050"/>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zh-CN" sz="2000" dirty="0"/>
                <a:t>必须大力发展文化事业和文化产业。</a:t>
              </a:r>
              <a:endParaRPr lang="zh-CN" altLang="en-US" sz="2000" dirty="0"/>
            </a:p>
          </p:txBody>
        </p:sp>
      </p:grpSp>
      <p:grpSp>
        <p:nvGrpSpPr>
          <p:cNvPr id="27" name="组合 26"/>
          <p:cNvGrpSpPr/>
          <p:nvPr/>
        </p:nvGrpSpPr>
        <p:grpSpPr>
          <a:xfrm>
            <a:off x="1991360" y="4220845"/>
            <a:ext cx="3316605" cy="384175"/>
            <a:chOff x="1991360" y="4220845"/>
            <a:chExt cx="3316605" cy="384175"/>
          </a:xfrm>
        </p:grpSpPr>
        <p:sp>
          <p:nvSpPr>
            <p:cNvPr id="36" name="矩形 35"/>
            <p:cNvSpPr/>
            <p:nvPr/>
          </p:nvSpPr>
          <p:spPr>
            <a:xfrm>
              <a:off x="1991360" y="4309110"/>
              <a:ext cx="145415" cy="233680"/>
            </a:xfrm>
            <a:prstGeom prst="rect">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75813" tIns="37906" rIns="75813" bIns="37906"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37" name="文本框 26"/>
            <p:cNvSpPr txBox="1"/>
            <p:nvPr/>
          </p:nvSpPr>
          <p:spPr>
            <a:xfrm>
              <a:off x="2135505" y="4220845"/>
              <a:ext cx="3172460" cy="384175"/>
            </a:xfrm>
            <a:prstGeom prst="rect">
              <a:avLst/>
            </a:prstGeom>
            <a:noFill/>
          </p:spPr>
          <p:txBody>
            <a:bodyPr wrap="square" lIns="75813" tIns="37906" rIns="75813" bIns="37906"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zh-CN" sz="2000" dirty="0"/>
                <a:t>必须提高国家</a:t>
              </a:r>
              <a:r>
                <a:rPr lang="en-US" altLang="zh-CN" sz="2000" dirty="0"/>
                <a:t> </a:t>
              </a:r>
              <a:r>
                <a:rPr lang="zh-CN" altLang="zh-CN" sz="2000" b="1" dirty="0">
                  <a:solidFill>
                    <a:srgbClr val="FF0000"/>
                  </a:solidFill>
                </a:rPr>
                <a:t>文化软实力</a:t>
              </a:r>
              <a:r>
                <a:rPr lang="en-US" altLang="zh-CN" sz="2000" b="1" dirty="0">
                  <a:solidFill>
                    <a:srgbClr val="FF0000"/>
                  </a:solidFill>
                </a:rPr>
                <a:t> </a:t>
              </a:r>
              <a:r>
                <a:rPr lang="zh-CN" altLang="zh-CN" sz="2000" dirty="0"/>
                <a:t>。</a:t>
              </a:r>
              <a:endParaRPr lang="zh-CN" altLang="en-US" sz="2000" dirty="0"/>
            </a:p>
          </p:txBody>
        </p:sp>
      </p:grpSp>
      <p:sp>
        <p:nvSpPr>
          <p:cNvPr id="38" name="矩形 37"/>
          <p:cNvSpPr/>
          <p:nvPr/>
        </p:nvSpPr>
        <p:spPr>
          <a:xfrm>
            <a:off x="1821815" y="1351280"/>
            <a:ext cx="2794000" cy="384175"/>
          </a:xfrm>
          <a:prstGeom prst="rect">
            <a:avLst/>
          </a:prstGeom>
        </p:spPr>
        <p:txBody>
          <a:bodyPr wrap="square" lIns="75813" tIns="37906" rIns="75813" bIns="37906">
            <a:spAutoFit/>
          </a:bodyPr>
          <a:lstStyle/>
          <a:p>
            <a:r>
              <a:rPr lang="zh-CN" altLang="zh-CN" sz="2000" b="1" dirty="0">
                <a:solidFill>
                  <a:srgbClr val="0000FF"/>
                </a:solidFill>
                <a:latin typeface="黑体" panose="02010609060101010101" pitchFamily="49" charset="-122"/>
                <a:ea typeface="黑体" panose="02010609060101010101" pitchFamily="49" charset="-122"/>
              </a:rPr>
              <a:t>建设社会主义文化强国</a:t>
            </a:r>
            <a:r>
              <a:rPr lang="zh-CN" altLang="en-US" sz="2000" b="1" dirty="0">
                <a:solidFill>
                  <a:srgbClr val="0000FF"/>
                </a:solidFill>
                <a:latin typeface="黑体" panose="02010609060101010101" pitchFamily="49" charset="-122"/>
                <a:ea typeface="黑体" panose="02010609060101010101" pitchFamily="49" charset="-122"/>
              </a:rPr>
              <a:t>：</a:t>
            </a:r>
          </a:p>
        </p:txBody>
      </p:sp>
      <p:sp>
        <p:nvSpPr>
          <p:cNvPr id="39" name="矩形 38"/>
          <p:cNvSpPr/>
          <p:nvPr/>
        </p:nvSpPr>
        <p:spPr>
          <a:xfrm>
            <a:off x="6744335" y="2185035"/>
            <a:ext cx="3776345" cy="1923415"/>
          </a:xfrm>
          <a:prstGeom prst="rect">
            <a:avLst/>
          </a:prstGeom>
        </p:spPr>
        <p:txBody>
          <a:bodyPr wrap="square" lIns="75813" tIns="37906" rIns="75813" bIns="37906">
            <a:spAutoFit/>
          </a:bodyPr>
          <a:lstStyle/>
          <a:p>
            <a:pPr>
              <a:lnSpc>
                <a:spcPct val="150000"/>
              </a:lnSpc>
            </a:pPr>
            <a:r>
              <a:rPr lang="en-US" altLang="zh-CN" b="1" dirty="0">
                <a:latin typeface="楷体" panose="02010609060101010101" pitchFamily="49" charset="-122"/>
                <a:ea typeface="楷体" panose="02010609060101010101" pitchFamily="49" charset="-122"/>
              </a:rPr>
              <a:t>    </a:t>
            </a:r>
            <a:r>
              <a:rPr lang="zh-CN" altLang="zh-CN" sz="2000" b="1" dirty="0">
                <a:solidFill>
                  <a:srgbClr val="0000FF"/>
                </a:solidFill>
                <a:latin typeface="微软雅黑" panose="020B0503020204020204" pitchFamily="34" charset="-122"/>
                <a:ea typeface="微软雅黑" panose="020B0503020204020204" pitchFamily="34" charset="-122"/>
              </a:rPr>
              <a:t>文化软实力</a:t>
            </a:r>
            <a:r>
              <a:rPr lang="zh-CN" altLang="zh-CN" sz="2000" b="1" dirty="0">
                <a:latin typeface="楷体" panose="02010609060101010101" pitchFamily="49" charset="-122"/>
                <a:ea typeface="楷体" panose="02010609060101010101" pitchFamily="49" charset="-122"/>
              </a:rPr>
              <a:t>集中体现了一个国家基于文化而具有的凝聚力和生命力，以及由此产生的吸引力和影响力。</a:t>
            </a:r>
            <a:endParaRPr lang="zh-CN" altLang="en-US" sz="2000" b="1" dirty="0">
              <a:latin typeface="楷体" panose="02010609060101010101" pitchFamily="49" charset="-122"/>
              <a:ea typeface="楷体" panose="02010609060101010101" pitchFamily="49" charset="-122"/>
            </a:endParaRPr>
          </a:p>
        </p:txBody>
      </p:sp>
      <p:sp>
        <p:nvSpPr>
          <p:cNvPr id="41" name="矩形 40"/>
          <p:cNvSpPr/>
          <p:nvPr/>
        </p:nvSpPr>
        <p:spPr>
          <a:xfrm>
            <a:off x="6960235" y="4220845"/>
            <a:ext cx="2477770" cy="353695"/>
          </a:xfrm>
          <a:prstGeom prst="rect">
            <a:avLst/>
          </a:prstGeom>
        </p:spPr>
        <p:txBody>
          <a:bodyPr wrap="none" lIns="75813" tIns="37906" rIns="75813" bIns="37906">
            <a:spAutoFit/>
          </a:bodyPr>
          <a:lstStyle/>
          <a:p>
            <a:r>
              <a:rPr lang="zh-CN" altLang="zh-CN" b="1" dirty="0">
                <a:solidFill>
                  <a:srgbClr val="0000FF"/>
                </a:solidFill>
                <a:latin typeface="黑体" panose="02010609060101010101" pitchFamily="49" charset="-122"/>
                <a:ea typeface="黑体" panose="02010609060101010101" pitchFamily="49" charset="-122"/>
              </a:rPr>
              <a:t>提高国家文化软实力</a:t>
            </a:r>
            <a:r>
              <a:rPr lang="zh-CN" altLang="en-US" b="1" dirty="0">
                <a:solidFill>
                  <a:srgbClr val="0000FF"/>
                </a:solidFill>
                <a:latin typeface="黑体" panose="02010609060101010101" pitchFamily="49" charset="-122"/>
                <a:ea typeface="黑体" panose="02010609060101010101" pitchFamily="49" charset="-122"/>
              </a:rPr>
              <a:t>：</a:t>
            </a:r>
          </a:p>
        </p:txBody>
      </p:sp>
      <p:grpSp>
        <p:nvGrpSpPr>
          <p:cNvPr id="52" name="组合 51"/>
          <p:cNvGrpSpPr/>
          <p:nvPr/>
        </p:nvGrpSpPr>
        <p:grpSpPr>
          <a:xfrm>
            <a:off x="7031990" y="4653280"/>
            <a:ext cx="3190875" cy="400050"/>
            <a:chOff x="7031990" y="4653280"/>
            <a:chExt cx="3190875" cy="400050"/>
          </a:xfrm>
        </p:grpSpPr>
        <p:sp>
          <p:nvSpPr>
            <p:cNvPr id="40" name="矩形 39"/>
            <p:cNvSpPr/>
            <p:nvPr/>
          </p:nvSpPr>
          <p:spPr>
            <a:xfrm>
              <a:off x="7199630" y="4653280"/>
              <a:ext cx="3023870" cy="400050"/>
            </a:xfrm>
            <a:prstGeom prst="rect">
              <a:avLst/>
            </a:prstGeom>
          </p:spPr>
          <p:txBody>
            <a:bodyPr wrap="none">
              <a:spAutoFit/>
            </a:bodyPr>
            <a:lstStyle/>
            <a:p>
              <a:r>
                <a:rPr lang="zh-CN" altLang="zh-CN" sz="2000" b="1" dirty="0">
                  <a:latin typeface="楷体" panose="02010609060101010101" pitchFamily="49" charset="-122"/>
                  <a:ea typeface="楷体" panose="02010609060101010101" pitchFamily="49" charset="-122"/>
                </a:rPr>
                <a:t>首先要努力弘扬中华文化</a:t>
              </a:r>
              <a:endParaRPr lang="zh-CN" altLang="en-US" sz="2000" b="1" dirty="0">
                <a:latin typeface="楷体" panose="02010609060101010101" pitchFamily="49" charset="-122"/>
                <a:ea typeface="楷体" panose="02010609060101010101" pitchFamily="49" charset="-122"/>
              </a:endParaRPr>
            </a:p>
          </p:txBody>
        </p:sp>
        <p:sp>
          <p:nvSpPr>
            <p:cNvPr id="44" name="六边形 43"/>
            <p:cNvSpPr/>
            <p:nvPr/>
          </p:nvSpPr>
          <p:spPr>
            <a:xfrm rot="16200000">
              <a:off x="6988175" y="4749800"/>
              <a:ext cx="266065" cy="178435"/>
            </a:xfrm>
            <a:prstGeom prst="hexag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楷体" panose="02010609060101010101" pitchFamily="49" charset="-122"/>
                <a:ea typeface="楷体" panose="02010609060101010101" pitchFamily="49" charset="-122"/>
              </a:endParaRPr>
            </a:p>
          </p:txBody>
        </p:sp>
      </p:grpSp>
      <p:grpSp>
        <p:nvGrpSpPr>
          <p:cNvPr id="53" name="组合 52"/>
          <p:cNvGrpSpPr/>
          <p:nvPr/>
        </p:nvGrpSpPr>
        <p:grpSpPr>
          <a:xfrm>
            <a:off x="7031990" y="5137785"/>
            <a:ext cx="2672080" cy="400050"/>
            <a:chOff x="7031990" y="5137785"/>
            <a:chExt cx="2672080" cy="400050"/>
          </a:xfrm>
        </p:grpSpPr>
        <p:sp>
          <p:nvSpPr>
            <p:cNvPr id="42" name="矩形 41"/>
            <p:cNvSpPr/>
            <p:nvPr/>
          </p:nvSpPr>
          <p:spPr>
            <a:xfrm>
              <a:off x="7196455" y="5137785"/>
              <a:ext cx="2507615" cy="400050"/>
            </a:xfrm>
            <a:prstGeom prst="rect">
              <a:avLst/>
            </a:prstGeom>
          </p:spPr>
          <p:txBody>
            <a:bodyPr wrap="none">
              <a:spAutoFit/>
            </a:bodyPr>
            <a:lstStyle/>
            <a:p>
              <a:r>
                <a:rPr lang="zh-CN" altLang="zh-CN" sz="2000" b="1" dirty="0">
                  <a:latin typeface="楷体" panose="02010609060101010101" pitchFamily="49" charset="-122"/>
                  <a:ea typeface="楷体" panose="02010609060101010101" pitchFamily="49" charset="-122"/>
                </a:rPr>
                <a:t>其次要讲好中国故事</a:t>
              </a:r>
              <a:endParaRPr lang="zh-CN" altLang="en-US" sz="2000" b="1" dirty="0">
                <a:latin typeface="楷体" panose="02010609060101010101" pitchFamily="49" charset="-122"/>
                <a:ea typeface="楷体" panose="02010609060101010101" pitchFamily="49" charset="-122"/>
              </a:endParaRPr>
            </a:p>
          </p:txBody>
        </p:sp>
        <p:sp>
          <p:nvSpPr>
            <p:cNvPr id="45" name="六边形 44"/>
            <p:cNvSpPr/>
            <p:nvPr/>
          </p:nvSpPr>
          <p:spPr>
            <a:xfrm rot="16200000">
              <a:off x="6988175" y="5213350"/>
              <a:ext cx="266065" cy="178435"/>
            </a:xfrm>
            <a:prstGeom prst="hexag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楷体" panose="02010609060101010101" pitchFamily="49" charset="-122"/>
                <a:ea typeface="楷体" panose="02010609060101010101" pitchFamily="49" charset="-122"/>
              </a:endParaRPr>
            </a:p>
          </p:txBody>
        </p:sp>
      </p:grpSp>
      <p:grpSp>
        <p:nvGrpSpPr>
          <p:cNvPr id="55" name="组合 54"/>
          <p:cNvGrpSpPr/>
          <p:nvPr/>
        </p:nvGrpSpPr>
        <p:grpSpPr>
          <a:xfrm>
            <a:off x="7031990" y="5622925"/>
            <a:ext cx="3240405" cy="708025"/>
            <a:chOff x="7031990" y="5622925"/>
            <a:chExt cx="3240405" cy="708025"/>
          </a:xfrm>
        </p:grpSpPr>
        <p:sp>
          <p:nvSpPr>
            <p:cNvPr id="43" name="矩形 42"/>
            <p:cNvSpPr/>
            <p:nvPr/>
          </p:nvSpPr>
          <p:spPr>
            <a:xfrm>
              <a:off x="7198360" y="5622925"/>
              <a:ext cx="3074670" cy="708025"/>
            </a:xfrm>
            <a:prstGeom prst="rect">
              <a:avLst/>
            </a:prstGeom>
          </p:spPr>
          <p:txBody>
            <a:bodyPr wrap="square">
              <a:spAutoFit/>
            </a:bodyPr>
            <a:lstStyle/>
            <a:p>
              <a:r>
                <a:rPr lang="zh-CN" altLang="zh-CN" sz="2000" b="1" dirty="0">
                  <a:latin typeface="楷体" panose="02010609060101010101" pitchFamily="49" charset="-122"/>
                  <a:ea typeface="楷体" panose="02010609060101010101" pitchFamily="49" charset="-122"/>
                </a:rPr>
                <a:t>再次要加强当代中国价值观念的提炼与阐释</a:t>
              </a:r>
              <a:endParaRPr lang="zh-CN" altLang="en-US" sz="2000" b="1" dirty="0">
                <a:latin typeface="楷体" panose="02010609060101010101" pitchFamily="49" charset="-122"/>
                <a:ea typeface="楷体" panose="02010609060101010101" pitchFamily="49" charset="-122"/>
              </a:endParaRPr>
            </a:p>
          </p:txBody>
        </p:sp>
        <p:sp>
          <p:nvSpPr>
            <p:cNvPr id="46" name="六边形 45"/>
            <p:cNvSpPr/>
            <p:nvPr/>
          </p:nvSpPr>
          <p:spPr>
            <a:xfrm rot="16200000">
              <a:off x="6988175" y="5716905"/>
              <a:ext cx="266065" cy="178435"/>
            </a:xfrm>
            <a:prstGeom prst="hexago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楷体" panose="02010609060101010101" pitchFamily="49" charset="-122"/>
                <a:ea typeface="楷体" panose="02010609060101010101" pitchFamily="49" charset="-122"/>
              </a:endParaRPr>
            </a:p>
          </p:txBody>
        </p:sp>
      </p:grpSp>
      <p:sp>
        <p:nvSpPr>
          <p:cNvPr id="47" name="矩形 46"/>
          <p:cNvSpPr/>
          <p:nvPr/>
        </p:nvSpPr>
        <p:spPr>
          <a:xfrm>
            <a:off x="6744335" y="2112645"/>
            <a:ext cx="3788410" cy="4196080"/>
          </a:xfrm>
          <a:prstGeom prst="rect">
            <a:avLst/>
          </a:prstGeom>
          <a:noFill/>
          <a:ln w="5397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5813" tIns="37906" rIns="75813" bIns="37906" rtlCol="0" anchor="ctr"/>
          <a:lstStyle/>
          <a:p>
            <a:pPr algn="ctr"/>
            <a:endParaRPr lang="zh-CN" altLang="en-US"/>
          </a:p>
        </p:txBody>
      </p:sp>
      <p:cxnSp>
        <p:nvCxnSpPr>
          <p:cNvPr id="48" name="肘形连接符 47"/>
          <p:cNvCxnSpPr>
            <a:stCxn id="28" idx="3"/>
            <a:endCxn id="47" idx="1"/>
          </p:cNvCxnSpPr>
          <p:nvPr/>
        </p:nvCxnSpPr>
        <p:spPr>
          <a:xfrm flipV="1">
            <a:off x="5231765" y="4211320"/>
            <a:ext cx="1511935" cy="209550"/>
          </a:xfrm>
          <a:prstGeom prst="bentConnector3">
            <a:avLst>
              <a:gd name="adj1" fmla="val 50000"/>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64173973"/>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8"/>
                                        </p:tgtEl>
                                        <p:attrNameLst>
                                          <p:attrName>style.visibility</p:attrName>
                                        </p:attrNameLst>
                                      </p:cBhvr>
                                      <p:to>
                                        <p:strVal val="visible"/>
                                      </p:to>
                                    </p:set>
                                    <p:anim calcmode="discrete" valueType="clr">
                                      <p:cBhvr override="childStyle">
                                        <p:cTn id="7" dur="80"/>
                                        <p:tgtEl>
                                          <p:spTgt spid="3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
                                        </p:tgtEl>
                                        <p:attrNameLst>
                                          <p:attrName>fillcolor</p:attrName>
                                        </p:attrNameLst>
                                      </p:cBhvr>
                                      <p:tavLst>
                                        <p:tav tm="0">
                                          <p:val>
                                            <p:clrVal>
                                              <a:schemeClr val="accent2"/>
                                            </p:clrVal>
                                          </p:val>
                                        </p:tav>
                                        <p:tav tm="50000">
                                          <p:val>
                                            <p:clrVal>
                                              <a:schemeClr val="hlink"/>
                                            </p:clrVal>
                                          </p:val>
                                        </p:tav>
                                      </p:tavLst>
                                    </p:anim>
                                    <p:set>
                                      <p:cBhvr>
                                        <p:cTn id="9" dur="80"/>
                                        <p:tgtEl>
                                          <p:spTgt spid="3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39">
                                            <p:txEl>
                                              <p:pRg st="0" end="0"/>
                                            </p:txEl>
                                          </p:spTgt>
                                        </p:tgtEl>
                                        <p:attrNameLst>
                                          <p:attrName>style.visibility</p:attrName>
                                        </p:attrNameLst>
                                      </p:cBhvr>
                                      <p:to>
                                        <p:strVal val="visible"/>
                                      </p:to>
                                    </p:set>
                                    <p:anim calcmode="discrete" valueType="clr">
                                      <p:cBhvr override="childStyle">
                                        <p:cTn id="42" dur="80"/>
                                        <p:tgtEl>
                                          <p:spTgt spid="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39">
                                            <p:txEl>
                                              <p:pRg st="0" end="0"/>
                                            </p:txEl>
                                          </p:spTgt>
                                        </p:tgtEl>
                                        <p:attrNameLst>
                                          <p:attrName>fillcolor</p:attrName>
                                        </p:attrNameLst>
                                      </p:cBhvr>
                                      <p:tavLst>
                                        <p:tav tm="0">
                                          <p:val>
                                            <p:clrVal>
                                              <a:schemeClr val="accent2"/>
                                            </p:clrVal>
                                          </p:val>
                                        </p:tav>
                                        <p:tav tm="50000">
                                          <p:val>
                                            <p:clrVal>
                                              <a:schemeClr val="hlink"/>
                                            </p:clrVal>
                                          </p:val>
                                        </p:tav>
                                      </p:tavLst>
                                    </p:anim>
                                    <p:set>
                                      <p:cBhvr>
                                        <p:cTn id="44" dur="80"/>
                                        <p:tgtEl>
                                          <p:spTgt spid="39">
                                            <p:txEl>
                                              <p:pRg st="0" end="0"/>
                                            </p:txEl>
                                          </p:spTgt>
                                        </p:tgtEl>
                                        <p:attrNameLst>
                                          <p:attrName>fill.type</p:attrName>
                                        </p:attrNameLst>
                                      </p:cBhvr>
                                      <p:to>
                                        <p:strVal val="solid"/>
                                      </p:to>
                                    </p:set>
                                  </p:childTnLst>
                                </p:cTn>
                              </p:par>
                            </p:childTnLst>
                          </p:cTn>
                        </p:par>
                        <p:par>
                          <p:cTn id="45" fill="hold">
                            <p:stCondLst>
                              <p:cond delay="200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41"/>
                                        </p:tgtEl>
                                        <p:attrNameLst>
                                          <p:attrName>style.visibility</p:attrName>
                                        </p:attrNameLst>
                                      </p:cBhvr>
                                      <p:to>
                                        <p:strVal val="visible"/>
                                      </p:to>
                                    </p:set>
                                    <p:anim calcmode="discrete" valueType="clr">
                                      <p:cBhvr override="childStyle">
                                        <p:cTn id="48" dur="80"/>
                                        <p:tgtEl>
                                          <p:spTgt spid="41"/>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41"/>
                                        </p:tgtEl>
                                        <p:attrNameLst>
                                          <p:attrName>fillcolor</p:attrName>
                                        </p:attrNameLst>
                                      </p:cBhvr>
                                      <p:tavLst>
                                        <p:tav tm="0">
                                          <p:val>
                                            <p:clrVal>
                                              <a:schemeClr val="accent2"/>
                                            </p:clrVal>
                                          </p:val>
                                        </p:tav>
                                        <p:tav tm="50000">
                                          <p:val>
                                            <p:clrVal>
                                              <a:schemeClr val="hlink"/>
                                            </p:clrVal>
                                          </p:val>
                                        </p:tav>
                                      </p:tavLst>
                                    </p:anim>
                                    <p:set>
                                      <p:cBhvr>
                                        <p:cTn id="50" dur="80"/>
                                        <p:tgtEl>
                                          <p:spTgt spid="41"/>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down)">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left)">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left)">
                                      <p:cBhvr>
                                        <p:cTn id="6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8" grpId="0"/>
      <p:bldP spid="41" grpId="0"/>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713740" y="1653540"/>
            <a:ext cx="10697210" cy="424751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“如果我们不能准确地知道自己所使用的词语的意义，我们就不能够恰到好处地讨论任何问题。我们耗费大量时间的大多数争论，基本上都归因于这样一个事实</a:t>
            </a:r>
            <a:r>
              <a:rPr kumimoji="1" lang="en-US" altLang="zh-CN" sz="2800" b="1" dirty="0">
                <a:solidFill>
                  <a:schemeClr val="tx1">
                    <a:lumMod val="65000"/>
                    <a:lumOff val="35000"/>
                  </a:schemeClr>
                </a:solidFill>
                <a:latin typeface="Microsoft YaHei" charset="0"/>
                <a:ea typeface="Microsoft YaHei" charset="0"/>
                <a:cs typeface="Microsoft YaHei" charset="0"/>
              </a:rPr>
              <a:t>:</a:t>
            </a:r>
            <a:r>
              <a:rPr kumimoji="1" lang="zh-CN" altLang="en-US" sz="2800" b="1" dirty="0">
                <a:solidFill>
                  <a:schemeClr val="tx1">
                    <a:lumMod val="65000"/>
                    <a:lumOff val="35000"/>
                  </a:schemeClr>
                </a:solidFill>
                <a:latin typeface="Microsoft YaHei" charset="0"/>
                <a:ea typeface="Microsoft YaHei" charset="0"/>
                <a:cs typeface="Microsoft YaHei" charset="0"/>
              </a:rPr>
              <a:t>我们每个人对于自己所使用的词语都有自己含糊不清的意义，而且假定我们的反对者也是从相同的意义上使用它们。”</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英</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维特根斯坦</a:t>
            </a:r>
          </a:p>
          <a:p>
            <a:pPr algn="r">
              <a:lnSpc>
                <a:spcPct val="150000"/>
              </a:lnSpc>
            </a:pP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a:t>
            </a:r>
          </a:p>
        </p:txBody>
      </p:sp>
    </p:spTree>
    <p:extLst>
      <p:ext uri="{BB962C8B-B14F-4D97-AF65-F5344CB8AC3E}">
        <p14:creationId xmlns="" xmlns:p14="http://schemas.microsoft.com/office/powerpoint/2010/main" val="1197476276"/>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1">
            <a:extLst>
              <a:ext uri="{FF2B5EF4-FFF2-40B4-BE49-F238E27FC236}">
                <a16:creationId xmlns="" xmlns:a16="http://schemas.microsoft.com/office/drawing/2014/main" id="{CC0CE66C-BED2-46C2-8A70-3ABC831E4613}"/>
              </a:ext>
            </a:extLst>
          </p:cNvPr>
          <p:cNvGraphicFramePr>
            <a:graphicFrameLocks noChangeAspect="1"/>
          </p:cNvGraphicFramePr>
          <p:nvPr>
            <p:extLst/>
          </p:nvPr>
        </p:nvGraphicFramePr>
        <p:xfrm>
          <a:off x="735937" y="-20986"/>
          <a:ext cx="5807523" cy="2798598"/>
        </p:xfrm>
        <a:graphic>
          <a:graphicData uri="http://schemas.openxmlformats.org/presentationml/2006/ole">
            <p:oleObj spid="_x0000_s128002" name="图表" r:id="rId3" imgW="6562593" imgH="3181293" progId="MSGraph.Chart.8">
              <p:embed followColorScheme="full"/>
            </p:oleObj>
          </a:graphicData>
        </a:graphic>
      </p:graphicFrame>
      <p:sp>
        <p:nvSpPr>
          <p:cNvPr id="14" name="文本框 12">
            <a:extLst>
              <a:ext uri="{FF2B5EF4-FFF2-40B4-BE49-F238E27FC236}">
                <a16:creationId xmlns="" xmlns:a16="http://schemas.microsoft.com/office/drawing/2014/main" id="{6635E5F0-BB65-4501-BF59-2DA5EACFA0D9}"/>
              </a:ext>
            </a:extLst>
          </p:cNvPr>
          <p:cNvSpPr txBox="1">
            <a:spLocks noChangeArrowheads="1"/>
          </p:cNvSpPr>
          <p:nvPr/>
        </p:nvSpPr>
        <p:spPr bwMode="auto">
          <a:xfrm>
            <a:off x="7980211" y="5547023"/>
            <a:ext cx="3084513" cy="1077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spcBef>
                <a:spcPts val="1400"/>
              </a:spcBef>
            </a:pPr>
            <a:r>
              <a:rPr lang="zh-CN" altLang="en-US" sz="2000" dirty="0"/>
              <a:t>居民用于文化娱乐的人均消费支出为</a:t>
            </a:r>
            <a:r>
              <a:rPr lang="en-US" altLang="zh-CN" sz="2000" dirty="0"/>
              <a:t>800</a:t>
            </a:r>
            <a:r>
              <a:rPr lang="zh-CN" altLang="en-US" sz="2000" dirty="0"/>
              <a:t>元</a:t>
            </a:r>
            <a:r>
              <a:rPr lang="zh-CN" altLang="en-US" sz="2000" b="1" dirty="0">
                <a:solidFill>
                  <a:srgbClr val="C00000"/>
                </a:solidFill>
              </a:rPr>
              <a:t>比</a:t>
            </a:r>
            <a:r>
              <a:rPr lang="en-US" altLang="zh-CN" sz="2000" b="1" dirty="0">
                <a:solidFill>
                  <a:srgbClr val="C00000"/>
                </a:solidFill>
              </a:rPr>
              <a:t>2013</a:t>
            </a:r>
            <a:r>
              <a:rPr lang="zh-CN" altLang="en-US" sz="2000" b="1" dirty="0">
                <a:solidFill>
                  <a:srgbClr val="C00000"/>
                </a:solidFill>
              </a:rPr>
              <a:t>年增长</a:t>
            </a:r>
            <a:r>
              <a:rPr lang="en-US" altLang="zh-CN" sz="2400" b="1" dirty="0">
                <a:solidFill>
                  <a:srgbClr val="0070C0"/>
                </a:solidFill>
              </a:rPr>
              <a:t>38.7%</a:t>
            </a:r>
            <a:endParaRPr lang="zh-CN" altLang="en-US" sz="2400" b="1" dirty="0">
              <a:solidFill>
                <a:srgbClr val="0070C0"/>
              </a:solidFill>
            </a:endParaRPr>
          </a:p>
        </p:txBody>
      </p:sp>
      <p:grpSp>
        <p:nvGrpSpPr>
          <p:cNvPr id="2" name="组合 27">
            <a:extLst>
              <a:ext uri="{FF2B5EF4-FFF2-40B4-BE49-F238E27FC236}">
                <a16:creationId xmlns="" xmlns:a16="http://schemas.microsoft.com/office/drawing/2014/main" id="{6E58ECE1-0DAA-48FC-B632-8F0B3906098E}"/>
              </a:ext>
            </a:extLst>
          </p:cNvPr>
          <p:cNvGrpSpPr>
            <a:grpSpLocks/>
          </p:cNvGrpSpPr>
          <p:nvPr/>
        </p:nvGrpSpPr>
        <p:grpSpPr bwMode="auto">
          <a:xfrm>
            <a:off x="7285058" y="1584637"/>
            <a:ext cx="4217927" cy="3722576"/>
            <a:chOff x="5000628" y="1454780"/>
            <a:chExt cx="3952864" cy="2436091"/>
          </a:xfrm>
        </p:grpSpPr>
        <p:grpSp>
          <p:nvGrpSpPr>
            <p:cNvPr id="5" name="组合 24">
              <a:extLst>
                <a:ext uri="{FF2B5EF4-FFF2-40B4-BE49-F238E27FC236}">
                  <a16:creationId xmlns="" xmlns:a16="http://schemas.microsoft.com/office/drawing/2014/main" id="{72A5CC6B-0DBD-4335-8407-5D473BAA8DDA}"/>
                </a:ext>
              </a:extLst>
            </p:cNvPr>
            <p:cNvGrpSpPr>
              <a:grpSpLocks/>
            </p:cNvGrpSpPr>
            <p:nvPr/>
          </p:nvGrpSpPr>
          <p:grpSpPr bwMode="auto">
            <a:xfrm>
              <a:off x="5024459" y="1454780"/>
              <a:ext cx="3929033" cy="2436091"/>
              <a:chOff x="5024459" y="1240466"/>
              <a:chExt cx="3929033" cy="2436091"/>
            </a:xfrm>
          </p:grpSpPr>
          <p:graphicFrame>
            <p:nvGraphicFramePr>
              <p:cNvPr id="25" name="图表 23">
                <a:extLst>
                  <a:ext uri="{FF2B5EF4-FFF2-40B4-BE49-F238E27FC236}">
                    <a16:creationId xmlns="" xmlns:a16="http://schemas.microsoft.com/office/drawing/2014/main" id="{2498A14F-EEE2-4553-B531-26C07A4D8309}"/>
                  </a:ext>
                </a:extLst>
              </p:cNvPr>
              <p:cNvGraphicFramePr>
                <a:graphicFrameLocks/>
              </p:cNvGraphicFramePr>
              <p:nvPr>
                <p:extLst/>
              </p:nvPr>
            </p:nvGraphicFramePr>
            <p:xfrm>
              <a:off x="5356197" y="1240466"/>
              <a:ext cx="3595677" cy="1423798"/>
            </p:xfrm>
            <a:graphic>
              <a:graphicData uri="http://schemas.openxmlformats.org/presentationml/2006/ole">
                <p:oleObj spid="_x0000_s128003" r:id="rId4" imgW="3834716" imgH="2176461" progId="">
                  <p:embed/>
                </p:oleObj>
              </a:graphicData>
            </a:graphic>
          </p:graphicFrame>
          <p:graphicFrame>
            <p:nvGraphicFramePr>
              <p:cNvPr id="26" name="图表 22">
                <a:extLst>
                  <a:ext uri="{FF2B5EF4-FFF2-40B4-BE49-F238E27FC236}">
                    <a16:creationId xmlns="" xmlns:a16="http://schemas.microsoft.com/office/drawing/2014/main" id="{DE4DCAE8-685A-4C71-AEBF-D2C46B61D925}"/>
                  </a:ext>
                </a:extLst>
              </p:cNvPr>
              <p:cNvGraphicFramePr>
                <a:graphicFrameLocks/>
              </p:cNvGraphicFramePr>
              <p:nvPr/>
            </p:nvGraphicFramePr>
            <p:xfrm>
              <a:off x="5024459" y="1752694"/>
              <a:ext cx="3929033" cy="1923863"/>
            </p:xfrm>
            <a:graphic>
              <a:graphicData uri="http://schemas.openxmlformats.org/presentationml/2006/ole">
                <p:oleObj spid="_x0000_s128004" r:id="rId5" imgW="4194412" imgH="2938527" progId="">
                  <p:embed/>
                </p:oleObj>
              </a:graphicData>
            </a:graphic>
          </p:graphicFrame>
        </p:grpSp>
        <p:sp>
          <p:nvSpPr>
            <p:cNvPr id="23" name="矩形 22">
              <a:extLst>
                <a:ext uri="{FF2B5EF4-FFF2-40B4-BE49-F238E27FC236}">
                  <a16:creationId xmlns="" xmlns:a16="http://schemas.microsoft.com/office/drawing/2014/main" id="{C84FAF66-9B5F-4A50-97C3-D0366049F70A}"/>
                </a:ext>
              </a:extLst>
            </p:cNvPr>
            <p:cNvSpPr/>
            <p:nvPr/>
          </p:nvSpPr>
          <p:spPr>
            <a:xfrm>
              <a:off x="5716230" y="1482764"/>
              <a:ext cx="3069205" cy="221281"/>
            </a:xfrm>
            <a:prstGeom prst="rect">
              <a:avLst/>
            </a:prstGeom>
          </p:spPr>
          <p:txBody>
            <a:bodyPr>
              <a:spAutoFit/>
            </a:bodyPr>
            <a:lstStyle/>
            <a:p>
              <a:pPr>
                <a:defRPr/>
              </a:pPr>
              <a:r>
                <a:rPr lang="zh-CN" altLang="en-US" sz="1500" b="1" dirty="0">
                  <a:solidFill>
                    <a:schemeClr val="accent1"/>
                  </a:solidFill>
                  <a:latin typeface="楷体_GB2312" panose="02010609030101010101" pitchFamily="1" charset="-122"/>
                  <a:ea typeface="楷体_GB2312" panose="02010609030101010101" pitchFamily="1" charset="-122"/>
                </a:rPr>
                <a:t>■</a:t>
              </a:r>
              <a:r>
                <a:rPr lang="zh-CN" altLang="en-US" sz="1500" b="1" dirty="0">
                  <a:solidFill>
                    <a:srgbClr val="FF2F2F"/>
                  </a:solidFill>
                  <a:latin typeface="楷体_GB2312" panose="02010609030101010101" pitchFamily="1" charset="-122"/>
                  <a:ea typeface="楷体_GB2312" panose="02010609030101010101" pitchFamily="1" charset="-122"/>
                </a:rPr>
                <a:t> </a:t>
              </a:r>
              <a:r>
                <a:rPr lang="zh-CN" altLang="en-US" sz="1500" b="1" dirty="0">
                  <a:solidFill>
                    <a:srgbClr val="FF2F2F"/>
                  </a:solidFill>
                  <a:latin typeface="+mj-ea"/>
                  <a:ea typeface="+mj-ea"/>
                </a:rPr>
                <a:t>增加值</a:t>
              </a:r>
              <a:r>
                <a:rPr lang="zh-CN" altLang="en-US" sz="1500" b="1" dirty="0">
                  <a:solidFill>
                    <a:srgbClr val="FF2F2F"/>
                  </a:solidFill>
                  <a:latin typeface="楷体_GB2312" panose="02010609030101010101" pitchFamily="1" charset="-122"/>
                  <a:ea typeface="楷体_GB2312" panose="02010609030101010101" pitchFamily="1" charset="-122"/>
                </a:rPr>
                <a:t>      </a:t>
              </a:r>
              <a:r>
                <a:rPr lang="en-US" altLang="zh-CN" sz="1600" b="1" dirty="0">
                  <a:solidFill>
                    <a:schemeClr val="accent6">
                      <a:lumMod val="75000"/>
                    </a:schemeClr>
                  </a:solidFill>
                  <a:latin typeface="楷体_GB2312" panose="02010609030101010101" pitchFamily="1" charset="-122"/>
                  <a:ea typeface="楷体_GB2312" panose="02010609030101010101" pitchFamily="1" charset="-122"/>
                </a:rPr>
                <a:t>—</a:t>
              </a:r>
              <a:r>
                <a:rPr lang="zh-CN" altLang="en-US" sz="1500" b="1" dirty="0">
                  <a:solidFill>
                    <a:srgbClr val="FF2F2F"/>
                  </a:solidFill>
                  <a:latin typeface="+mj-ea"/>
                  <a:ea typeface="+mj-ea"/>
                </a:rPr>
                <a:t>占</a:t>
              </a:r>
              <a:r>
                <a:rPr lang="en-US" altLang="zh-CN" sz="1500" b="1" dirty="0">
                  <a:solidFill>
                    <a:srgbClr val="FF2F2F"/>
                  </a:solidFill>
                  <a:latin typeface="+mj-ea"/>
                  <a:ea typeface="+mj-ea"/>
                </a:rPr>
                <a:t>GDP</a:t>
              </a:r>
              <a:r>
                <a:rPr lang="zh-CN" altLang="en-US" sz="1500" b="1" dirty="0">
                  <a:solidFill>
                    <a:srgbClr val="FF2F2F"/>
                  </a:solidFill>
                  <a:latin typeface="+mj-ea"/>
                  <a:ea typeface="+mj-ea"/>
                </a:rPr>
                <a:t>比重</a:t>
              </a:r>
            </a:p>
          </p:txBody>
        </p:sp>
        <p:sp>
          <p:nvSpPr>
            <p:cNvPr id="24" name="矩形 26">
              <a:extLst>
                <a:ext uri="{FF2B5EF4-FFF2-40B4-BE49-F238E27FC236}">
                  <a16:creationId xmlns="" xmlns:a16="http://schemas.microsoft.com/office/drawing/2014/main" id="{A4EADE1C-995D-43D1-BC66-3C4A16C24CB5}"/>
                </a:ext>
              </a:extLst>
            </p:cNvPr>
            <p:cNvSpPr>
              <a:spLocks noChangeArrowheads="1"/>
            </p:cNvSpPr>
            <p:nvPr/>
          </p:nvSpPr>
          <p:spPr bwMode="auto">
            <a:xfrm>
              <a:off x="5000628" y="1810074"/>
              <a:ext cx="894142" cy="211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1500">
                  <a:latin typeface="楷体_GB2312" pitchFamily="49" charset="-122"/>
                  <a:ea typeface="楷体_GB2312" pitchFamily="49" charset="-122"/>
                </a:rPr>
                <a:t>（亿元）</a:t>
              </a:r>
            </a:p>
          </p:txBody>
        </p:sp>
      </p:grpSp>
      <p:sp>
        <p:nvSpPr>
          <p:cNvPr id="27" name="文本框 4">
            <a:extLst>
              <a:ext uri="{FF2B5EF4-FFF2-40B4-BE49-F238E27FC236}">
                <a16:creationId xmlns="" xmlns:a16="http://schemas.microsoft.com/office/drawing/2014/main" id="{C23E65D9-01CE-4400-881A-DC9EB48EA79F}"/>
              </a:ext>
            </a:extLst>
          </p:cNvPr>
          <p:cNvSpPr txBox="1">
            <a:spLocks noChangeArrowheads="1"/>
          </p:cNvSpPr>
          <p:nvPr/>
        </p:nvSpPr>
        <p:spPr bwMode="auto">
          <a:xfrm>
            <a:off x="1112840" y="2162669"/>
            <a:ext cx="634047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2400" dirty="0">
                <a:solidFill>
                  <a:srgbClr val="993300"/>
                </a:solidFill>
                <a:latin typeface="Times New Roman" panose="02020603050405020304" pitchFamily="18" charset="0"/>
                <a:sym typeface="黑体" panose="02010609060101010101" pitchFamily="49" charset="-122"/>
              </a:rPr>
              <a:t>部分国家文化产业在世界文化市场中所占比重</a:t>
            </a:r>
          </a:p>
        </p:txBody>
      </p:sp>
      <p:sp>
        <p:nvSpPr>
          <p:cNvPr id="28" name="TextBox 1">
            <a:extLst>
              <a:ext uri="{FF2B5EF4-FFF2-40B4-BE49-F238E27FC236}">
                <a16:creationId xmlns="" xmlns:a16="http://schemas.microsoft.com/office/drawing/2014/main" id="{039E7A9F-936C-449B-844E-C6ACAA7EF793}"/>
              </a:ext>
            </a:extLst>
          </p:cNvPr>
          <p:cNvSpPr txBox="1"/>
          <p:nvPr/>
        </p:nvSpPr>
        <p:spPr>
          <a:xfrm>
            <a:off x="477095" y="869538"/>
            <a:ext cx="517684" cy="369332"/>
          </a:xfrm>
          <a:prstGeom prst="rect">
            <a:avLst/>
          </a:prstGeom>
          <a:noFill/>
        </p:spPr>
        <p:txBody>
          <a:bodyPr wrap="square" rtlCol="0">
            <a:spAutoFit/>
          </a:bodyPr>
          <a:lstStyle/>
          <a:p>
            <a:r>
              <a:rPr lang="en-US" altLang="zh-CN" dirty="0"/>
              <a:t>1</a:t>
            </a:r>
            <a:endParaRPr lang="zh-CN" altLang="en-US" dirty="0"/>
          </a:p>
        </p:txBody>
      </p:sp>
      <p:sp>
        <p:nvSpPr>
          <p:cNvPr id="29" name="TextBox 1">
            <a:extLst>
              <a:ext uri="{FF2B5EF4-FFF2-40B4-BE49-F238E27FC236}">
                <a16:creationId xmlns="" xmlns:a16="http://schemas.microsoft.com/office/drawing/2014/main" id="{4B83D044-47A0-4FED-9583-58F45920BA9C}"/>
              </a:ext>
            </a:extLst>
          </p:cNvPr>
          <p:cNvSpPr txBox="1"/>
          <p:nvPr/>
        </p:nvSpPr>
        <p:spPr>
          <a:xfrm>
            <a:off x="5179871" y="4521156"/>
            <a:ext cx="517684" cy="369332"/>
          </a:xfrm>
          <a:prstGeom prst="rect">
            <a:avLst/>
          </a:prstGeom>
          <a:noFill/>
        </p:spPr>
        <p:txBody>
          <a:bodyPr wrap="square" rtlCol="0">
            <a:spAutoFit/>
          </a:bodyPr>
          <a:lstStyle/>
          <a:p>
            <a:r>
              <a:rPr lang="en-US" altLang="zh-CN" dirty="0"/>
              <a:t>2</a:t>
            </a:r>
            <a:endParaRPr lang="zh-CN" altLang="en-US" dirty="0"/>
          </a:p>
        </p:txBody>
      </p:sp>
      <p:sp>
        <p:nvSpPr>
          <p:cNvPr id="30" name="TextBox 1">
            <a:extLst>
              <a:ext uri="{FF2B5EF4-FFF2-40B4-BE49-F238E27FC236}">
                <a16:creationId xmlns="" xmlns:a16="http://schemas.microsoft.com/office/drawing/2014/main" id="{2117C2E0-B9B6-4355-8584-858FBA54742D}"/>
              </a:ext>
            </a:extLst>
          </p:cNvPr>
          <p:cNvSpPr txBox="1"/>
          <p:nvPr/>
        </p:nvSpPr>
        <p:spPr>
          <a:xfrm>
            <a:off x="6767374" y="4496074"/>
            <a:ext cx="517684" cy="369332"/>
          </a:xfrm>
          <a:prstGeom prst="rect">
            <a:avLst/>
          </a:prstGeom>
          <a:noFill/>
        </p:spPr>
        <p:txBody>
          <a:bodyPr wrap="square" rtlCol="0">
            <a:spAutoFit/>
          </a:bodyPr>
          <a:lstStyle/>
          <a:p>
            <a:r>
              <a:rPr lang="en-US" altLang="zh-CN" dirty="0"/>
              <a:t>3</a:t>
            </a:r>
            <a:endParaRPr lang="zh-CN" altLang="en-US" dirty="0"/>
          </a:p>
        </p:txBody>
      </p:sp>
      <p:pic>
        <p:nvPicPr>
          <p:cNvPr id="3" name="图片 2">
            <a:extLst>
              <a:ext uri="{FF2B5EF4-FFF2-40B4-BE49-F238E27FC236}">
                <a16:creationId xmlns="" xmlns:a16="http://schemas.microsoft.com/office/drawing/2014/main" id="{58EEFD78-AF92-40F8-8877-FA06ECD38E98}"/>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2161" y="3103892"/>
            <a:ext cx="4546775" cy="3714750"/>
          </a:xfrm>
          <a:prstGeom prst="rect">
            <a:avLst/>
          </a:prstGeom>
        </p:spPr>
      </p:pic>
    </p:spTree>
    <p:extLst>
      <p:ext uri="{BB962C8B-B14F-4D97-AF65-F5344CB8AC3E}">
        <p14:creationId xmlns="" xmlns:p14="http://schemas.microsoft.com/office/powerpoint/2010/main" val="3670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pload.cbg.cn/2014/0321/1395363066308.jpg">
            <a:extLst>
              <a:ext uri="{FF2B5EF4-FFF2-40B4-BE49-F238E27FC236}">
                <a16:creationId xmlns="" xmlns:a16="http://schemas.microsoft.com/office/drawing/2014/main" id="{8CC911A9-8C11-47AC-804D-7D1548AD172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89892" y="2117725"/>
            <a:ext cx="6401638" cy="333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2">
            <a:extLst>
              <a:ext uri="{FF2B5EF4-FFF2-40B4-BE49-F238E27FC236}">
                <a16:creationId xmlns="" xmlns:a16="http://schemas.microsoft.com/office/drawing/2014/main" id="{DF6ABA74-3C32-4227-ACB9-D6AC84A41CB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l="9418" r="11339"/>
          <a:stretch>
            <a:fillRect/>
          </a:stretch>
        </p:blipFill>
        <p:spPr bwMode="auto">
          <a:xfrm>
            <a:off x="169862" y="2117725"/>
            <a:ext cx="3984127" cy="345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646329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a:extLst>
              <a:ext uri="{FF2B5EF4-FFF2-40B4-BE49-F238E27FC236}">
                <a16:creationId xmlns="" xmlns:a16="http://schemas.microsoft.com/office/drawing/2014/main" id="{1187386C-52BB-4CAA-AA7C-8512378C43F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4989" y="2219688"/>
            <a:ext cx="3946525" cy="413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文本框 10">
            <a:extLst>
              <a:ext uri="{FF2B5EF4-FFF2-40B4-BE49-F238E27FC236}">
                <a16:creationId xmlns="" xmlns:a16="http://schemas.microsoft.com/office/drawing/2014/main" id="{2711F331-7D15-4512-989A-B0A4A04165CD}"/>
              </a:ext>
            </a:extLst>
          </p:cNvPr>
          <p:cNvSpPr txBox="1">
            <a:spLocks noChangeArrowheads="1"/>
          </p:cNvSpPr>
          <p:nvPr/>
        </p:nvSpPr>
        <p:spPr bwMode="auto">
          <a:xfrm>
            <a:off x="6100354" y="3158716"/>
            <a:ext cx="1952625" cy="1014413"/>
          </a:xfrm>
          <a:prstGeom prst="rect">
            <a:avLst/>
          </a:prstGeom>
          <a:noFill/>
          <a:ln>
            <a:noFill/>
          </a:ln>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000" dirty="0">
                <a:solidFill>
                  <a:schemeClr val="accent2">
                    <a:lumMod val="50000"/>
                  </a:schemeClr>
                </a:solidFill>
                <a:latin typeface="+mj-lt"/>
                <a:sym typeface="黑体" panose="02010609060101010101" pitchFamily="49" charset="-122"/>
              </a:rPr>
              <a:t>美国每年制作的电视节目占世界的</a:t>
            </a:r>
            <a:r>
              <a:rPr lang="en-US" altLang="zh-CN" sz="2000" dirty="0">
                <a:solidFill>
                  <a:schemeClr val="accent2">
                    <a:lumMod val="50000"/>
                  </a:schemeClr>
                </a:solidFill>
                <a:latin typeface="+mj-lt"/>
                <a:sym typeface="黑体" panose="02010609060101010101" pitchFamily="49" charset="-122"/>
              </a:rPr>
              <a:t>75%</a:t>
            </a:r>
            <a:endParaRPr lang="zh-CN" altLang="en-US" sz="2000" dirty="0">
              <a:solidFill>
                <a:schemeClr val="accent2">
                  <a:lumMod val="50000"/>
                </a:schemeClr>
              </a:solidFill>
              <a:latin typeface="+mj-lt"/>
              <a:sym typeface="黑体" panose="02010609060101010101" pitchFamily="49" charset="-122"/>
            </a:endParaRPr>
          </a:p>
        </p:txBody>
      </p:sp>
      <p:grpSp>
        <p:nvGrpSpPr>
          <p:cNvPr id="2" name="组合 3">
            <a:extLst>
              <a:ext uri="{FF2B5EF4-FFF2-40B4-BE49-F238E27FC236}">
                <a16:creationId xmlns="" xmlns:a16="http://schemas.microsoft.com/office/drawing/2014/main" id="{5A46B8B9-CF8F-4851-A3E3-7321DD551F4A}"/>
              </a:ext>
            </a:extLst>
          </p:cNvPr>
          <p:cNvGrpSpPr>
            <a:grpSpLocks/>
          </p:cNvGrpSpPr>
          <p:nvPr/>
        </p:nvGrpSpPr>
        <p:grpSpPr bwMode="auto">
          <a:xfrm>
            <a:off x="6100354" y="1864904"/>
            <a:ext cx="2087563" cy="1022350"/>
            <a:chOff x="2124075" y="2349500"/>
            <a:chExt cx="1545432" cy="755650"/>
          </a:xfrm>
        </p:grpSpPr>
        <p:pic>
          <p:nvPicPr>
            <p:cNvPr id="7" name="图片 7">
              <a:extLst>
                <a:ext uri="{FF2B5EF4-FFF2-40B4-BE49-F238E27FC236}">
                  <a16:creationId xmlns="" xmlns:a16="http://schemas.microsoft.com/office/drawing/2014/main" id="{B3DFFE90-1EB3-43B7-BB90-17A9FC5FE401}"/>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124075" y="2349500"/>
              <a:ext cx="958850" cy="70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组合 523264">
              <a:extLst>
                <a:ext uri="{FF2B5EF4-FFF2-40B4-BE49-F238E27FC236}">
                  <a16:creationId xmlns="" xmlns:a16="http://schemas.microsoft.com/office/drawing/2014/main" id="{FECEB2C6-3E7A-4707-B53D-378C89B23E07}"/>
                </a:ext>
              </a:extLst>
            </p:cNvPr>
            <p:cNvGrpSpPr>
              <a:grpSpLocks/>
            </p:cNvGrpSpPr>
            <p:nvPr/>
          </p:nvGrpSpPr>
          <p:grpSpPr bwMode="auto">
            <a:xfrm>
              <a:off x="3188494" y="2636838"/>
              <a:ext cx="481013" cy="468312"/>
              <a:chOff x="2220258" y="2773829"/>
              <a:chExt cx="480879" cy="908298"/>
            </a:xfrm>
          </p:grpSpPr>
          <p:sp>
            <p:nvSpPr>
              <p:cNvPr id="9" name="椭圆 8">
                <a:extLst>
                  <a:ext uri="{FF2B5EF4-FFF2-40B4-BE49-F238E27FC236}">
                    <a16:creationId xmlns="" xmlns:a16="http://schemas.microsoft.com/office/drawing/2014/main" id="{AA76F6B4-D647-4BDD-BAD8-CCF64A1477DD}"/>
                  </a:ext>
                </a:extLst>
              </p:cNvPr>
              <p:cNvSpPr/>
              <p:nvPr/>
            </p:nvSpPr>
            <p:spPr bwMode="auto">
              <a:xfrm>
                <a:off x="2220600" y="2774096"/>
                <a:ext cx="467613" cy="908031"/>
              </a:xfrm>
              <a:prstGeom prst="ellipse">
                <a:avLst/>
              </a:prstGeom>
              <a:solidFill>
                <a:schemeClr val="bg1"/>
              </a:solidFill>
              <a:ln>
                <a:solidFill>
                  <a:schemeClr val="bg1">
                    <a:lumMod val="85000"/>
                  </a:schemeClr>
                </a:solidFill>
              </a:ln>
              <a:effectLst/>
              <a:extLst/>
            </p:spPr>
            <p:txBody>
              <a:bodyPr>
                <a:spAutoFit/>
              </a:bodyPr>
              <a:lstStyle/>
              <a:p>
                <a:pPr>
                  <a:spcBef>
                    <a:spcPct val="50000"/>
                  </a:spcBef>
                  <a:defRPr/>
                </a:pPr>
                <a:endParaRPr lang="zh-CN" altLang="en-US">
                  <a:effectLst>
                    <a:outerShdw blurRad="38100" dist="38100" dir="2700000" algn="tl">
                      <a:srgbClr val="C0C0C0"/>
                    </a:outerShdw>
                  </a:effectLst>
                  <a:latin typeface="黑体" pitchFamily="2" charset="-122"/>
                  <a:ea typeface="黑体" pitchFamily="2" charset="-122"/>
                </a:endParaRPr>
              </a:p>
            </p:txBody>
          </p:sp>
          <p:sp>
            <p:nvSpPr>
              <p:cNvPr id="10" name="饼形 11">
                <a:extLst>
                  <a:ext uri="{FF2B5EF4-FFF2-40B4-BE49-F238E27FC236}">
                    <a16:creationId xmlns="" xmlns:a16="http://schemas.microsoft.com/office/drawing/2014/main" id="{D1B815D0-215B-48D3-922C-8B17D12C92B4}"/>
                  </a:ext>
                </a:extLst>
              </p:cNvPr>
              <p:cNvSpPr/>
              <p:nvPr/>
            </p:nvSpPr>
            <p:spPr bwMode="auto">
              <a:xfrm>
                <a:off x="2233524" y="2817336"/>
                <a:ext cx="467613" cy="837482"/>
              </a:xfrm>
              <a:prstGeom prst="pie">
                <a:avLst>
                  <a:gd name="adj1" fmla="val 16206613"/>
                  <a:gd name="adj2" fmla="val 10753055"/>
                </a:avLst>
              </a:prstGeom>
              <a:solidFill>
                <a:srgbClr val="FF6600"/>
              </a:solidFill>
              <a:ln>
                <a:noFill/>
              </a:ln>
              <a:effectLst/>
              <a:extLst/>
            </p:spPr>
            <p:txBody>
              <a:bodyPr>
                <a:spAutoFit/>
              </a:bodyPr>
              <a:lstStyle/>
              <a:p>
                <a:pPr>
                  <a:spcBef>
                    <a:spcPct val="50000"/>
                  </a:spcBef>
                  <a:defRPr/>
                </a:pPr>
                <a:endParaRPr lang="zh-CN" altLang="en-US">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p:txBody>
          </p:sp>
        </p:grpSp>
      </p:grpSp>
      <p:grpSp>
        <p:nvGrpSpPr>
          <p:cNvPr id="6" name="组合 2">
            <a:extLst>
              <a:ext uri="{FF2B5EF4-FFF2-40B4-BE49-F238E27FC236}">
                <a16:creationId xmlns="" xmlns:a16="http://schemas.microsoft.com/office/drawing/2014/main" id="{691BC679-AB82-453A-A4AA-7E21B1163B15}"/>
              </a:ext>
            </a:extLst>
          </p:cNvPr>
          <p:cNvGrpSpPr>
            <a:grpSpLocks/>
          </p:cNvGrpSpPr>
          <p:nvPr/>
        </p:nvGrpSpPr>
        <p:grpSpPr bwMode="auto">
          <a:xfrm>
            <a:off x="8349842" y="1787116"/>
            <a:ext cx="2222500" cy="1133475"/>
            <a:chOff x="5148263" y="2133600"/>
            <a:chExt cx="1644785" cy="839227"/>
          </a:xfrm>
        </p:grpSpPr>
        <p:pic>
          <p:nvPicPr>
            <p:cNvPr id="12" name="图片 8">
              <a:extLst>
                <a:ext uri="{FF2B5EF4-FFF2-40B4-BE49-F238E27FC236}">
                  <a16:creationId xmlns="" xmlns:a16="http://schemas.microsoft.com/office/drawing/2014/main" id="{B92E7E42-1040-4033-AE20-63B95FDA5AB1}"/>
                </a:ext>
              </a:extLst>
            </p:cNvPr>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5148263" y="2133600"/>
              <a:ext cx="957262" cy="814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 name="组合 29">
              <a:extLst>
                <a:ext uri="{FF2B5EF4-FFF2-40B4-BE49-F238E27FC236}">
                  <a16:creationId xmlns="" xmlns:a16="http://schemas.microsoft.com/office/drawing/2014/main" id="{B7BE27A7-6415-4F2A-A945-BB9203FA3F3F}"/>
                </a:ext>
              </a:extLst>
            </p:cNvPr>
            <p:cNvGrpSpPr>
              <a:grpSpLocks/>
            </p:cNvGrpSpPr>
            <p:nvPr/>
          </p:nvGrpSpPr>
          <p:grpSpPr bwMode="auto">
            <a:xfrm>
              <a:off x="6313119" y="2475596"/>
              <a:ext cx="479929" cy="497231"/>
              <a:chOff x="4336212" y="2150713"/>
              <a:chExt cx="472579" cy="945710"/>
            </a:xfrm>
          </p:grpSpPr>
          <p:sp>
            <p:nvSpPr>
              <p:cNvPr id="14" name="椭圆 13">
                <a:extLst>
                  <a:ext uri="{FF2B5EF4-FFF2-40B4-BE49-F238E27FC236}">
                    <a16:creationId xmlns="" xmlns:a16="http://schemas.microsoft.com/office/drawing/2014/main" id="{9A143321-5D2D-4907-A21E-8597D0A38266}"/>
                  </a:ext>
                </a:extLst>
              </p:cNvPr>
              <p:cNvSpPr/>
              <p:nvPr/>
            </p:nvSpPr>
            <p:spPr bwMode="auto">
              <a:xfrm>
                <a:off x="4335637" y="2150793"/>
                <a:ext cx="467369" cy="909861"/>
              </a:xfrm>
              <a:prstGeom prst="ellipse">
                <a:avLst/>
              </a:prstGeom>
              <a:solidFill>
                <a:schemeClr val="bg1"/>
              </a:solidFill>
              <a:ln>
                <a:solidFill>
                  <a:schemeClr val="bg1">
                    <a:lumMod val="85000"/>
                  </a:schemeClr>
                </a:solidFill>
              </a:ln>
              <a:effectLst/>
              <a:extLst/>
            </p:spPr>
            <p:txBody>
              <a:bodyPr>
                <a:spAutoFit/>
              </a:bodyPr>
              <a:lstStyle/>
              <a:p>
                <a:pPr>
                  <a:spcBef>
                    <a:spcPct val="50000"/>
                  </a:spcBef>
                  <a:defRPr/>
                </a:pPr>
                <a:endParaRPr lang="zh-CN" altLang="en-US">
                  <a:effectLst>
                    <a:outerShdw blurRad="38100" dist="38100" dir="2700000" algn="tl">
                      <a:srgbClr val="C0C0C0"/>
                    </a:outerShdw>
                  </a:effectLst>
                  <a:latin typeface="黑体" pitchFamily="2" charset="-122"/>
                  <a:ea typeface="黑体" pitchFamily="2" charset="-122"/>
                </a:endParaRPr>
              </a:p>
            </p:txBody>
          </p:sp>
          <p:sp>
            <p:nvSpPr>
              <p:cNvPr id="15" name="饼形 17">
                <a:extLst>
                  <a:ext uri="{FF2B5EF4-FFF2-40B4-BE49-F238E27FC236}">
                    <a16:creationId xmlns="" xmlns:a16="http://schemas.microsoft.com/office/drawing/2014/main" id="{CB593C78-F831-4A2A-826B-0BDF16C4FDC6}"/>
                  </a:ext>
                </a:extLst>
              </p:cNvPr>
              <p:cNvSpPr/>
              <p:nvPr/>
            </p:nvSpPr>
            <p:spPr bwMode="auto">
              <a:xfrm>
                <a:off x="4337951" y="2186562"/>
                <a:ext cx="470840" cy="909861"/>
              </a:xfrm>
              <a:prstGeom prst="pie">
                <a:avLst>
                  <a:gd name="adj1" fmla="val 16206613"/>
                  <a:gd name="adj2" fmla="val 7530069"/>
                </a:avLst>
              </a:prstGeom>
              <a:solidFill>
                <a:srgbClr val="FF6600"/>
              </a:solidFill>
              <a:ln>
                <a:noFill/>
              </a:ln>
              <a:effectLst/>
              <a:extLst/>
            </p:spPr>
            <p:txBody>
              <a:bodyPr>
                <a:spAutoFit/>
              </a:bodyPr>
              <a:lstStyle/>
              <a:p>
                <a:pPr>
                  <a:spcBef>
                    <a:spcPct val="50000"/>
                  </a:spcBef>
                  <a:defRPr/>
                </a:pPr>
                <a:endParaRPr lang="zh-CN" altLang="en-US">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p:txBody>
          </p:sp>
        </p:grpSp>
      </p:grpSp>
      <p:sp>
        <p:nvSpPr>
          <p:cNvPr id="16" name="文本框 13">
            <a:extLst>
              <a:ext uri="{FF2B5EF4-FFF2-40B4-BE49-F238E27FC236}">
                <a16:creationId xmlns="" xmlns:a16="http://schemas.microsoft.com/office/drawing/2014/main" id="{0771A1B3-9F13-4091-8C4A-0BDFFB88D065}"/>
              </a:ext>
            </a:extLst>
          </p:cNvPr>
          <p:cNvSpPr txBox="1">
            <a:spLocks noChangeArrowheads="1"/>
          </p:cNvSpPr>
          <p:nvPr/>
        </p:nvSpPr>
        <p:spPr bwMode="auto">
          <a:xfrm>
            <a:off x="8349842" y="3158716"/>
            <a:ext cx="1952625" cy="1014413"/>
          </a:xfrm>
          <a:prstGeom prst="rect">
            <a:avLst/>
          </a:prstGeom>
          <a:noFill/>
          <a:ln>
            <a:noFill/>
          </a:ln>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000" dirty="0">
                <a:solidFill>
                  <a:schemeClr val="accent2">
                    <a:lumMod val="50000"/>
                  </a:schemeClr>
                </a:solidFill>
                <a:latin typeface="+mj-lt"/>
                <a:sym typeface="黑体" panose="02010609060101010101" pitchFamily="49" charset="-122"/>
              </a:rPr>
              <a:t>美国每年制作的广播节目占世界的</a:t>
            </a:r>
            <a:r>
              <a:rPr lang="en-US" altLang="zh-CN" sz="2000" dirty="0">
                <a:solidFill>
                  <a:schemeClr val="accent2">
                    <a:lumMod val="50000"/>
                  </a:schemeClr>
                </a:solidFill>
                <a:latin typeface="+mj-lt"/>
                <a:sym typeface="黑体" panose="02010609060101010101" pitchFamily="49" charset="-122"/>
              </a:rPr>
              <a:t>60%</a:t>
            </a:r>
            <a:endParaRPr lang="zh-CN" altLang="en-US" sz="2000" dirty="0">
              <a:solidFill>
                <a:schemeClr val="accent2">
                  <a:lumMod val="50000"/>
                </a:schemeClr>
              </a:solidFill>
              <a:latin typeface="+mj-lt"/>
              <a:sym typeface="黑体" panose="02010609060101010101" pitchFamily="49" charset="-122"/>
            </a:endParaRPr>
          </a:p>
        </p:txBody>
      </p:sp>
      <p:sp>
        <p:nvSpPr>
          <p:cNvPr id="17" name="文本框 14">
            <a:extLst>
              <a:ext uri="{FF2B5EF4-FFF2-40B4-BE49-F238E27FC236}">
                <a16:creationId xmlns="" xmlns:a16="http://schemas.microsoft.com/office/drawing/2014/main" id="{44942620-8AC0-40E9-98E3-A99CD5F7C706}"/>
              </a:ext>
            </a:extLst>
          </p:cNvPr>
          <p:cNvSpPr txBox="1">
            <a:spLocks noChangeArrowheads="1"/>
          </p:cNvSpPr>
          <p:nvPr/>
        </p:nvSpPr>
        <p:spPr bwMode="auto">
          <a:xfrm>
            <a:off x="5992404" y="5706654"/>
            <a:ext cx="2279650" cy="708025"/>
          </a:xfrm>
          <a:prstGeom prst="rect">
            <a:avLst/>
          </a:prstGeom>
          <a:noFill/>
          <a:ln>
            <a:noFill/>
          </a:ln>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000" dirty="0">
                <a:solidFill>
                  <a:schemeClr val="accent2">
                    <a:lumMod val="50000"/>
                  </a:schemeClr>
                </a:solidFill>
                <a:latin typeface="+mj-lt"/>
                <a:sym typeface="黑体" panose="02010609060101010101" pitchFamily="49" charset="-122"/>
              </a:rPr>
              <a:t>美国每年电影票房收入占世界的</a:t>
            </a:r>
            <a:r>
              <a:rPr lang="en-US" altLang="zh-CN" sz="2000" dirty="0">
                <a:solidFill>
                  <a:schemeClr val="accent2">
                    <a:lumMod val="50000"/>
                  </a:schemeClr>
                </a:solidFill>
                <a:latin typeface="+mj-lt"/>
                <a:sym typeface="黑体" panose="02010609060101010101" pitchFamily="49" charset="-122"/>
              </a:rPr>
              <a:t>2/3</a:t>
            </a:r>
            <a:endParaRPr lang="zh-CN" altLang="en-US" sz="2000" dirty="0">
              <a:solidFill>
                <a:schemeClr val="accent2">
                  <a:lumMod val="50000"/>
                </a:schemeClr>
              </a:solidFill>
              <a:latin typeface="+mj-lt"/>
              <a:sym typeface="黑体" panose="02010609060101010101" pitchFamily="49" charset="-122"/>
            </a:endParaRPr>
          </a:p>
        </p:txBody>
      </p:sp>
      <p:grpSp>
        <p:nvGrpSpPr>
          <p:cNvPr id="11" name="组合 4">
            <a:extLst>
              <a:ext uri="{FF2B5EF4-FFF2-40B4-BE49-F238E27FC236}">
                <a16:creationId xmlns="" xmlns:a16="http://schemas.microsoft.com/office/drawing/2014/main" id="{200883A8-19BB-4FD9-97AC-57640C9331E8}"/>
              </a:ext>
            </a:extLst>
          </p:cNvPr>
          <p:cNvGrpSpPr>
            <a:grpSpLocks/>
          </p:cNvGrpSpPr>
          <p:nvPr/>
        </p:nvGrpSpPr>
        <p:grpSpPr bwMode="auto">
          <a:xfrm>
            <a:off x="5992404" y="4395379"/>
            <a:ext cx="2101850" cy="1096962"/>
            <a:chOff x="2124075" y="4292600"/>
            <a:chExt cx="1555221" cy="812617"/>
          </a:xfrm>
        </p:grpSpPr>
        <p:pic>
          <p:nvPicPr>
            <p:cNvPr id="19" name="图片 2">
              <a:extLst>
                <a:ext uri="{FF2B5EF4-FFF2-40B4-BE49-F238E27FC236}">
                  <a16:creationId xmlns="" xmlns:a16="http://schemas.microsoft.com/office/drawing/2014/main" id="{E1CC75AE-C5F0-41F7-8425-13BDFF6F75C6}"/>
                </a:ext>
              </a:extLst>
            </p:cNvPr>
            <p:cNvPicPr>
              <a:picLocks noChangeAspect="1"/>
            </p:cNvPicPr>
            <p:nvPr/>
          </p:nvPicPr>
          <p:blipFill>
            <a:blip r:embed="rId5">
              <a:extLst>
                <a:ext uri="{28A0092B-C50C-407E-A947-70E740481C1C}">
                  <a14:useLocalDpi xmlns="" xmlns:a14="http://schemas.microsoft.com/office/drawing/2010/main" val="0"/>
                </a:ext>
              </a:extLst>
            </a:blip>
            <a:srcRect/>
            <a:stretch>
              <a:fillRect/>
            </a:stretch>
          </p:blipFill>
          <p:spPr bwMode="auto">
            <a:xfrm>
              <a:off x="2124075" y="4292600"/>
              <a:ext cx="957262"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3" name="组合 523263">
              <a:extLst>
                <a:ext uri="{FF2B5EF4-FFF2-40B4-BE49-F238E27FC236}">
                  <a16:creationId xmlns="" xmlns:a16="http://schemas.microsoft.com/office/drawing/2014/main" id="{886D4E56-20AE-4749-99BE-758D4B35004D}"/>
                </a:ext>
              </a:extLst>
            </p:cNvPr>
            <p:cNvGrpSpPr>
              <a:grpSpLocks noChangeAspect="1"/>
            </p:cNvGrpSpPr>
            <p:nvPr/>
          </p:nvGrpSpPr>
          <p:grpSpPr bwMode="auto">
            <a:xfrm>
              <a:off x="3188494" y="4602346"/>
              <a:ext cx="490802" cy="502871"/>
              <a:chOff x="2125794" y="4379563"/>
              <a:chExt cx="612606" cy="686485"/>
            </a:xfrm>
          </p:grpSpPr>
          <p:sp>
            <p:nvSpPr>
              <p:cNvPr id="21" name="椭圆 20">
                <a:extLst>
                  <a:ext uri="{FF2B5EF4-FFF2-40B4-BE49-F238E27FC236}">
                    <a16:creationId xmlns="" xmlns:a16="http://schemas.microsoft.com/office/drawing/2014/main" id="{90740425-F6B7-4703-8B2D-3A655B38C16C}"/>
                  </a:ext>
                </a:extLst>
              </p:cNvPr>
              <p:cNvSpPr/>
              <p:nvPr/>
            </p:nvSpPr>
            <p:spPr bwMode="auto">
              <a:xfrm>
                <a:off x="2125548" y="4378938"/>
                <a:ext cx="609919" cy="675873"/>
              </a:xfrm>
              <a:prstGeom prst="ellipse">
                <a:avLst/>
              </a:prstGeom>
              <a:solidFill>
                <a:schemeClr val="bg1"/>
              </a:solidFill>
              <a:ln>
                <a:solidFill>
                  <a:schemeClr val="bg1">
                    <a:lumMod val="85000"/>
                  </a:schemeClr>
                </a:solidFill>
              </a:ln>
              <a:effectLst/>
              <a:extLst/>
            </p:spPr>
            <p:txBody>
              <a:bodyPr>
                <a:spAutoFit/>
              </a:bodyPr>
              <a:lstStyle/>
              <a:p>
                <a:pPr>
                  <a:spcBef>
                    <a:spcPct val="50000"/>
                  </a:spcBef>
                  <a:defRPr/>
                </a:pPr>
                <a:endParaRPr lang="zh-CN" altLang="en-US">
                  <a:effectLst>
                    <a:outerShdw blurRad="38100" dist="38100" dir="2700000" algn="tl">
                      <a:srgbClr val="C0C0C0"/>
                    </a:outerShdw>
                  </a:effectLst>
                  <a:latin typeface="黑体" pitchFamily="2" charset="-122"/>
                  <a:ea typeface="黑体" pitchFamily="2" charset="-122"/>
                </a:endParaRPr>
              </a:p>
            </p:txBody>
          </p:sp>
          <p:sp>
            <p:nvSpPr>
              <p:cNvPr id="22" name="饼形 18">
                <a:extLst>
                  <a:ext uri="{FF2B5EF4-FFF2-40B4-BE49-F238E27FC236}">
                    <a16:creationId xmlns="" xmlns:a16="http://schemas.microsoft.com/office/drawing/2014/main" id="{0EFE5169-83C0-4834-90B7-3876119ADBC8}"/>
                  </a:ext>
                </a:extLst>
              </p:cNvPr>
              <p:cNvSpPr/>
              <p:nvPr/>
            </p:nvSpPr>
            <p:spPr bwMode="auto">
              <a:xfrm>
                <a:off x="2128481" y="4388570"/>
                <a:ext cx="609919" cy="677478"/>
              </a:xfrm>
              <a:prstGeom prst="pie">
                <a:avLst>
                  <a:gd name="adj1" fmla="val 16206613"/>
                  <a:gd name="adj2" fmla="val 8757835"/>
                </a:avLst>
              </a:prstGeom>
              <a:solidFill>
                <a:srgbClr val="FF6600"/>
              </a:solidFill>
              <a:ln>
                <a:noFill/>
              </a:ln>
              <a:effectLst/>
              <a:extLst/>
            </p:spPr>
            <p:txBody>
              <a:bodyPr>
                <a:spAutoFit/>
              </a:bodyPr>
              <a:lstStyle/>
              <a:p>
                <a:pPr>
                  <a:spcBef>
                    <a:spcPct val="50000"/>
                  </a:spcBef>
                  <a:defRPr/>
                </a:pPr>
                <a:endParaRPr lang="zh-CN" altLang="en-US">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p:txBody>
          </p:sp>
        </p:grpSp>
      </p:grpSp>
      <p:sp>
        <p:nvSpPr>
          <p:cNvPr id="23" name="文本框 15">
            <a:extLst>
              <a:ext uri="{FF2B5EF4-FFF2-40B4-BE49-F238E27FC236}">
                <a16:creationId xmlns="" xmlns:a16="http://schemas.microsoft.com/office/drawing/2014/main" id="{6D6FC267-DC4E-4576-9195-1A30F2ACF4CB}"/>
              </a:ext>
            </a:extLst>
          </p:cNvPr>
          <p:cNvSpPr txBox="1">
            <a:spLocks noChangeArrowheads="1"/>
          </p:cNvSpPr>
          <p:nvPr/>
        </p:nvSpPr>
        <p:spPr bwMode="auto">
          <a:xfrm>
            <a:off x="8451442" y="5706654"/>
            <a:ext cx="2120900" cy="1016000"/>
          </a:xfrm>
          <a:prstGeom prst="rect">
            <a:avLst/>
          </a:prstGeom>
          <a:noFill/>
          <a:ln>
            <a:noFill/>
          </a:ln>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defRPr/>
            </a:pPr>
            <a:r>
              <a:rPr lang="zh-CN" altLang="en-US" sz="2000" dirty="0">
                <a:solidFill>
                  <a:schemeClr val="accent2">
                    <a:lumMod val="50000"/>
                  </a:schemeClr>
                </a:solidFill>
                <a:latin typeface="+mj-lt"/>
                <a:sym typeface="黑体" panose="02010609060101010101" pitchFamily="49" charset="-122"/>
              </a:rPr>
              <a:t>访问量最大的百个网站中有</a:t>
            </a:r>
            <a:r>
              <a:rPr lang="en-US" altLang="zh-CN" sz="2000" dirty="0">
                <a:solidFill>
                  <a:schemeClr val="accent2">
                    <a:lumMod val="50000"/>
                  </a:schemeClr>
                </a:solidFill>
                <a:latin typeface="+mj-lt"/>
                <a:sym typeface="黑体" panose="02010609060101010101" pitchFamily="49" charset="-122"/>
              </a:rPr>
              <a:t>94</a:t>
            </a:r>
            <a:r>
              <a:rPr lang="zh-CN" altLang="en-US" sz="2000" dirty="0">
                <a:solidFill>
                  <a:schemeClr val="accent2">
                    <a:lumMod val="50000"/>
                  </a:schemeClr>
                </a:solidFill>
                <a:latin typeface="+mj-lt"/>
                <a:sym typeface="黑体" panose="02010609060101010101" pitchFamily="49" charset="-122"/>
              </a:rPr>
              <a:t>个设在美国</a:t>
            </a:r>
          </a:p>
        </p:txBody>
      </p:sp>
      <p:grpSp>
        <p:nvGrpSpPr>
          <p:cNvPr id="18" name="组合 1">
            <a:extLst>
              <a:ext uri="{FF2B5EF4-FFF2-40B4-BE49-F238E27FC236}">
                <a16:creationId xmlns="" xmlns:a16="http://schemas.microsoft.com/office/drawing/2014/main" id="{5E3C8E53-617E-4FAA-9B36-43F14B0740FB}"/>
              </a:ext>
            </a:extLst>
          </p:cNvPr>
          <p:cNvGrpSpPr>
            <a:grpSpLocks/>
          </p:cNvGrpSpPr>
          <p:nvPr/>
        </p:nvGrpSpPr>
        <p:grpSpPr bwMode="auto">
          <a:xfrm>
            <a:off x="8380004" y="4395379"/>
            <a:ext cx="2063750" cy="1285875"/>
            <a:chOff x="6851140" y="3884168"/>
            <a:chExt cx="2064313" cy="1286475"/>
          </a:xfrm>
        </p:grpSpPr>
        <p:pic>
          <p:nvPicPr>
            <p:cNvPr id="25" name="图片 3">
              <a:extLst>
                <a:ext uri="{FF2B5EF4-FFF2-40B4-BE49-F238E27FC236}">
                  <a16:creationId xmlns="" xmlns:a16="http://schemas.microsoft.com/office/drawing/2014/main" id="{A670AE16-8A4A-4349-833C-E2D9AB29143C}"/>
                </a:ext>
              </a:extLst>
            </p:cNvPr>
            <p:cNvPicPr>
              <a:picLocks noChangeAspect="1"/>
            </p:cNvPicPr>
            <p:nvPr/>
          </p:nvPicPr>
          <p:blipFill>
            <a:blip r:embed="rId6">
              <a:extLst>
                <a:ext uri="{28A0092B-C50C-407E-A947-70E740481C1C}">
                  <a14:useLocalDpi xmlns="" xmlns:a14="http://schemas.microsoft.com/office/drawing/2010/main" val="0"/>
                </a:ext>
              </a:extLst>
            </a:blip>
            <a:srcRect/>
            <a:stretch>
              <a:fillRect/>
            </a:stretch>
          </p:blipFill>
          <p:spPr bwMode="auto">
            <a:xfrm>
              <a:off x="6851140" y="3884168"/>
              <a:ext cx="1338318" cy="128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 name="组合 30">
              <a:extLst>
                <a:ext uri="{FF2B5EF4-FFF2-40B4-BE49-F238E27FC236}">
                  <a16:creationId xmlns="" xmlns:a16="http://schemas.microsoft.com/office/drawing/2014/main" id="{D29B12EE-0B30-4306-BCFD-FAC2A6AF231E}"/>
                </a:ext>
              </a:extLst>
            </p:cNvPr>
            <p:cNvGrpSpPr>
              <a:grpSpLocks/>
            </p:cNvGrpSpPr>
            <p:nvPr/>
          </p:nvGrpSpPr>
          <p:grpSpPr bwMode="auto">
            <a:xfrm>
              <a:off x="8213975" y="4302207"/>
              <a:ext cx="701478" cy="701477"/>
              <a:chOff x="4859973" y="3789353"/>
              <a:chExt cx="553187" cy="977440"/>
            </a:xfrm>
          </p:grpSpPr>
          <p:sp>
            <p:nvSpPr>
              <p:cNvPr id="27" name="椭圆 26">
                <a:extLst>
                  <a:ext uri="{FF2B5EF4-FFF2-40B4-BE49-F238E27FC236}">
                    <a16:creationId xmlns="" xmlns:a16="http://schemas.microsoft.com/office/drawing/2014/main" id="{17A329BB-17BC-4FBE-BB1F-29BCCF7EB113}"/>
                  </a:ext>
                </a:extLst>
              </p:cNvPr>
              <p:cNvSpPr/>
              <p:nvPr/>
            </p:nvSpPr>
            <p:spPr bwMode="auto">
              <a:xfrm>
                <a:off x="4859667" y="3788890"/>
                <a:ext cx="468340" cy="907354"/>
              </a:xfrm>
              <a:prstGeom prst="ellipse">
                <a:avLst/>
              </a:prstGeom>
              <a:solidFill>
                <a:schemeClr val="bg1"/>
              </a:solidFill>
              <a:ln>
                <a:solidFill>
                  <a:schemeClr val="bg1">
                    <a:lumMod val="85000"/>
                  </a:schemeClr>
                </a:solidFill>
              </a:ln>
              <a:effectLst/>
              <a:extLst/>
            </p:spPr>
            <p:txBody>
              <a:bodyPr>
                <a:spAutoFit/>
              </a:bodyPr>
              <a:lstStyle/>
              <a:p>
                <a:pPr>
                  <a:spcBef>
                    <a:spcPct val="50000"/>
                  </a:spcBef>
                  <a:defRPr/>
                </a:pPr>
                <a:endParaRPr lang="zh-CN" altLang="en-US">
                  <a:effectLst>
                    <a:outerShdw blurRad="38100" dist="38100" dir="2700000" algn="tl">
                      <a:srgbClr val="C0C0C0"/>
                    </a:outerShdw>
                  </a:effectLst>
                  <a:latin typeface="黑体" pitchFamily="2" charset="-122"/>
                  <a:ea typeface="黑体" pitchFamily="2" charset="-122"/>
                </a:endParaRPr>
              </a:p>
            </p:txBody>
          </p:sp>
          <p:sp>
            <p:nvSpPr>
              <p:cNvPr id="28" name="饼形 19">
                <a:extLst>
                  <a:ext uri="{FF2B5EF4-FFF2-40B4-BE49-F238E27FC236}">
                    <a16:creationId xmlns="" xmlns:a16="http://schemas.microsoft.com/office/drawing/2014/main" id="{28F0D462-578A-4787-87B5-9798951E8E33}"/>
                  </a:ext>
                </a:extLst>
              </p:cNvPr>
              <p:cNvSpPr/>
              <p:nvPr/>
            </p:nvSpPr>
            <p:spPr bwMode="auto">
              <a:xfrm>
                <a:off x="4859667" y="3828725"/>
                <a:ext cx="553493" cy="938337"/>
              </a:xfrm>
              <a:prstGeom prst="pie">
                <a:avLst>
                  <a:gd name="adj1" fmla="val 16206613"/>
                  <a:gd name="adj2" fmla="val 15036129"/>
                </a:avLst>
              </a:prstGeom>
              <a:solidFill>
                <a:srgbClr val="FF6600"/>
              </a:solidFill>
              <a:ln>
                <a:noFill/>
              </a:ln>
              <a:effectLst/>
              <a:extLst/>
            </p:spPr>
            <p:txBody>
              <a:bodyPr>
                <a:spAutoFit/>
              </a:bodyPr>
              <a:lstStyle/>
              <a:p>
                <a:pPr>
                  <a:spcBef>
                    <a:spcPct val="50000"/>
                  </a:spcBef>
                  <a:defRPr/>
                </a:pPr>
                <a:endParaRPr lang="zh-CN" altLang="en-US">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endParaRPr>
              </a:p>
            </p:txBody>
          </p:sp>
        </p:grpSp>
      </p:grpSp>
      <p:grpSp>
        <p:nvGrpSpPr>
          <p:cNvPr id="24" name="组合 6">
            <a:extLst>
              <a:ext uri="{FF2B5EF4-FFF2-40B4-BE49-F238E27FC236}">
                <a16:creationId xmlns="" xmlns:a16="http://schemas.microsoft.com/office/drawing/2014/main" id="{0782DE8A-DA6A-4A1B-A0CA-0967905EB935}"/>
              </a:ext>
            </a:extLst>
          </p:cNvPr>
          <p:cNvGrpSpPr>
            <a:grpSpLocks/>
          </p:cNvGrpSpPr>
          <p:nvPr/>
        </p:nvGrpSpPr>
        <p:grpSpPr bwMode="auto">
          <a:xfrm>
            <a:off x="17645" y="-99627"/>
            <a:ext cx="5974759" cy="1886743"/>
            <a:chOff x="747032" y="3429000"/>
            <a:chExt cx="9029700" cy="2905125"/>
          </a:xfrm>
        </p:grpSpPr>
        <p:pic>
          <p:nvPicPr>
            <p:cNvPr id="30" name="图片 29">
              <a:extLst>
                <a:ext uri="{FF2B5EF4-FFF2-40B4-BE49-F238E27FC236}">
                  <a16:creationId xmlns="" xmlns:a16="http://schemas.microsoft.com/office/drawing/2014/main" id="{D78D873B-1370-404D-A2CB-560AC7EF9798}"/>
                </a:ext>
              </a:extLst>
            </p:cNvPr>
            <p:cNvPicPr>
              <a:picLocks noChangeAspect="1"/>
            </p:cNvPicPr>
            <p:nvPr/>
          </p:nvPicPr>
          <p:blipFill>
            <a:blip r:embed="rId7">
              <a:extLst/>
            </a:blip>
            <a:stretch>
              <a:fillRect/>
            </a:stretch>
          </p:blipFill>
          <p:spPr>
            <a:xfrm>
              <a:off x="747032" y="3429000"/>
              <a:ext cx="4514850" cy="2905125"/>
            </a:xfrm>
            <a:prstGeom prst="rect">
              <a:avLst/>
            </a:prstGeom>
            <a:ln>
              <a:noFill/>
            </a:ln>
            <a:effectLst>
              <a:softEdge rad="112500"/>
            </a:effectLst>
          </p:spPr>
        </p:pic>
        <p:pic>
          <p:nvPicPr>
            <p:cNvPr id="31" name="图片 30">
              <a:extLst>
                <a:ext uri="{FF2B5EF4-FFF2-40B4-BE49-F238E27FC236}">
                  <a16:creationId xmlns="" xmlns:a16="http://schemas.microsoft.com/office/drawing/2014/main" id="{5EB1050B-E73D-4EEF-A015-132BA90C50E5}"/>
                </a:ext>
              </a:extLst>
            </p:cNvPr>
            <p:cNvPicPr>
              <a:picLocks noChangeAspect="1"/>
            </p:cNvPicPr>
            <p:nvPr/>
          </p:nvPicPr>
          <p:blipFill>
            <a:blip r:embed="rId8" cstate="print">
              <a:extLst/>
            </a:blip>
            <a:stretch>
              <a:fillRect/>
            </a:stretch>
          </p:blipFill>
          <p:spPr>
            <a:xfrm>
              <a:off x="5261882" y="3429000"/>
              <a:ext cx="4514850" cy="2905125"/>
            </a:xfrm>
            <a:prstGeom prst="rect">
              <a:avLst/>
            </a:prstGeom>
            <a:ln>
              <a:noFill/>
            </a:ln>
            <a:effectLst>
              <a:softEdge rad="112500"/>
            </a:effectLst>
          </p:spPr>
        </p:pic>
      </p:grpSp>
      <p:sp>
        <p:nvSpPr>
          <p:cNvPr id="32" name="TextBox 1">
            <a:extLst>
              <a:ext uri="{FF2B5EF4-FFF2-40B4-BE49-F238E27FC236}">
                <a16:creationId xmlns="" xmlns:a16="http://schemas.microsoft.com/office/drawing/2014/main" id="{423284ED-1DE7-4F8D-816C-DE29D3AB8817}"/>
              </a:ext>
            </a:extLst>
          </p:cNvPr>
          <p:cNvSpPr txBox="1"/>
          <p:nvPr/>
        </p:nvSpPr>
        <p:spPr>
          <a:xfrm>
            <a:off x="6380422" y="603713"/>
            <a:ext cx="517684" cy="369332"/>
          </a:xfrm>
          <a:prstGeom prst="rect">
            <a:avLst/>
          </a:prstGeom>
          <a:noFill/>
        </p:spPr>
        <p:txBody>
          <a:bodyPr wrap="square" rtlCol="0">
            <a:spAutoFit/>
          </a:bodyPr>
          <a:lstStyle/>
          <a:p>
            <a:r>
              <a:rPr lang="en-US" altLang="zh-CN" dirty="0"/>
              <a:t>1</a:t>
            </a:r>
            <a:endParaRPr lang="zh-CN" altLang="en-US" dirty="0"/>
          </a:p>
        </p:txBody>
      </p:sp>
      <p:sp>
        <p:nvSpPr>
          <p:cNvPr id="33" name="TextBox 1">
            <a:extLst>
              <a:ext uri="{FF2B5EF4-FFF2-40B4-BE49-F238E27FC236}">
                <a16:creationId xmlns="" xmlns:a16="http://schemas.microsoft.com/office/drawing/2014/main" id="{24326FF1-1D75-491C-B118-CA723664176E}"/>
              </a:ext>
            </a:extLst>
          </p:cNvPr>
          <p:cNvSpPr txBox="1"/>
          <p:nvPr/>
        </p:nvSpPr>
        <p:spPr>
          <a:xfrm>
            <a:off x="4688250" y="3988463"/>
            <a:ext cx="517684" cy="369332"/>
          </a:xfrm>
          <a:prstGeom prst="rect">
            <a:avLst/>
          </a:prstGeom>
          <a:noFill/>
        </p:spPr>
        <p:txBody>
          <a:bodyPr wrap="square" rtlCol="0">
            <a:spAutoFit/>
          </a:bodyPr>
          <a:lstStyle/>
          <a:p>
            <a:r>
              <a:rPr lang="en-US" altLang="zh-CN" dirty="0"/>
              <a:t>2</a:t>
            </a:r>
            <a:endParaRPr lang="zh-CN" altLang="en-US" dirty="0"/>
          </a:p>
        </p:txBody>
      </p:sp>
      <p:sp>
        <p:nvSpPr>
          <p:cNvPr id="34" name="TextBox 1">
            <a:extLst>
              <a:ext uri="{FF2B5EF4-FFF2-40B4-BE49-F238E27FC236}">
                <a16:creationId xmlns="" xmlns:a16="http://schemas.microsoft.com/office/drawing/2014/main" id="{42F91D01-A3AE-4149-9570-2FBA7DEBD664}"/>
              </a:ext>
            </a:extLst>
          </p:cNvPr>
          <p:cNvSpPr txBox="1"/>
          <p:nvPr/>
        </p:nvSpPr>
        <p:spPr>
          <a:xfrm>
            <a:off x="11095772" y="4285025"/>
            <a:ext cx="517684" cy="369332"/>
          </a:xfrm>
          <a:prstGeom prst="rect">
            <a:avLst/>
          </a:prstGeom>
          <a:noFill/>
        </p:spPr>
        <p:txBody>
          <a:bodyPr wrap="square" rtlCol="0">
            <a:spAutoFit/>
          </a:bodyPr>
          <a:lstStyle/>
          <a:p>
            <a:r>
              <a:rPr lang="en-US" altLang="zh-CN" dirty="0"/>
              <a:t>3</a:t>
            </a:r>
            <a:endParaRPr lang="zh-CN" altLang="en-US" dirty="0"/>
          </a:p>
        </p:txBody>
      </p:sp>
    </p:spTree>
    <p:extLst>
      <p:ext uri="{BB962C8B-B14F-4D97-AF65-F5344CB8AC3E}">
        <p14:creationId xmlns="" xmlns:p14="http://schemas.microsoft.com/office/powerpoint/2010/main" val="38261686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p:cNvSpPr>
          <p:nvPr/>
        </p:nvSpPr>
        <p:spPr>
          <a:xfrm>
            <a:off x="576580" y="2286000"/>
            <a:ext cx="10662285" cy="3046095"/>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sz="1800">
                <a:latin typeface="Calibri" charset="0"/>
                <a:ea typeface="宋体" charset="0"/>
              </a:rPr>
              <a:t>参考书目：</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1、费孝通，《乡土中国》,上海世纪出版集团</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2、[美]亨廷顿，《文明的冲突与世界秩序的重建》，新华出版社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3、裔昭印，《世界文化史》（增订版）,北京大学出版社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4、[德]斯宾格勒，《西方的没落》，上海三联书店</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5、[英]沃特森，《多元文化主义》，吉林人民出版社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6、[美]亨廷顿，《文化的重要作用——价值观如何影响人类进步》，新华出版社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7、[英]威廉斯，《文化与社会》，北京大学出版社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8、[英]斯道雷，《文化理论与大众文化导论》，北京大学出版社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9、[美]布罗克曼，《第三种文化：洞察世界的新途径》，海南出版社</a:t>
            </a:r>
            <a:endParaRPr lang="ko-KR" altLang="en-US" sz="1800">
              <a:latin typeface="Calibri" charset="0"/>
              <a:ea typeface="宋体" charset="0"/>
            </a:endParaRPr>
          </a:p>
          <a:p>
            <a:pPr marL="0" indent="0" algn="l" defTabSz="914400" eaLnBrk="1" latinLnBrk="0" hangingPunct="1">
              <a:lnSpc>
                <a:spcPct val="100000"/>
              </a:lnSpc>
              <a:spcBef>
                <a:spcPts val="0"/>
              </a:spcBef>
              <a:spcAft>
                <a:spcPts val="0"/>
              </a:spcAft>
              <a:buFontTx/>
              <a:buNone/>
            </a:pPr>
            <a:r>
              <a:rPr sz="1800">
                <a:latin typeface="Calibri" charset="0"/>
                <a:ea typeface="宋体" charset="0"/>
              </a:rPr>
              <a:t>10、[加]梁鹤年，《西方文明的文化基因》，三联书店</a:t>
            </a:r>
            <a:endParaRPr lang="ko-KR" altLang="en-US" sz="1800">
              <a:latin typeface="Calibri" charset="0"/>
              <a:ea typeface="宋体" charset="0"/>
            </a:endParaRPr>
          </a:p>
        </p:txBody>
      </p:sp>
    </p:spTree>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6" name="椭圆 5"/>
          <p:cNvSpPr/>
          <p:nvPr/>
        </p:nvSpPr>
        <p:spPr>
          <a:xfrm>
            <a:off x="574675" y="2695575"/>
            <a:ext cx="2843530" cy="1685925"/>
          </a:xfrm>
          <a:prstGeom prst="ellips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毛泽东思想</a:t>
            </a:r>
          </a:p>
        </p:txBody>
      </p:sp>
      <p:sp>
        <p:nvSpPr>
          <p:cNvPr id="9" name="圆角矩形 8"/>
          <p:cNvSpPr/>
          <p:nvPr/>
        </p:nvSpPr>
        <p:spPr>
          <a:xfrm>
            <a:off x="4154805" y="892175"/>
            <a:ext cx="5661025" cy="586105"/>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新民主主义革命理论</a:t>
            </a:r>
          </a:p>
        </p:txBody>
      </p:sp>
      <p:sp>
        <p:nvSpPr>
          <p:cNvPr id="10" name="圆角矩形 9"/>
          <p:cNvSpPr/>
          <p:nvPr/>
        </p:nvSpPr>
        <p:spPr>
          <a:xfrm>
            <a:off x="4154805" y="1676400"/>
            <a:ext cx="5661025" cy="586105"/>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社会主义改造和社会主义建设理论</a:t>
            </a:r>
          </a:p>
        </p:txBody>
      </p:sp>
      <p:sp>
        <p:nvSpPr>
          <p:cNvPr id="11" name="圆角矩形 10"/>
          <p:cNvSpPr/>
          <p:nvPr/>
        </p:nvSpPr>
        <p:spPr>
          <a:xfrm>
            <a:off x="4154805" y="2460625"/>
            <a:ext cx="5661025" cy="58610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革命军队建设和军事战略理论</a:t>
            </a:r>
          </a:p>
        </p:txBody>
      </p:sp>
      <p:sp>
        <p:nvSpPr>
          <p:cNvPr id="12" name="圆角矩形 11"/>
          <p:cNvSpPr/>
          <p:nvPr/>
        </p:nvSpPr>
        <p:spPr>
          <a:xfrm>
            <a:off x="4154805" y="3246755"/>
            <a:ext cx="5661025" cy="58547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政策和策略理论</a:t>
            </a:r>
          </a:p>
        </p:txBody>
      </p:sp>
      <p:sp>
        <p:nvSpPr>
          <p:cNvPr id="13" name="圆角矩形 12"/>
          <p:cNvSpPr/>
          <p:nvPr/>
        </p:nvSpPr>
        <p:spPr>
          <a:xfrm>
            <a:off x="4154805" y="4030980"/>
            <a:ext cx="5661025" cy="585470"/>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思想政治工作和文化工作理论</a:t>
            </a:r>
          </a:p>
        </p:txBody>
      </p:sp>
      <p:sp>
        <p:nvSpPr>
          <p:cNvPr id="14" name="圆角矩形 13"/>
          <p:cNvSpPr/>
          <p:nvPr/>
        </p:nvSpPr>
        <p:spPr>
          <a:xfrm>
            <a:off x="4154805" y="4816475"/>
            <a:ext cx="5661025" cy="58610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党的建设理论</a:t>
            </a:r>
          </a:p>
        </p:txBody>
      </p:sp>
      <p:sp>
        <p:nvSpPr>
          <p:cNvPr id="15" name="圆角矩形 14"/>
          <p:cNvSpPr/>
          <p:nvPr/>
        </p:nvSpPr>
        <p:spPr>
          <a:xfrm>
            <a:off x="4154805" y="5600700"/>
            <a:ext cx="5661025" cy="586105"/>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zh-CN" sz="2800" b="1" dirty="0">
                <a:latin typeface="Microsoft YaHei" charset="0"/>
                <a:ea typeface="Microsoft YaHei" charset="0"/>
                <a:cs typeface="Microsoft YaHei" charset="0"/>
              </a:rPr>
              <a:t>……</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 xmlns:p14="http://schemas.microsoft.com/office/powerpoint/2010/main" val="2219237457"/>
      </p:ext>
    </p:extLst>
  </p:cSld>
  <p:clrMapOvr>
    <a:masterClrMapping/>
  </p:clrMapOvr>
  <mc:AlternateContent xmlns:mc="http://schemas.openxmlformats.org/markup-compatibility/2006">
    <mc:Choice xmlns="" xmlns:p14="http://schemas.microsoft.com/office/powerpoint/2010/main" Requires="p14">
      <p:transition spd="slow" p14:dur="75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20</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grpSp>
        <p:nvGrpSpPr>
          <p:cNvPr id="3" name="组 6"/>
          <p:cNvGrpSpPr/>
          <p:nvPr/>
        </p:nvGrpSpPr>
        <p:grpSpPr>
          <a:xfrm>
            <a:off x="2566670" y="3611245"/>
            <a:ext cx="7136765" cy="2887345"/>
            <a:chOff x="2566670" y="3611245"/>
            <a:chExt cx="7136765" cy="2887345"/>
          </a:xfrm>
        </p:grpSpPr>
        <p:pic>
          <p:nvPicPr>
            <p:cNvPr id="8" name="图片 7"/>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a:off x="8038465" y="4648835"/>
              <a:ext cx="1664970" cy="1849755"/>
            </a:xfrm>
            <a:prstGeom prst="rect">
              <a:avLst/>
            </a:prstGeom>
          </p:spPr>
        </p:pic>
        <p:grpSp>
          <p:nvGrpSpPr>
            <p:cNvPr id="4" name="组合 13"/>
            <p:cNvGrpSpPr/>
            <p:nvPr/>
          </p:nvGrpSpPr>
          <p:grpSpPr>
            <a:xfrm>
              <a:off x="3955415" y="3611245"/>
              <a:ext cx="3860800" cy="2816225"/>
              <a:chOff x="3955415" y="3611245"/>
              <a:chExt cx="3860800" cy="2816225"/>
            </a:xfrm>
          </p:grpSpPr>
          <p:grpSp>
            <p:nvGrpSpPr>
              <p:cNvPr id="7" name="组合 14"/>
              <p:cNvGrpSpPr/>
              <p:nvPr/>
            </p:nvGrpSpPr>
            <p:grpSpPr>
              <a:xfrm rot="20400000">
                <a:off x="3994785" y="3747135"/>
                <a:ext cx="1649730" cy="2680335"/>
                <a:chOff x="3994785" y="3747135"/>
                <a:chExt cx="1649730" cy="2680335"/>
              </a:xfrm>
            </p:grpSpPr>
            <p:sp>
              <p:nvSpPr>
                <p:cNvPr id="32" name="任意多边形 44"/>
                <p:cNvSpPr/>
                <p:nvPr/>
              </p:nvSpPr>
              <p:spPr>
                <a:xfrm>
                  <a:off x="4004310" y="3801110"/>
                  <a:ext cx="1335405" cy="2679700"/>
                </a:xfrm>
                <a:custGeom>
                  <a:avLst/>
                  <a:gdLst>
                    <a:gd name="connsiteX0" fmla="*/ 1276839 w 1276839"/>
                    <a:gd name="connsiteY0" fmla="*/ 0 h 2561746"/>
                    <a:gd name="connsiteX1" fmla="*/ 1276839 w 1276839"/>
                    <a:gd name="connsiteY1" fmla="*/ 787 h 2561746"/>
                    <a:gd name="connsiteX2" fmla="*/ 1250935 w 1276839"/>
                    <a:gd name="connsiteY2" fmla="*/ 6374 h 2561746"/>
                    <a:gd name="connsiteX3" fmla="*/ 981666 w 1276839"/>
                    <a:gd name="connsiteY3" fmla="*/ 1280873 h 2561746"/>
                    <a:gd name="connsiteX4" fmla="*/ 1250935 w 1276839"/>
                    <a:gd name="connsiteY4" fmla="*/ 2555372 h 2561746"/>
                    <a:gd name="connsiteX5" fmla="*/ 1276839 w 1276839"/>
                    <a:gd name="connsiteY5" fmla="*/ 2560959 h 2561746"/>
                    <a:gd name="connsiteX6" fmla="*/ 1276839 w 1276839"/>
                    <a:gd name="connsiteY6" fmla="*/ 2561746 h 2561746"/>
                    <a:gd name="connsiteX7" fmla="*/ 1150564 w 1276839"/>
                    <a:gd name="connsiteY7" fmla="*/ 2555372 h 2561746"/>
                    <a:gd name="connsiteX8" fmla="*/ 0 w 1276839"/>
                    <a:gd name="connsiteY8" fmla="*/ 1280873 h 2561746"/>
                    <a:gd name="connsiteX9" fmla="*/ 1150564 w 1276839"/>
                    <a:gd name="connsiteY9" fmla="*/ 6374 h 25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6839" h="2561746">
                      <a:moveTo>
                        <a:pt x="1276839" y="0"/>
                      </a:moveTo>
                      <a:lnTo>
                        <a:pt x="1276839" y="787"/>
                      </a:lnTo>
                      <a:lnTo>
                        <a:pt x="1250935" y="6374"/>
                      </a:lnTo>
                      <a:cubicBezTo>
                        <a:pt x="1099690" y="71980"/>
                        <a:pt x="981666" y="617555"/>
                        <a:pt x="981666" y="1280873"/>
                      </a:cubicBezTo>
                      <a:cubicBezTo>
                        <a:pt x="981666" y="1944191"/>
                        <a:pt x="1099690" y="2489766"/>
                        <a:pt x="1250935" y="2555372"/>
                      </a:cubicBezTo>
                      <a:lnTo>
                        <a:pt x="1276839" y="2560959"/>
                      </a:lnTo>
                      <a:lnTo>
                        <a:pt x="1276839" y="2561746"/>
                      </a:lnTo>
                      <a:lnTo>
                        <a:pt x="1150564" y="2555372"/>
                      </a:lnTo>
                      <a:cubicBezTo>
                        <a:pt x="504310" y="2489766"/>
                        <a:pt x="0" y="1944191"/>
                        <a:pt x="0" y="1280873"/>
                      </a:cubicBezTo>
                      <a:cubicBezTo>
                        <a:pt x="0" y="617555"/>
                        <a:pt x="504310" y="71980"/>
                        <a:pt x="1150564" y="6374"/>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86655" y="3572510"/>
                  <a:ext cx="627380" cy="2680335"/>
                </a:xfrm>
                <a:prstGeom prst="ellipse">
                  <a:avLst/>
                </a:prstGeom>
                <a:gradFill>
                  <a:gsLst>
                    <a:gs pos="100000">
                      <a:srgbClr val="BE1007"/>
                    </a:gs>
                    <a:gs pos="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45"/>
              <p:cNvGrpSpPr/>
              <p:nvPr/>
            </p:nvGrpSpPr>
            <p:grpSpPr>
              <a:xfrm rot="1200000" flipH="1">
                <a:off x="6166485" y="3747135"/>
                <a:ext cx="1649730" cy="2680335"/>
                <a:chOff x="6166485" y="3747135"/>
                <a:chExt cx="1649730" cy="2680335"/>
              </a:xfrm>
            </p:grpSpPr>
            <p:sp>
              <p:nvSpPr>
                <p:cNvPr id="30" name="任意多边形 46"/>
                <p:cNvSpPr/>
                <p:nvPr/>
              </p:nvSpPr>
              <p:spPr>
                <a:xfrm>
                  <a:off x="6470650" y="3801110"/>
                  <a:ext cx="1336040" cy="2679065"/>
                </a:xfrm>
                <a:custGeom>
                  <a:avLst/>
                  <a:gdLst>
                    <a:gd name="connsiteX0" fmla="*/ 1276839 w 1276839"/>
                    <a:gd name="connsiteY0" fmla="*/ 0 h 2561746"/>
                    <a:gd name="connsiteX1" fmla="*/ 1276839 w 1276839"/>
                    <a:gd name="connsiteY1" fmla="*/ 787 h 2561746"/>
                    <a:gd name="connsiteX2" fmla="*/ 1250935 w 1276839"/>
                    <a:gd name="connsiteY2" fmla="*/ 6374 h 2561746"/>
                    <a:gd name="connsiteX3" fmla="*/ 981666 w 1276839"/>
                    <a:gd name="connsiteY3" fmla="*/ 1280873 h 2561746"/>
                    <a:gd name="connsiteX4" fmla="*/ 1250935 w 1276839"/>
                    <a:gd name="connsiteY4" fmla="*/ 2555372 h 2561746"/>
                    <a:gd name="connsiteX5" fmla="*/ 1276839 w 1276839"/>
                    <a:gd name="connsiteY5" fmla="*/ 2560959 h 2561746"/>
                    <a:gd name="connsiteX6" fmla="*/ 1276839 w 1276839"/>
                    <a:gd name="connsiteY6" fmla="*/ 2561746 h 2561746"/>
                    <a:gd name="connsiteX7" fmla="*/ 1150564 w 1276839"/>
                    <a:gd name="connsiteY7" fmla="*/ 2555372 h 2561746"/>
                    <a:gd name="connsiteX8" fmla="*/ 0 w 1276839"/>
                    <a:gd name="connsiteY8" fmla="*/ 1280873 h 2561746"/>
                    <a:gd name="connsiteX9" fmla="*/ 1150564 w 1276839"/>
                    <a:gd name="connsiteY9" fmla="*/ 6374 h 25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6839" h="2561746">
                      <a:moveTo>
                        <a:pt x="1276839" y="0"/>
                      </a:moveTo>
                      <a:lnTo>
                        <a:pt x="1276839" y="787"/>
                      </a:lnTo>
                      <a:lnTo>
                        <a:pt x="1250935" y="6374"/>
                      </a:lnTo>
                      <a:cubicBezTo>
                        <a:pt x="1099690" y="71980"/>
                        <a:pt x="981666" y="617555"/>
                        <a:pt x="981666" y="1280873"/>
                      </a:cubicBezTo>
                      <a:cubicBezTo>
                        <a:pt x="981666" y="1944191"/>
                        <a:pt x="1099690" y="2489766"/>
                        <a:pt x="1250935" y="2555372"/>
                      </a:cubicBezTo>
                      <a:lnTo>
                        <a:pt x="1276839" y="2560959"/>
                      </a:lnTo>
                      <a:lnTo>
                        <a:pt x="1276839" y="2561746"/>
                      </a:lnTo>
                      <a:lnTo>
                        <a:pt x="1150564" y="2555372"/>
                      </a:lnTo>
                      <a:cubicBezTo>
                        <a:pt x="504310" y="2489766"/>
                        <a:pt x="0" y="1944191"/>
                        <a:pt x="0" y="1280873"/>
                      </a:cubicBezTo>
                      <a:cubicBezTo>
                        <a:pt x="0" y="617555"/>
                        <a:pt x="504310" y="71980"/>
                        <a:pt x="1150564" y="6374"/>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196965" y="3572510"/>
                  <a:ext cx="627380" cy="2679700"/>
                </a:xfrm>
                <a:prstGeom prst="ellipse">
                  <a:avLst/>
                </a:prstGeom>
                <a:gradFill>
                  <a:gsLst>
                    <a:gs pos="100000">
                      <a:srgbClr val="BE1007"/>
                    </a:gs>
                    <a:gs pos="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32"/>
              <p:cNvGrpSpPr/>
              <p:nvPr/>
            </p:nvGrpSpPr>
            <p:grpSpPr>
              <a:xfrm>
                <a:off x="3955415" y="3653155"/>
                <a:ext cx="1139190" cy="1836420"/>
                <a:chOff x="3955415" y="3653155"/>
                <a:chExt cx="1139190" cy="1836420"/>
              </a:xfrm>
            </p:grpSpPr>
            <p:sp>
              <p:nvSpPr>
                <p:cNvPr id="28" name="任意多边形 57"/>
                <p:cNvSpPr/>
                <p:nvPr/>
              </p:nvSpPr>
              <p:spPr>
                <a:xfrm>
                  <a:off x="3955415" y="3653155"/>
                  <a:ext cx="1139190" cy="1836420"/>
                </a:xfrm>
                <a:custGeom>
                  <a:avLst/>
                  <a:gdLst>
                    <a:gd name="connsiteX0" fmla="*/ 839334 w 1088965"/>
                    <a:gd name="connsiteY0" fmla="*/ 0 h 1755179"/>
                    <a:gd name="connsiteX1" fmla="*/ 839604 w 1088965"/>
                    <a:gd name="connsiteY1" fmla="*/ 739 h 1755179"/>
                    <a:gd name="connsiteX2" fmla="*/ 817173 w 1088965"/>
                    <a:gd name="connsiteY2" fmla="*/ 14849 h 1755179"/>
                    <a:gd name="connsiteX3" fmla="*/ 1000047 w 1088965"/>
                    <a:gd name="connsiteY3" fmla="*/ 1304582 h 1755179"/>
                    <a:gd name="connsiteX4" fmla="*/ 1088036 w 1088965"/>
                    <a:gd name="connsiteY4" fmla="*/ 1530639 h 1755179"/>
                    <a:gd name="connsiteX5" fmla="*/ 1088965 w 1088965"/>
                    <a:gd name="connsiteY5" fmla="*/ 1532737 h 1755179"/>
                    <a:gd name="connsiteX6" fmla="*/ 1049195 w 1088965"/>
                    <a:gd name="connsiteY6" fmla="*/ 1565550 h 1755179"/>
                    <a:gd name="connsiteX7" fmla="*/ 428391 w 1088965"/>
                    <a:gd name="connsiteY7" fmla="*/ 1755179 h 1755179"/>
                    <a:gd name="connsiteX8" fmla="*/ 204618 w 1088965"/>
                    <a:gd name="connsiteY8" fmla="*/ 1732621 h 1755179"/>
                    <a:gd name="connsiteX9" fmla="*/ 105548 w 1088965"/>
                    <a:gd name="connsiteY9" fmla="*/ 1707148 h 1755179"/>
                    <a:gd name="connsiteX10" fmla="*/ 77582 w 1088965"/>
                    <a:gd name="connsiteY10" fmla="*/ 1640332 h 1755179"/>
                    <a:gd name="connsiteX11" fmla="*/ 722855 w 1088965"/>
                    <a:gd name="connsiteY11" fmla="*/ 49178 h 175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8965" h="1755179">
                      <a:moveTo>
                        <a:pt x="839334" y="0"/>
                      </a:moveTo>
                      <a:lnTo>
                        <a:pt x="839604" y="739"/>
                      </a:lnTo>
                      <a:lnTo>
                        <a:pt x="817173" y="14849"/>
                      </a:lnTo>
                      <a:cubicBezTo>
                        <a:pt x="697487" y="128227"/>
                        <a:pt x="773179" y="681267"/>
                        <a:pt x="1000047" y="1304582"/>
                      </a:cubicBezTo>
                      <a:cubicBezTo>
                        <a:pt x="1028405" y="1382497"/>
                        <a:pt x="1057868" y="1458051"/>
                        <a:pt x="1088036" y="1530639"/>
                      </a:cubicBezTo>
                      <a:lnTo>
                        <a:pt x="1088965" y="1532737"/>
                      </a:lnTo>
                      <a:lnTo>
                        <a:pt x="1049195" y="1565550"/>
                      </a:lnTo>
                      <a:cubicBezTo>
                        <a:pt x="871983" y="1685272"/>
                        <a:pt x="658351" y="1755179"/>
                        <a:pt x="428391" y="1755179"/>
                      </a:cubicBezTo>
                      <a:cubicBezTo>
                        <a:pt x="351738" y="1755179"/>
                        <a:pt x="276899" y="1747412"/>
                        <a:pt x="204618" y="1732621"/>
                      </a:cubicBezTo>
                      <a:lnTo>
                        <a:pt x="105548" y="1707148"/>
                      </a:lnTo>
                      <a:lnTo>
                        <a:pt x="77582" y="1640332"/>
                      </a:lnTo>
                      <a:cubicBezTo>
                        <a:pt x="-149286" y="1017016"/>
                        <a:pt x="138013" y="331859"/>
                        <a:pt x="722855" y="49178"/>
                      </a:cubicBezTo>
                      <a:close/>
                    </a:path>
                  </a:pathLst>
                </a:custGeom>
                <a:gradFill>
                  <a:gsLst>
                    <a:gs pos="33000">
                      <a:schemeClr val="bg1">
                        <a:alpha val="0"/>
                      </a:schemeClr>
                    </a:gs>
                    <a:gs pos="100000">
                      <a:schemeClr val="bg1">
                        <a:alpha val="1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61"/>
                <p:cNvSpPr/>
                <p:nvPr/>
              </p:nvSpPr>
              <p:spPr>
                <a:xfrm>
                  <a:off x="4072255" y="5272405"/>
                  <a:ext cx="1008380" cy="214630"/>
                </a:xfrm>
                <a:custGeom>
                  <a:avLst/>
                  <a:gdLst>
                    <a:gd name="connsiteX0" fmla="*/ 963669 w 963669"/>
                    <a:gd name="connsiteY0" fmla="*/ 0 h 205398"/>
                    <a:gd name="connsiteX1" fmla="*/ 944557 w 963669"/>
                    <a:gd name="connsiteY1" fmla="*/ 15769 h 205398"/>
                    <a:gd name="connsiteX2" fmla="*/ 323753 w 963669"/>
                    <a:gd name="connsiteY2" fmla="*/ 205398 h 205398"/>
                    <a:gd name="connsiteX3" fmla="*/ 99980 w 963669"/>
                    <a:gd name="connsiteY3" fmla="*/ 182840 h 205398"/>
                    <a:gd name="connsiteX4" fmla="*/ 910 w 963669"/>
                    <a:gd name="connsiteY4" fmla="*/ 157367 h 205398"/>
                    <a:gd name="connsiteX5" fmla="*/ 0 w 963669"/>
                    <a:gd name="connsiteY5" fmla="*/ 155193 h 205398"/>
                    <a:gd name="connsiteX6" fmla="*/ 21231 w 963669"/>
                    <a:gd name="connsiteY6" fmla="*/ 160014 h 205398"/>
                    <a:gd name="connsiteX7" fmla="*/ 274616 w 963669"/>
                    <a:gd name="connsiteY7" fmla="*/ 182572 h 205398"/>
                    <a:gd name="connsiteX8" fmla="*/ 819698 w 963669"/>
                    <a:gd name="connsiteY8" fmla="*/ 73080 h 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669" h="205398">
                      <a:moveTo>
                        <a:pt x="963669" y="0"/>
                      </a:moveTo>
                      <a:lnTo>
                        <a:pt x="944557" y="15769"/>
                      </a:lnTo>
                      <a:cubicBezTo>
                        <a:pt x="767345" y="135491"/>
                        <a:pt x="553713" y="205398"/>
                        <a:pt x="323753" y="205398"/>
                      </a:cubicBezTo>
                      <a:cubicBezTo>
                        <a:pt x="247100" y="205398"/>
                        <a:pt x="172261" y="197631"/>
                        <a:pt x="99980" y="182840"/>
                      </a:cubicBezTo>
                      <a:lnTo>
                        <a:pt x="910" y="157367"/>
                      </a:lnTo>
                      <a:lnTo>
                        <a:pt x="0" y="155193"/>
                      </a:lnTo>
                      <a:lnTo>
                        <a:pt x="21231" y="160014"/>
                      </a:lnTo>
                      <a:cubicBezTo>
                        <a:pt x="103077" y="174805"/>
                        <a:pt x="187819" y="182572"/>
                        <a:pt x="274616" y="182572"/>
                      </a:cubicBezTo>
                      <a:cubicBezTo>
                        <a:pt x="469910" y="182572"/>
                        <a:pt x="654803" y="143249"/>
                        <a:pt x="819698" y="7308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任意多边形 64"/>
              <p:cNvSpPr/>
              <p:nvPr/>
            </p:nvSpPr>
            <p:spPr>
              <a:xfrm rot="18414002" flipH="1">
                <a:off x="6744970" y="4429760"/>
                <a:ext cx="1008380" cy="214630"/>
              </a:xfrm>
              <a:custGeom>
                <a:avLst/>
                <a:gdLst>
                  <a:gd name="connsiteX0" fmla="*/ 963669 w 963669"/>
                  <a:gd name="connsiteY0" fmla="*/ 0 h 205398"/>
                  <a:gd name="connsiteX1" fmla="*/ 944557 w 963669"/>
                  <a:gd name="connsiteY1" fmla="*/ 15769 h 205398"/>
                  <a:gd name="connsiteX2" fmla="*/ 323753 w 963669"/>
                  <a:gd name="connsiteY2" fmla="*/ 205398 h 205398"/>
                  <a:gd name="connsiteX3" fmla="*/ 99980 w 963669"/>
                  <a:gd name="connsiteY3" fmla="*/ 182840 h 205398"/>
                  <a:gd name="connsiteX4" fmla="*/ 910 w 963669"/>
                  <a:gd name="connsiteY4" fmla="*/ 157367 h 205398"/>
                  <a:gd name="connsiteX5" fmla="*/ 0 w 963669"/>
                  <a:gd name="connsiteY5" fmla="*/ 155193 h 205398"/>
                  <a:gd name="connsiteX6" fmla="*/ 21231 w 963669"/>
                  <a:gd name="connsiteY6" fmla="*/ 160014 h 205398"/>
                  <a:gd name="connsiteX7" fmla="*/ 274616 w 963669"/>
                  <a:gd name="connsiteY7" fmla="*/ 182572 h 205398"/>
                  <a:gd name="connsiteX8" fmla="*/ 819698 w 963669"/>
                  <a:gd name="connsiteY8" fmla="*/ 73080 h 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669" h="205398">
                    <a:moveTo>
                      <a:pt x="963669" y="0"/>
                    </a:moveTo>
                    <a:lnTo>
                      <a:pt x="944557" y="15769"/>
                    </a:lnTo>
                    <a:cubicBezTo>
                      <a:pt x="767345" y="135491"/>
                      <a:pt x="553713" y="205398"/>
                      <a:pt x="323753" y="205398"/>
                    </a:cubicBezTo>
                    <a:cubicBezTo>
                      <a:pt x="247100" y="205398"/>
                      <a:pt x="172261" y="197631"/>
                      <a:pt x="99980" y="182840"/>
                    </a:cubicBezTo>
                    <a:lnTo>
                      <a:pt x="910" y="157367"/>
                    </a:lnTo>
                    <a:lnTo>
                      <a:pt x="0" y="155193"/>
                    </a:lnTo>
                    <a:lnTo>
                      <a:pt x="21231" y="160014"/>
                    </a:lnTo>
                    <a:cubicBezTo>
                      <a:pt x="103077" y="174805"/>
                      <a:pt x="187819" y="182572"/>
                      <a:pt x="274616" y="182572"/>
                    </a:cubicBezTo>
                    <a:cubicBezTo>
                      <a:pt x="469910" y="182572"/>
                      <a:pt x="654803" y="143249"/>
                      <a:pt x="819698" y="7308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0400000">
                <a:off x="4993005" y="3611245"/>
                <a:ext cx="596900" cy="2601595"/>
              </a:xfrm>
              <a:prstGeom prst="ellipse">
                <a:avLst/>
              </a:prstGeom>
              <a:gradFill>
                <a:gsLst>
                  <a:gs pos="21000">
                    <a:schemeClr val="tx1">
                      <a:alpha val="59000"/>
                    </a:schemeClr>
                  </a:gs>
                  <a:gs pos="100000">
                    <a:schemeClr val="tx1">
                      <a:lumMod val="50000"/>
                      <a:lumOff val="50000"/>
                      <a:alpha val="50000"/>
                    </a:schemeClr>
                  </a:gs>
                </a:gsLst>
                <a:lin ang="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200000" flipH="1">
                <a:off x="6219825" y="3611245"/>
                <a:ext cx="596900" cy="2601595"/>
              </a:xfrm>
              <a:prstGeom prst="ellipse">
                <a:avLst/>
              </a:prstGeom>
              <a:gradFill>
                <a:gsLst>
                  <a:gs pos="100000">
                    <a:schemeClr val="tx1">
                      <a:alpha val="57000"/>
                    </a:schemeClr>
                  </a:gs>
                  <a:gs pos="20000">
                    <a:schemeClr val="tx1">
                      <a:lumMod val="50000"/>
                      <a:lumOff val="50000"/>
                      <a:alpha val="53000"/>
                    </a:schemeClr>
                  </a:gs>
                </a:gsLst>
                <a:lin ang="108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2"/>
              <p:cNvGrpSpPr/>
              <p:nvPr/>
            </p:nvGrpSpPr>
            <p:grpSpPr>
              <a:xfrm>
                <a:off x="5152390" y="3985895"/>
                <a:ext cx="1469390" cy="1469390"/>
                <a:chOff x="5152390" y="3985895"/>
                <a:chExt cx="1469390" cy="1469390"/>
              </a:xfrm>
            </p:grpSpPr>
            <p:sp>
              <p:nvSpPr>
                <p:cNvPr id="24" name="椭圆 23"/>
                <p:cNvSpPr/>
                <p:nvPr/>
              </p:nvSpPr>
              <p:spPr>
                <a:xfrm>
                  <a:off x="5152390" y="3985895"/>
                  <a:ext cx="1469390" cy="1469390"/>
                </a:xfrm>
                <a:prstGeom prst="ellipse">
                  <a:avLst/>
                </a:prstGeom>
                <a:gradFill>
                  <a:gsLst>
                    <a:gs pos="100000">
                      <a:schemeClr val="tx1">
                        <a:lumMod val="95000"/>
                        <a:lumOff val="5000"/>
                      </a:schemeClr>
                    </a:gs>
                    <a:gs pos="0">
                      <a:schemeClr val="tx1">
                        <a:lumMod val="50000"/>
                        <a:lumOff val="5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228590" y="4214495"/>
                  <a:ext cx="1321435" cy="1240790"/>
                </a:xfrm>
                <a:prstGeom prst="ellipse">
                  <a:avLst/>
                </a:prstGeom>
                <a:gradFill>
                  <a:gsLst>
                    <a:gs pos="100000">
                      <a:schemeClr val="bg1">
                        <a:alpha val="62000"/>
                      </a:schemeClr>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354320" y="4010660"/>
                  <a:ext cx="1102995" cy="780415"/>
                </a:xfrm>
                <a:prstGeom prst="ellipse">
                  <a:avLst/>
                </a:prstGeom>
                <a:gradFill>
                  <a:gsLst>
                    <a:gs pos="0">
                      <a:schemeClr val="bg1">
                        <a:alpha val="49000"/>
                      </a:schemeClr>
                    </a:gs>
                    <a:gs pos="100000">
                      <a:schemeClr val="bg1">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579110" y="4214495"/>
                  <a:ext cx="166370" cy="183515"/>
                </a:xfrm>
                <a:prstGeom prst="ellipse">
                  <a:avLst/>
                </a:prstGeom>
                <a:gradFill>
                  <a:gsLst>
                    <a:gs pos="0">
                      <a:schemeClr val="bg1"/>
                    </a:gs>
                    <a:gs pos="100000">
                      <a:schemeClr val="bg1">
                        <a:alpha val="61000"/>
                      </a:schemeClr>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 name="图片 9"/>
            <p:cNvPicPr>
              <a:picLocks noChangeAspect="1"/>
            </p:cNvPicPr>
            <p:nvPr/>
          </p:nvPicPr>
          <p:blipFill>
            <a:blip r:embed="rId3" cstate="print">
              <a:extLst>
                <a:ext uri="{28A0092B-C50C-407E-A947-70E740481C1C}">
                  <a14:useLocalDpi xmlns="" xmlns:p14="http://schemas.microsoft.com/office/powerpoint/2010/main" xmlns:a14="http://schemas.microsoft.com/office/drawing/2010/main" val="0"/>
                </a:ext>
              </a:extLst>
            </a:blip>
            <a:stretch>
              <a:fillRect/>
            </a:stretch>
          </p:blipFill>
          <p:spPr>
            <a:xfrm>
              <a:off x="2566670" y="4705985"/>
              <a:ext cx="1484630" cy="1649730"/>
            </a:xfrm>
            <a:prstGeom prst="rect">
              <a:avLst/>
            </a:prstGeom>
          </p:spPr>
        </p:pic>
      </p:grpSp>
      <p:sp>
        <p:nvSpPr>
          <p:cNvPr id="36" name="Text Box 11"/>
          <p:cNvSpPr txBox="1">
            <a:spLocks noChangeArrowheads="1"/>
          </p:cNvSpPr>
          <p:nvPr/>
        </p:nvSpPr>
        <p:spPr bwMode="auto">
          <a:xfrm>
            <a:off x="2227580" y="1302385"/>
            <a:ext cx="7402830" cy="39700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2800" b="1" dirty="0">
                <a:solidFill>
                  <a:srgbClr val="DB5354"/>
                </a:solidFill>
                <a:latin typeface="微软雅黑" panose="020B0503020204020204" pitchFamily="34" charset="-122"/>
                <a:ea typeface="微软雅黑" panose="020B0503020204020204" pitchFamily="34" charset="-122"/>
              </a:rPr>
              <a:t>什么是中国特色社会主义民主政治？</a:t>
            </a:r>
            <a:endParaRPr lang="en-US" altLang="zh-CN" sz="2800" b="1" dirty="0">
              <a:solidFill>
                <a:srgbClr val="DB5354"/>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800" b="1" dirty="0">
                <a:solidFill>
                  <a:schemeClr val="accent6"/>
                </a:solidFill>
                <a:latin typeface="微软雅黑" panose="020B0503020204020204" pitchFamily="34" charset="-122"/>
                <a:ea typeface="微软雅黑" panose="020B0503020204020204" pitchFamily="34" charset="-122"/>
              </a:rPr>
              <a:t>为什么要发展中国特色社会主义民主政治？</a:t>
            </a:r>
            <a:endParaRPr lang="en-US" altLang="zh-CN" sz="2800" b="1" dirty="0">
              <a:solidFill>
                <a:schemeClr val="accent6"/>
              </a:solidFill>
              <a:latin typeface="微软雅黑" panose="020B0503020204020204" pitchFamily="34" charset="-122"/>
              <a:ea typeface="微软雅黑" panose="020B0503020204020204" pitchFamily="34" charset="-122"/>
            </a:endParaRPr>
          </a:p>
          <a:p>
            <a:pPr algn="ctr" eaLnBrk="1" hangingPunct="1">
              <a:lnSpc>
                <a:spcPct val="150000"/>
              </a:lnSpc>
            </a:pPr>
            <a:r>
              <a:rPr lang="zh-CN" altLang="en-US" sz="2800" b="1" dirty="0">
                <a:solidFill>
                  <a:schemeClr val="accent5"/>
                </a:solidFill>
                <a:latin typeface="微软雅黑" panose="020B0503020204020204" pitchFamily="34" charset="-122"/>
                <a:ea typeface="微软雅黑" panose="020B0503020204020204" pitchFamily="34" charset="-122"/>
              </a:rPr>
              <a:t>如何推进中国特色社会主义民主政治建设？</a:t>
            </a: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
            </a:r>
            <a:b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b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2800" b="1" dirty="0">
                <a:solidFill>
                  <a:srgbClr val="404040"/>
                </a:solidFill>
                <a:latin typeface="微软雅黑" panose="020B0503020204020204" pitchFamily="34" charset="-122"/>
                <a:ea typeface="微软雅黑" panose="020B0503020204020204" pitchFamily="34" charset="-122"/>
              </a:rPr>
              <a:t>    </a:t>
            </a:r>
          </a:p>
          <a:p>
            <a:pPr marL="457200" indent="-457200" eaLnBrk="1" hangingPunct="1">
              <a:lnSpc>
                <a:spcPct val="150000"/>
              </a:lnSpc>
            </a:pPr>
            <a:endParaRPr lang="zh-CN" altLang="en-US" sz="2800" b="1" dirty="0">
              <a:solidFill>
                <a:srgbClr val="40404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873082457"/>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4" name="TextBox 9">
            <a:hlinkClick r:id="" action="ppaction://hlinkshowjump?jump=nextslide"/>
          </p:cNvPr>
          <p:cNvSpPr txBox="1"/>
          <p:nvPr/>
        </p:nvSpPr>
        <p:spPr>
          <a:xfrm>
            <a:off x="3176905" y="1124585"/>
            <a:ext cx="6167120"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1.</a:t>
            </a:r>
            <a:r>
              <a:rPr lang="zh-CN" altLang="en-US" sz="2600" dirty="0">
                <a:solidFill>
                  <a:schemeClr val="bg1"/>
                </a:solidFill>
              </a:rPr>
              <a:t>中国特色社会主义政治发展道路是什么</a:t>
            </a:r>
          </a:p>
        </p:txBody>
      </p:sp>
      <p:sp>
        <p:nvSpPr>
          <p:cNvPr id="5" name="TextBox 4"/>
          <p:cNvSpPr txBox="1"/>
          <p:nvPr/>
        </p:nvSpPr>
        <p:spPr>
          <a:xfrm>
            <a:off x="2013585" y="1917065"/>
            <a:ext cx="3362325" cy="4669790"/>
          </a:xfrm>
          <a:prstGeom prst="rect">
            <a:avLst/>
          </a:prstGeom>
          <a:noFill/>
          <a:ln>
            <a:solidFill>
              <a:schemeClr val="accent1"/>
            </a:solidFill>
          </a:ln>
        </p:spPr>
        <p:txBody>
          <a:bodyPr wrap="square" lIns="98466" tIns="49233" rIns="98466" bIns="49233" rtlCol="0">
            <a:spAutoFit/>
          </a:bodyPr>
          <a:lstStyle/>
          <a:p>
            <a:pPr>
              <a:lnSpc>
                <a:spcPct val="150000"/>
              </a:lnSpc>
              <a:buFont typeface="Wingdings" panose="05000000000000000000" pitchFamily="2" charset="2"/>
              <a:buChar char="Ø"/>
            </a:pPr>
            <a:r>
              <a:rPr lang="zh-CN" altLang="en-US" sz="2200" b="1" dirty="0">
                <a:solidFill>
                  <a:srgbClr val="0000FF"/>
                </a:solidFill>
                <a:latin typeface="楷体" panose="02010609060101010101" pitchFamily="49" charset="-122"/>
                <a:ea typeface="楷体" panose="02010609060101010101" pitchFamily="49" charset="-122"/>
              </a:rPr>
              <a:t>人民民主是社会主义的生命</a:t>
            </a:r>
            <a:endParaRPr lang="en-US" altLang="zh-CN" sz="2200" b="1" dirty="0">
              <a:solidFill>
                <a:srgbClr val="0000FF"/>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没有民主就没有社会主义，就没有社会主义现代化，就没有中华民族的伟大复兴</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推进社会主义民主政治建设，发展社会主义政治文明</a:t>
            </a:r>
          </a:p>
        </p:txBody>
      </p:sp>
      <p:pic>
        <p:nvPicPr>
          <p:cNvPr id="63490" name="Picture 2"/>
          <p:cNvPicPr>
            <a:picLocks noChangeAspect="1" noChangeArrowheads="1"/>
          </p:cNvPicPr>
          <p:nvPr/>
        </p:nvPicPr>
        <p:blipFill>
          <a:blip r:embed="rId2" cstate="print"/>
          <a:srcRect/>
          <a:stretch>
            <a:fillRect/>
          </a:stretch>
        </p:blipFill>
        <p:spPr bwMode="auto">
          <a:xfrm>
            <a:off x="5375910" y="2372995"/>
            <a:ext cx="5040630" cy="3886200"/>
          </a:xfrm>
          <a:prstGeom prst="ellipse">
            <a:avLst/>
          </a:prstGeom>
          <a:ln>
            <a:noFill/>
          </a:ln>
          <a:effectLst>
            <a:softEdge rad="112500"/>
          </a:effectLst>
        </p:spPr>
      </p:pic>
    </p:spTree>
    <p:extLst>
      <p:ext uri="{BB962C8B-B14F-4D97-AF65-F5344CB8AC3E}">
        <p14:creationId xmlns="" xmlns:p14="http://schemas.microsoft.com/office/powerpoint/2010/main" val="1858826866"/>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5"/>
                                        </p:tgtEl>
                                        <p:attrNameLst>
                                          <p:attrName>style.visibility</p:attrName>
                                        </p:attrNameLst>
                                      </p:cBhvr>
                                      <p:to>
                                        <p:strVal val="visible"/>
                                      </p:to>
                                    </p:set>
                                    <p:anim calcmode="discrete" valueType="clr">
                                      <p:cBhvr override="childStyle">
                                        <p:cTn id="11"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5"/>
                                        </p:tgtEl>
                                        <p:attrNameLst>
                                          <p:attrName>fillcolor</p:attrName>
                                        </p:attrNameLst>
                                      </p:cBhvr>
                                      <p:tavLst>
                                        <p:tav tm="0">
                                          <p:val>
                                            <p:clrVal>
                                              <a:schemeClr val="accent2"/>
                                            </p:clrVal>
                                          </p:val>
                                        </p:tav>
                                        <p:tav tm="50000">
                                          <p:val>
                                            <p:clrVal>
                                              <a:schemeClr val="hlink"/>
                                            </p:clrVal>
                                          </p:val>
                                        </p:tav>
                                      </p:tavLst>
                                    </p:anim>
                                    <p:set>
                                      <p:cBhvr>
                                        <p:cTn id="13" dur="80"/>
                                        <p:tgtEl>
                                          <p:spTgt spid="5"/>
                                        </p:tgtEl>
                                        <p:attrNameLst>
                                          <p:attrName>fill.type</p:attrName>
                                        </p:attrNameLst>
                                      </p:cBhvr>
                                      <p:to>
                                        <p:strVal val="solid"/>
                                      </p:to>
                                    </p:set>
                                  </p:childTnLst>
                                </p:cTn>
                              </p:par>
                            </p:childTnLst>
                          </p:cTn>
                        </p:par>
                        <p:par>
                          <p:cTn id="14" fill="hold">
                            <p:stCondLst>
                              <p:cond delay="3339"/>
                            </p:stCondLst>
                            <p:childTnLst>
                              <p:par>
                                <p:cTn id="15" presetID="23" presetClass="entr" presetSubtype="16" fill="hold" nodeType="afterEffect">
                                  <p:stCondLst>
                                    <p:cond delay="0"/>
                                  </p:stCondLst>
                                  <p:childTnLst>
                                    <p:set>
                                      <p:cBhvr>
                                        <p:cTn id="16" dur="1" fill="hold">
                                          <p:stCondLst>
                                            <p:cond delay="0"/>
                                          </p:stCondLst>
                                        </p:cTn>
                                        <p:tgtEl>
                                          <p:spTgt spid="63490"/>
                                        </p:tgtEl>
                                        <p:attrNameLst>
                                          <p:attrName>style.visibility</p:attrName>
                                        </p:attrNameLst>
                                      </p:cBhvr>
                                      <p:to>
                                        <p:strVal val="visible"/>
                                      </p:to>
                                    </p:set>
                                    <p:anim calcmode="lin" valueType="num">
                                      <p:cBhvr>
                                        <p:cTn id="17" dur="500" fill="hold"/>
                                        <p:tgtEl>
                                          <p:spTgt spid="63490"/>
                                        </p:tgtEl>
                                        <p:attrNameLst>
                                          <p:attrName>ppt_w</p:attrName>
                                        </p:attrNameLst>
                                      </p:cBhvr>
                                      <p:tavLst>
                                        <p:tav tm="0">
                                          <p:val>
                                            <p:fltVal val="0"/>
                                          </p:val>
                                        </p:tav>
                                        <p:tav tm="100000">
                                          <p:val>
                                            <p:strVal val="#ppt_w"/>
                                          </p:val>
                                        </p:tav>
                                      </p:tavLst>
                                    </p:anim>
                                    <p:anim calcmode="lin" valueType="num">
                                      <p:cBhvr>
                                        <p:cTn id="18" dur="500" fill="hold"/>
                                        <p:tgtEl>
                                          <p:spTgt spid="634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354F6FFE-1679-4547-AA9A-CED6276B881E}"/>
              </a:ext>
            </a:extLst>
          </p:cNvPr>
          <p:cNvGrpSpPr>
            <a:grpSpLocks/>
          </p:cNvGrpSpPr>
          <p:nvPr/>
        </p:nvGrpSpPr>
        <p:grpSpPr bwMode="auto">
          <a:xfrm>
            <a:off x="1238250" y="748030"/>
            <a:ext cx="9756775" cy="6285230"/>
            <a:chOff x="1238250" y="748030"/>
            <a:chExt cx="9756775" cy="6285230"/>
          </a:xfrm>
        </p:grpSpPr>
        <p:sp>
          <p:nvSpPr>
            <p:cNvPr id="239619" name="Rectangle 3">
              <a:extLst>
                <a:ext uri="{FF2B5EF4-FFF2-40B4-BE49-F238E27FC236}">
                  <a16:creationId xmlns="" xmlns:p14="http://schemas.microsoft.com/office/powerpoint/2010/main" xmlns:a16="http://schemas.microsoft.com/office/drawing/2014/main" id="{4E08827E-CE72-4007-B9C4-40F4BAC03F7E}"/>
                </a:ext>
              </a:extLst>
            </p:cNvPr>
            <p:cNvSpPr>
              <a:spLocks noChangeArrowheads="1"/>
            </p:cNvSpPr>
            <p:nvPr/>
          </p:nvSpPr>
          <p:spPr bwMode="auto">
            <a:xfrm>
              <a:off x="1676400" y="121920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9620" name="Text Box 4">
              <a:extLst>
                <a:ext uri="{FF2B5EF4-FFF2-40B4-BE49-F238E27FC236}">
                  <a16:creationId xmlns="" xmlns:p14="http://schemas.microsoft.com/office/powerpoint/2010/main" xmlns:a16="http://schemas.microsoft.com/office/drawing/2014/main" id="{FF0C662F-6FA6-407E-8572-D541AC26A37F}"/>
                </a:ext>
              </a:extLst>
            </p:cNvPr>
            <p:cNvSpPr txBox="1">
              <a:spLocks noChangeArrowheads="1"/>
            </p:cNvSpPr>
            <p:nvPr/>
          </p:nvSpPr>
          <p:spPr bwMode="auto">
            <a:xfrm>
              <a:off x="10201275" y="7480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9621" name="Text Box 5">
              <a:extLst>
                <a:ext uri="{FF2B5EF4-FFF2-40B4-BE49-F238E27FC236}">
                  <a16:creationId xmlns="" xmlns:p14="http://schemas.microsoft.com/office/powerpoint/2010/main" xmlns:a16="http://schemas.microsoft.com/office/drawing/2014/main" id="{8A216171-22A5-43FD-9B19-58DB9A52DA4D}"/>
                </a:ext>
              </a:extLst>
            </p:cNvPr>
            <p:cNvSpPr txBox="1">
              <a:spLocks noChangeArrowheads="1"/>
            </p:cNvSpPr>
            <p:nvPr/>
          </p:nvSpPr>
          <p:spPr bwMode="auto">
            <a:xfrm>
              <a:off x="1238250" y="762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9622" name="Text Box 6">
              <a:extLst>
                <a:ext uri="{FF2B5EF4-FFF2-40B4-BE49-F238E27FC236}">
                  <a16:creationId xmlns="" xmlns:p14="http://schemas.microsoft.com/office/powerpoint/2010/main" xmlns:a16="http://schemas.microsoft.com/office/drawing/2014/main" id="{56221DD0-4117-4461-B1D3-A05B582365A4}"/>
                </a:ext>
              </a:extLst>
            </p:cNvPr>
            <p:cNvSpPr txBox="1">
              <a:spLocks noChangeArrowheads="1"/>
            </p:cNvSpPr>
            <p:nvPr/>
          </p:nvSpPr>
          <p:spPr bwMode="auto">
            <a:xfrm flipH="1" flipV="1">
              <a:off x="1252855" y="626300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9623" name="Text Box 7">
              <a:extLst>
                <a:ext uri="{FF2B5EF4-FFF2-40B4-BE49-F238E27FC236}">
                  <a16:creationId xmlns="" xmlns:p14="http://schemas.microsoft.com/office/powerpoint/2010/main" xmlns:a16="http://schemas.microsoft.com/office/drawing/2014/main" id="{D414ACB9-A117-49C1-8B72-486E52ED0C0C}"/>
                </a:ext>
              </a:extLst>
            </p:cNvPr>
            <p:cNvSpPr txBox="1">
              <a:spLocks noChangeArrowheads="1"/>
            </p:cNvSpPr>
            <p:nvPr/>
          </p:nvSpPr>
          <p:spPr bwMode="auto">
            <a:xfrm rot="5400000">
              <a:off x="10347325" y="62217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sp>
        <p:nvSpPr>
          <p:cNvPr id="44045" name="Rectangle 13">
            <a:extLst>
              <a:ext uri="{FF2B5EF4-FFF2-40B4-BE49-F238E27FC236}">
                <a16:creationId xmlns="" xmlns:p14="http://schemas.microsoft.com/office/powerpoint/2010/main" xmlns:a16="http://schemas.microsoft.com/office/drawing/2014/main" id="{38221EEA-91C4-46A0-97A4-1DC6DF50652E}"/>
              </a:ext>
            </a:extLst>
          </p:cNvPr>
          <p:cNvSpPr>
            <a:spLocks noChangeArrowheads="1"/>
          </p:cNvSpPr>
          <p:nvPr/>
        </p:nvSpPr>
        <p:spPr bwMode="auto">
          <a:xfrm>
            <a:off x="2438400" y="1371600"/>
            <a:ext cx="7010400" cy="1066800"/>
          </a:xfrm>
          <a:prstGeom prst="rect">
            <a:avLst/>
          </a:prstGeom>
          <a:solidFill>
            <a:schemeClr val="bg1">
              <a:alpha val="70195"/>
            </a:scheme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3200" b="1">
                <a:latin typeface="微软雅黑" panose="020B0503020204020204" pitchFamily="34" charset="-122"/>
                <a:ea typeface="微软雅黑" panose="020B0503020204020204" pitchFamily="34" charset="-122"/>
              </a:rPr>
              <a:t>“</a:t>
            </a:r>
            <a:r>
              <a:rPr kumimoji="1" lang="zh-CN" altLang="en-US" sz="3200" b="1">
                <a:latin typeface="微软雅黑" panose="020B0503020204020204" pitchFamily="34" charset="-122"/>
                <a:ea typeface="微软雅黑" panose="020B0503020204020204" pitchFamily="34" charset="-122"/>
              </a:rPr>
              <a:t>民主”源于古希腊文，原意为“人民的权力”</a:t>
            </a:r>
            <a:r>
              <a:rPr kumimoji="1" lang="en-US" altLang="zh-CN" sz="3200" b="1">
                <a:latin typeface="微软雅黑" panose="020B0503020204020204" pitchFamily="34" charset="-122"/>
                <a:ea typeface="微软雅黑" panose="020B0503020204020204" pitchFamily="34" charset="-122"/>
              </a:rPr>
              <a:t>,“</a:t>
            </a:r>
            <a:r>
              <a:rPr kumimoji="1" lang="zh-CN" altLang="en-US" sz="3200" b="1">
                <a:latin typeface="微软雅黑" panose="020B0503020204020204" pitchFamily="34" charset="-122"/>
                <a:ea typeface="微软雅黑" panose="020B0503020204020204" pitchFamily="34" charset="-122"/>
              </a:rPr>
              <a:t>多数人的统治”</a:t>
            </a:r>
          </a:p>
        </p:txBody>
      </p:sp>
      <p:grpSp>
        <p:nvGrpSpPr>
          <p:cNvPr id="5" name="组合 17">
            <a:extLst>
              <a:ext uri="{FF2B5EF4-FFF2-40B4-BE49-F238E27FC236}">
                <a16:creationId xmlns="" xmlns:p14="http://schemas.microsoft.com/office/powerpoint/2010/main" xmlns:a16="http://schemas.microsoft.com/office/drawing/2014/main" id="{7E37AA13-F19B-4585-8709-D7AD8C8FB535}"/>
              </a:ext>
            </a:extLst>
          </p:cNvPr>
          <p:cNvGrpSpPr>
            <a:grpSpLocks/>
          </p:cNvGrpSpPr>
          <p:nvPr/>
        </p:nvGrpSpPr>
        <p:grpSpPr bwMode="auto">
          <a:xfrm>
            <a:off x="1905000" y="2647950"/>
            <a:ext cx="4267200" cy="3067050"/>
            <a:chOff x="1905000" y="2647950"/>
            <a:chExt cx="4267200" cy="3067050"/>
          </a:xfrm>
        </p:grpSpPr>
        <p:pic>
          <p:nvPicPr>
            <p:cNvPr id="239631" name="Picture 15">
              <a:extLst>
                <a:ext uri="{FF2B5EF4-FFF2-40B4-BE49-F238E27FC236}">
                  <a16:creationId xmlns="" xmlns:p14="http://schemas.microsoft.com/office/powerpoint/2010/main" xmlns:a16="http://schemas.microsoft.com/office/drawing/2014/main" id="{AA7D6F97-4A41-43EB-A73C-4D685953DC04}"/>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l="10397" t="15889" r="7376" b="14806"/>
            <a:stretch>
              <a:fillRect/>
            </a:stretch>
          </p:blipFill>
          <p:spPr bwMode="auto">
            <a:xfrm>
              <a:off x="1905000" y="2647950"/>
              <a:ext cx="4267200" cy="30670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44048" name="Text Box 16">
              <a:extLst>
                <a:ext uri="{FF2B5EF4-FFF2-40B4-BE49-F238E27FC236}">
                  <a16:creationId xmlns="" xmlns:p14="http://schemas.microsoft.com/office/powerpoint/2010/main" xmlns:a16="http://schemas.microsoft.com/office/drawing/2014/main" id="{10A748FD-A5A6-4421-9792-BC8175A70C48}"/>
                </a:ext>
              </a:extLst>
            </p:cNvPr>
            <p:cNvSpPr txBox="1">
              <a:spLocks noChangeArrowheads="1"/>
            </p:cNvSpPr>
            <p:nvPr/>
          </p:nvSpPr>
          <p:spPr bwMode="auto">
            <a:xfrm>
              <a:off x="2743200" y="3400425"/>
              <a:ext cx="3048000" cy="1628775"/>
            </a:xfrm>
            <a:prstGeom prst="rect">
              <a:avLst/>
            </a:prstGeom>
            <a:noFill/>
            <a:ln w="9525">
              <a:noFill/>
              <a:miter lim="800000"/>
              <a:headEnd/>
              <a:tailEnd/>
            </a:ln>
            <a:effectLst/>
          </p:spPr>
          <p:txBody>
            <a:bodyPr>
              <a:spAutoFit/>
            </a:bodyPr>
            <a:lstStyle/>
            <a:p>
              <a:pPr>
                <a:lnSpc>
                  <a:spcPct val="90000"/>
                </a:lnSpc>
                <a:spcBef>
                  <a:spcPct val="20000"/>
                </a:spcBef>
                <a:buFontTx/>
                <a:buChar char="•"/>
                <a:defRPr/>
              </a:pPr>
              <a:r>
                <a:rPr kumimoji="1" lang="en-US" altLang="zh-CN" sz="2800" b="1" dirty="0">
                  <a:effectLst>
                    <a:outerShdw blurRad="38100" dist="38100" dir="2700000" algn="tl">
                      <a:srgbClr val="C0C0C0"/>
                    </a:outerShdw>
                  </a:effectLst>
                  <a:latin typeface="黑体" pitchFamily="2" charset="-122"/>
                  <a:ea typeface="黑体" pitchFamily="2" charset="-122"/>
                </a:rPr>
                <a:t> </a:t>
              </a:r>
              <a:r>
                <a:rPr kumimoji="1" lang="en-US" altLang="zh-CN" sz="2800" b="1" dirty="0">
                  <a:effectLst>
                    <a:outerShdw blurRad="38100" dist="38100" dir="2700000" algn="tl">
                      <a:srgbClr val="C0C0C0"/>
                    </a:outerShdw>
                  </a:effectLst>
                  <a:latin typeface="微软雅黑"/>
                  <a:ea typeface="黑体" pitchFamily="2" charset="-122"/>
                </a:rPr>
                <a:t>“</a:t>
              </a:r>
              <a:r>
                <a:rPr kumimoji="1" lang="zh-CN" altLang="en-US" sz="2800" b="1" dirty="0">
                  <a:effectLst>
                    <a:outerShdw blurRad="38100" dist="38100" dir="2700000" algn="tl">
                      <a:srgbClr val="C0C0C0"/>
                    </a:outerShdw>
                  </a:effectLst>
                  <a:latin typeface="黑体" pitchFamily="2" charset="-122"/>
                  <a:ea typeface="黑体" pitchFamily="2" charset="-122"/>
                </a:rPr>
                <a:t>没有民主</a:t>
              </a:r>
              <a:r>
                <a:rPr kumimoji="1" lang="en-US" altLang="zh-CN" sz="2800" b="1" dirty="0">
                  <a:effectLst>
                    <a:outerShdw blurRad="38100" dist="38100" dir="2700000" algn="tl">
                      <a:srgbClr val="C0C0C0"/>
                    </a:outerShdw>
                  </a:effectLst>
                  <a:latin typeface="黑体" pitchFamily="2" charset="-122"/>
                  <a:ea typeface="黑体" pitchFamily="2" charset="-122"/>
                </a:rPr>
                <a:t>,</a:t>
              </a:r>
              <a:r>
                <a:rPr kumimoji="1" lang="zh-CN" altLang="en-US" sz="2800" b="1" dirty="0">
                  <a:effectLst>
                    <a:outerShdw blurRad="38100" dist="38100" dir="2700000" algn="tl">
                      <a:srgbClr val="C0C0C0"/>
                    </a:outerShdw>
                  </a:effectLst>
                  <a:latin typeface="黑体" pitchFamily="2" charset="-122"/>
                  <a:ea typeface="黑体" pitchFamily="2" charset="-122"/>
                </a:rPr>
                <a:t>就没有社会主义，就没有社会主义现代化。</a:t>
              </a:r>
              <a:r>
                <a:rPr kumimoji="1" lang="zh-CN" altLang="en-US" sz="2800" b="1" dirty="0">
                  <a:effectLst>
                    <a:outerShdw blurRad="38100" dist="38100" dir="2700000" algn="tl">
                      <a:srgbClr val="C0C0C0"/>
                    </a:outerShdw>
                  </a:effectLst>
                  <a:latin typeface="微软雅黑"/>
                  <a:ea typeface="黑体" pitchFamily="2" charset="-122"/>
                </a:rPr>
                <a:t>”</a:t>
              </a:r>
              <a:endParaRPr kumimoji="1" lang="zh-CN" altLang="en-US" sz="2600" b="1" dirty="0">
                <a:effectLst>
                  <a:outerShdw blurRad="38100" dist="38100" dir="2700000" algn="tl">
                    <a:srgbClr val="C0C0C0"/>
                  </a:outerShdw>
                </a:effectLst>
                <a:latin typeface="微软雅黑" pitchFamily="34" charset="-122"/>
                <a:ea typeface="微软雅黑" pitchFamily="34" charset="-122"/>
              </a:endParaRPr>
            </a:p>
          </p:txBody>
        </p:sp>
      </p:grpSp>
      <p:sp>
        <p:nvSpPr>
          <p:cNvPr id="239633" name="Text Box 18">
            <a:extLst>
              <a:ext uri="{FF2B5EF4-FFF2-40B4-BE49-F238E27FC236}">
                <a16:creationId xmlns="" xmlns:p14="http://schemas.microsoft.com/office/powerpoint/2010/main" xmlns:a16="http://schemas.microsoft.com/office/drawing/2014/main" id="{34A2293D-DA11-4FF5-86E2-A428FD29E397}"/>
              </a:ext>
            </a:extLst>
          </p:cNvPr>
          <p:cNvSpPr txBox="1">
            <a:spLocks noChangeArrowheads="1"/>
          </p:cNvSpPr>
          <p:nvPr/>
        </p:nvSpPr>
        <p:spPr bwMode="auto">
          <a:xfrm>
            <a:off x="2270125" y="22225"/>
            <a:ext cx="322580" cy="36957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t>
            </a:r>
          </a:p>
        </p:txBody>
      </p:sp>
      <p:pic>
        <p:nvPicPr>
          <p:cNvPr id="23560" name="Picture 20">
            <a:hlinkClick r:id="rId3"/>
            <a:extLst>
              <a:ext uri="{FF2B5EF4-FFF2-40B4-BE49-F238E27FC236}">
                <a16:creationId xmlns="" xmlns:p14="http://schemas.microsoft.com/office/powerpoint/2010/main" xmlns:a16="http://schemas.microsoft.com/office/drawing/2014/main" id="{22965252-1FC2-4E55-BA23-B9D7A4519227}"/>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6248400" y="2590800"/>
            <a:ext cx="3810000" cy="3438525"/>
          </a:xfrm>
          <a:prstGeom prst="rect">
            <a:avLst/>
          </a:prstGeom>
          <a:noFill/>
          <a:ln w="57150">
            <a:solidFill>
              <a:srgbClr val="FF9900"/>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8059352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4045"/>
                                        </p:tgtEl>
                                        <p:attrNameLst>
                                          <p:attrName>style.visibility</p:attrName>
                                        </p:attrNameLst>
                                      </p:cBhvr>
                                      <p:to>
                                        <p:strVal val="visible"/>
                                      </p:to>
                                    </p:set>
                                    <p:anim calcmode="discrete" valueType="clr">
                                      <p:cBhvr override="childStyle">
                                        <p:cTn id="13" dur="80"/>
                                        <p:tgtEl>
                                          <p:spTgt spid="44045"/>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4045"/>
                                        </p:tgtEl>
                                        <p:attrNameLst>
                                          <p:attrName>fillcolor</p:attrName>
                                        </p:attrNameLst>
                                      </p:cBhvr>
                                      <p:tavLst>
                                        <p:tav tm="0">
                                          <p:val>
                                            <p:clrVal>
                                              <a:schemeClr val="accent2"/>
                                            </p:clrVal>
                                          </p:val>
                                        </p:tav>
                                        <p:tav tm="50000">
                                          <p:val>
                                            <p:clrVal>
                                              <a:schemeClr val="hlink"/>
                                            </p:clrVal>
                                          </p:val>
                                        </p:tav>
                                      </p:tavLst>
                                    </p:anim>
                                    <p:set>
                                      <p:cBhvr>
                                        <p:cTn id="15" dur="80"/>
                                        <p:tgtEl>
                                          <p:spTgt spid="44045"/>
                                        </p:tgtEl>
                                        <p:attrNameLst>
                                          <p:attrName>fill.type</p:attrName>
                                        </p:attrNameLst>
                                      </p:cBhvr>
                                      <p:to>
                                        <p:strVal val="solid"/>
                                      </p:to>
                                    </p:set>
                                  </p:childTnLst>
                                </p:cTn>
                              </p:par>
                            </p:childTnLst>
                          </p:cTn>
                        </p:par>
                        <p:par>
                          <p:cTn id="16" fill="hold" nodeType="afterGroup">
                            <p:stCondLst>
                              <p:cond delay="1740"/>
                            </p:stCondLst>
                            <p:childTnLst>
                              <p:par>
                                <p:cTn id="17" presetID="23" presetClass="entr" presetSubtype="16" fill="hold" grpId="1" nodeType="afterEffect">
                                  <p:stCondLst>
                                    <p:cond delay="0"/>
                                  </p:stCondLst>
                                  <p:iterate type="lt">
                                    <p:tmPct val="0"/>
                                  </p:iterate>
                                  <p:childTnLst>
                                    <p:set>
                                      <p:cBhvr>
                                        <p:cTn id="18" dur="1" fill="hold">
                                          <p:stCondLst>
                                            <p:cond delay="0"/>
                                          </p:stCondLst>
                                        </p:cTn>
                                        <p:tgtEl>
                                          <p:spTgt spid="44045"/>
                                        </p:tgtEl>
                                        <p:attrNameLst>
                                          <p:attrName>style.visibility</p:attrName>
                                        </p:attrNameLst>
                                      </p:cBhvr>
                                      <p:to>
                                        <p:strVal val="visible"/>
                                      </p:to>
                                    </p:set>
                                    <p:anim calcmode="lin" valueType="num">
                                      <p:cBhvr>
                                        <p:cTn id="19" dur="500" fill="hold"/>
                                        <p:tgtEl>
                                          <p:spTgt spid="44045"/>
                                        </p:tgtEl>
                                        <p:attrNameLst>
                                          <p:attrName>ppt_w</p:attrName>
                                        </p:attrNameLst>
                                      </p:cBhvr>
                                      <p:tavLst>
                                        <p:tav tm="0">
                                          <p:val>
                                            <p:fltVal val="0"/>
                                          </p:val>
                                        </p:tav>
                                        <p:tav tm="100000">
                                          <p:val>
                                            <p:strVal val="#ppt_w"/>
                                          </p:val>
                                        </p:tav>
                                      </p:tavLst>
                                    </p:anim>
                                    <p:anim calcmode="lin" valueType="num">
                                      <p:cBhvr>
                                        <p:cTn id="20" dur="500" fill="hold"/>
                                        <p:tgtEl>
                                          <p:spTgt spid="44045"/>
                                        </p:tgtEl>
                                        <p:attrNameLst>
                                          <p:attrName>ppt_h</p:attrName>
                                        </p:attrNameLst>
                                      </p:cBhvr>
                                      <p:tavLst>
                                        <p:tav tm="0">
                                          <p:val>
                                            <p:fltVal val="0"/>
                                          </p:val>
                                        </p:tav>
                                        <p:tav tm="100000">
                                          <p:val>
                                            <p:strVal val="#ppt_h"/>
                                          </p:val>
                                        </p:tav>
                                      </p:tavLst>
                                    </p:anim>
                                  </p:childTnLst>
                                </p:cTn>
                              </p:par>
                            </p:childTnLst>
                          </p:cTn>
                        </p:par>
                        <p:par>
                          <p:cTn id="21" fill="hold" nodeType="afterGroup">
                            <p:stCondLst>
                              <p:cond delay="2240"/>
                            </p:stCondLst>
                            <p:childTnLst>
                              <p:par>
                                <p:cTn id="22" presetID="23" presetClass="entr" presetSubtype="16" fill="hold" nodeType="afterEffect">
                                  <p:stCondLst>
                                    <p:cond delay="0"/>
                                  </p:stCondLst>
                                  <p:childTnLst>
                                    <p:set>
                                      <p:cBhvr>
                                        <p:cTn id="23" dur="1" fill="hold">
                                          <p:stCondLst>
                                            <p:cond delay="0"/>
                                          </p:stCondLst>
                                        </p:cTn>
                                        <p:tgtEl>
                                          <p:spTgt spid="23560"/>
                                        </p:tgtEl>
                                        <p:attrNameLst>
                                          <p:attrName>style.visibility</p:attrName>
                                        </p:attrNameLst>
                                      </p:cBhvr>
                                      <p:to>
                                        <p:strVal val="visible"/>
                                      </p:to>
                                    </p:set>
                                    <p:anim calcmode="lin" valueType="num">
                                      <p:cBhvr>
                                        <p:cTn id="24" dur="500" fill="hold"/>
                                        <p:tgtEl>
                                          <p:spTgt spid="23560"/>
                                        </p:tgtEl>
                                        <p:attrNameLst>
                                          <p:attrName>ppt_w</p:attrName>
                                        </p:attrNameLst>
                                      </p:cBhvr>
                                      <p:tavLst>
                                        <p:tav tm="0">
                                          <p:val>
                                            <p:fltVal val="0"/>
                                          </p:val>
                                        </p:tav>
                                        <p:tav tm="100000">
                                          <p:val>
                                            <p:strVal val="#ppt_w"/>
                                          </p:val>
                                        </p:tav>
                                      </p:tavLst>
                                    </p:anim>
                                    <p:anim calcmode="lin" valueType="num">
                                      <p:cBhvr>
                                        <p:cTn id="25" dur="500" fill="hold"/>
                                        <p:tgtEl>
                                          <p:spTgt spid="23560"/>
                                        </p:tgtEl>
                                        <p:attrNameLst>
                                          <p:attrName>ppt_h</p:attrName>
                                        </p:attrNameLst>
                                      </p:cBhvr>
                                      <p:tavLst>
                                        <p:tav tm="0">
                                          <p:val>
                                            <p:fltVal val="0"/>
                                          </p:val>
                                        </p:tav>
                                        <p:tav tm="100000">
                                          <p:val>
                                            <p:strVal val="#ppt_h"/>
                                          </p:val>
                                        </p:tav>
                                      </p:tavLst>
                                    </p:anim>
                                  </p:childTnLst>
                                </p:cTn>
                              </p:par>
                            </p:childTnLst>
                          </p:cTn>
                        </p:par>
                        <p:par>
                          <p:cTn id="26" fill="hold" nodeType="afterGroup">
                            <p:stCondLst>
                              <p:cond delay="2740"/>
                            </p:stCondLst>
                            <p:childTnLst>
                              <p:par>
                                <p:cTn id="27" presetID="2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5" grpId="0" animBg="1"/>
      <p:bldP spid="4404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 xmlns:p14="http://schemas.microsoft.com/office/powerpoint/2010/main" xmlns:a16="http://schemas.microsoft.com/office/drawing/2014/main" id="{50A3FAAC-1E53-441F-B364-CF7ADF83FCF9}"/>
              </a:ext>
            </a:extLst>
          </p:cNvPr>
          <p:cNvSpPr>
            <a:spLocks noGrp="1" noChangeArrowheads="1"/>
          </p:cNvSpPr>
          <p:nvPr>
            <p:ph type="title" idx="4294967295"/>
          </p:nvPr>
        </p:nvSpPr>
        <p:spPr>
          <a:xfrm>
            <a:off x="1524000" y="244475"/>
            <a:ext cx="8842375" cy="1431925"/>
          </a:xfrm>
        </p:spPr>
        <p:txBody>
          <a:bodyPr/>
          <a:lstStyle/>
          <a:p>
            <a:r>
              <a:rPr lang="zh-CN" altLang="en-US" sz="3600"/>
              <a:t>发展社会主义民主是社会主义的本质要求</a:t>
            </a:r>
            <a:br>
              <a:rPr lang="zh-CN" altLang="en-US" sz="3600"/>
            </a:br>
            <a:endParaRPr lang="zh-CN" altLang="en-US" sz="3600"/>
          </a:p>
        </p:txBody>
      </p:sp>
      <p:sp>
        <p:nvSpPr>
          <p:cNvPr id="322563" name="Rectangle 3">
            <a:extLst>
              <a:ext uri="{FF2B5EF4-FFF2-40B4-BE49-F238E27FC236}">
                <a16:creationId xmlns="" xmlns:p14="http://schemas.microsoft.com/office/powerpoint/2010/main" xmlns:a16="http://schemas.microsoft.com/office/drawing/2014/main" id="{DCEDE84A-106A-4645-81E4-F2637F531515}"/>
              </a:ext>
            </a:extLst>
          </p:cNvPr>
          <p:cNvSpPr>
            <a:spLocks noGrp="1" noChangeArrowheads="1"/>
          </p:cNvSpPr>
          <p:nvPr>
            <p:ph type="body" idx="4294967295"/>
          </p:nvPr>
        </p:nvSpPr>
        <p:spPr>
          <a:xfrm>
            <a:off x="4114800" y="1371600"/>
            <a:ext cx="6705600" cy="5334000"/>
          </a:xfrm>
          <a:solidFill>
            <a:schemeClr val="bg1"/>
          </a:solidFill>
        </p:spPr>
        <p:txBody>
          <a:bodyPr/>
          <a:lstStyle/>
          <a:p>
            <a:pPr>
              <a:buFontTx/>
              <a:buNone/>
            </a:pPr>
            <a:r>
              <a:rPr lang="en-US" altLang="zh-CN" sz="3600">
                <a:latin typeface="黑体" panose="02010609060101010101" pitchFamily="49" charset="-122"/>
              </a:rPr>
              <a:t>1</a:t>
            </a:r>
            <a:r>
              <a:rPr lang="zh-CN" altLang="en-US" sz="3600">
                <a:latin typeface="黑体" panose="02010609060101010101" pitchFamily="49" charset="-122"/>
              </a:rPr>
              <a:t>、民主是社会主义的</a:t>
            </a:r>
            <a:r>
              <a:rPr lang="zh-CN" altLang="en-US" sz="3600">
                <a:solidFill>
                  <a:srgbClr val="FF0000"/>
                </a:solidFill>
                <a:latin typeface="黑体" panose="02010609060101010101" pitchFamily="49" charset="-122"/>
              </a:rPr>
              <a:t>本质要求</a:t>
            </a:r>
            <a:r>
              <a:rPr lang="zh-CN" altLang="en-US" sz="3600">
                <a:latin typeface="黑体" panose="02010609060101010101" pitchFamily="49" charset="-122"/>
              </a:rPr>
              <a:t>，包括两个意思：</a:t>
            </a:r>
            <a:endParaRPr lang="zh-CN" altLang="en-US">
              <a:latin typeface="黑体" panose="02010609060101010101" pitchFamily="49" charset="-122"/>
            </a:endParaRPr>
          </a:p>
          <a:p>
            <a:pPr>
              <a:buFontTx/>
              <a:buNone/>
            </a:pPr>
            <a:r>
              <a:rPr lang="zh-CN" altLang="en-US" b="1">
                <a:solidFill>
                  <a:srgbClr val="000066"/>
                </a:solidFill>
                <a:latin typeface="黑体" panose="02010609060101010101" pitchFamily="49" charset="-122"/>
              </a:rPr>
              <a:t>（</a:t>
            </a:r>
            <a:r>
              <a:rPr lang="en-US" altLang="zh-CN" b="1">
                <a:solidFill>
                  <a:srgbClr val="000066"/>
                </a:solidFill>
                <a:latin typeface="黑体" panose="02010609060101010101" pitchFamily="49" charset="-122"/>
              </a:rPr>
              <a:t>1</a:t>
            </a:r>
            <a:r>
              <a:rPr lang="zh-CN" altLang="en-US" b="1">
                <a:solidFill>
                  <a:srgbClr val="000066"/>
                </a:solidFill>
                <a:latin typeface="黑体" panose="02010609060101010101" pitchFamily="49" charset="-122"/>
              </a:rPr>
              <a:t>）无产阶级如果不通过争取民主</a:t>
            </a:r>
          </a:p>
          <a:p>
            <a:pPr>
              <a:buFontTx/>
              <a:buNone/>
            </a:pPr>
            <a:r>
              <a:rPr lang="zh-CN" altLang="en-US" b="1">
                <a:solidFill>
                  <a:srgbClr val="000066"/>
                </a:solidFill>
                <a:latin typeface="黑体" panose="02010609060101010101" pitchFamily="49" charset="-122"/>
              </a:rPr>
              <a:t>的斗争为社会主义革命做好准备，</a:t>
            </a:r>
          </a:p>
          <a:p>
            <a:pPr>
              <a:buFontTx/>
              <a:buNone/>
            </a:pPr>
            <a:r>
              <a:rPr lang="zh-CN" altLang="en-US" b="1">
                <a:solidFill>
                  <a:srgbClr val="000066"/>
                </a:solidFill>
                <a:latin typeface="黑体" panose="02010609060101010101" pitchFamily="49" charset="-122"/>
              </a:rPr>
              <a:t>它就不能实现这个革命；</a:t>
            </a:r>
          </a:p>
          <a:p>
            <a:pPr>
              <a:buFontTx/>
              <a:buNone/>
            </a:pPr>
            <a:r>
              <a:rPr lang="zh-CN" altLang="en-US" b="1">
                <a:solidFill>
                  <a:srgbClr val="000066"/>
                </a:solidFill>
                <a:latin typeface="黑体" panose="02010609060101010101" pitchFamily="49" charset="-122"/>
              </a:rPr>
              <a:t>（</a:t>
            </a:r>
            <a:r>
              <a:rPr lang="en-US" altLang="zh-CN" b="1">
                <a:solidFill>
                  <a:srgbClr val="000066"/>
                </a:solidFill>
                <a:latin typeface="黑体" panose="02010609060101010101" pitchFamily="49" charset="-122"/>
              </a:rPr>
              <a:t>2</a:t>
            </a:r>
            <a:r>
              <a:rPr lang="zh-CN" altLang="en-US" b="1">
                <a:solidFill>
                  <a:srgbClr val="000066"/>
                </a:solidFill>
                <a:latin typeface="黑体" panose="02010609060101010101" pitchFamily="49" charset="-122"/>
              </a:rPr>
              <a:t>）胜利了的社会主义如果不实行</a:t>
            </a:r>
          </a:p>
          <a:p>
            <a:pPr>
              <a:buFontTx/>
              <a:buNone/>
            </a:pPr>
            <a:r>
              <a:rPr lang="zh-CN" altLang="en-US" b="1">
                <a:solidFill>
                  <a:srgbClr val="000066"/>
                </a:solidFill>
                <a:latin typeface="黑体" panose="02010609060101010101" pitchFamily="49" charset="-122"/>
              </a:rPr>
              <a:t>充分的民主，就不能保持它所取得的</a:t>
            </a:r>
          </a:p>
          <a:p>
            <a:pPr>
              <a:buFontTx/>
              <a:buNone/>
            </a:pPr>
            <a:r>
              <a:rPr lang="zh-CN" altLang="en-US" b="1">
                <a:solidFill>
                  <a:srgbClr val="000066"/>
                </a:solidFill>
                <a:latin typeface="黑体" panose="02010609060101010101" pitchFamily="49" charset="-122"/>
              </a:rPr>
              <a:t>胜利，并且引导人类走向国家的消亡。</a:t>
            </a:r>
          </a:p>
        </p:txBody>
      </p:sp>
      <p:pic>
        <p:nvPicPr>
          <p:cNvPr id="322564" name="Picture 4">
            <a:extLst>
              <a:ext uri="{FF2B5EF4-FFF2-40B4-BE49-F238E27FC236}">
                <a16:creationId xmlns="" xmlns:p14="http://schemas.microsoft.com/office/powerpoint/2010/main" xmlns:a16="http://schemas.microsoft.com/office/drawing/2014/main" id="{3C157A23-845C-4960-ACAB-568FED496C8C}"/>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2514600"/>
            <a:ext cx="2438400" cy="3657600"/>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180059205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 xmlns:p14="http://schemas.microsoft.com/office/powerpoint/2010/main" xmlns:a16="http://schemas.microsoft.com/office/drawing/2014/main" id="{5228CB92-3C06-411E-B467-9584979C905A}"/>
              </a:ext>
            </a:extLst>
          </p:cNvPr>
          <p:cNvSpPr>
            <a:spLocks noGrp="1" noChangeArrowheads="1"/>
          </p:cNvSpPr>
          <p:nvPr>
            <p:ph type="title" idx="4294967295"/>
          </p:nvPr>
        </p:nvSpPr>
        <p:spPr>
          <a:xfrm>
            <a:off x="1676400" y="244475"/>
            <a:ext cx="8689975" cy="1431925"/>
          </a:xfrm>
        </p:spPr>
        <p:txBody>
          <a:bodyPr/>
          <a:lstStyle/>
          <a:p>
            <a:r>
              <a:rPr lang="zh-CN" altLang="en-US" sz="3600"/>
              <a:t>发展社会主义民主是社会主义的本质要求</a:t>
            </a:r>
            <a:br>
              <a:rPr lang="zh-CN" altLang="en-US" sz="3600"/>
            </a:br>
            <a:endParaRPr lang="zh-CN" altLang="en-US" sz="3600"/>
          </a:p>
        </p:txBody>
      </p:sp>
      <p:sp>
        <p:nvSpPr>
          <p:cNvPr id="323587" name="Rectangle 3">
            <a:extLst>
              <a:ext uri="{FF2B5EF4-FFF2-40B4-BE49-F238E27FC236}">
                <a16:creationId xmlns="" xmlns:p14="http://schemas.microsoft.com/office/powerpoint/2010/main" xmlns:a16="http://schemas.microsoft.com/office/drawing/2014/main" id="{3EC19FAD-49F0-467C-9578-973FF56773A1}"/>
              </a:ext>
            </a:extLst>
          </p:cNvPr>
          <p:cNvSpPr>
            <a:spLocks noGrp="1" noChangeArrowheads="1"/>
          </p:cNvSpPr>
          <p:nvPr>
            <p:ph type="body" idx="4294967295"/>
          </p:nvPr>
        </p:nvSpPr>
        <p:spPr>
          <a:xfrm>
            <a:off x="1524000" y="1524000"/>
            <a:ext cx="9144000" cy="4572000"/>
          </a:xfrm>
          <a:solidFill>
            <a:schemeClr val="bg1"/>
          </a:solidFill>
        </p:spPr>
        <p:txBody>
          <a:bodyPr/>
          <a:lstStyle/>
          <a:p>
            <a:pPr>
              <a:buFontTx/>
              <a:buNone/>
            </a:pPr>
            <a:r>
              <a:rPr lang="en-US" altLang="zh-CN" b="1" dirty="0"/>
              <a:t>2</a:t>
            </a:r>
            <a:r>
              <a:rPr lang="zh-CN" altLang="en-US" b="1" dirty="0"/>
              <a:t>、民主是建设社会主义现代化的客观需要，没有民主就没有社会主义的现代化</a:t>
            </a:r>
            <a:endParaRPr lang="en-US" altLang="zh-CN" b="1" dirty="0"/>
          </a:p>
          <a:p>
            <a:pPr>
              <a:buFontTx/>
              <a:buNone/>
            </a:pPr>
            <a:endParaRPr lang="zh-CN" altLang="en-US" b="1" dirty="0"/>
          </a:p>
          <a:p>
            <a:pPr>
              <a:buFontTx/>
              <a:buNone/>
            </a:pPr>
            <a:r>
              <a:rPr lang="zh-CN" altLang="en-US" b="1" dirty="0">
                <a:solidFill>
                  <a:srgbClr val="000066"/>
                </a:solidFill>
                <a:latin typeface="黑体" panose="02010609060101010101" pitchFamily="49" charset="-122"/>
              </a:rPr>
              <a:t>（</a:t>
            </a:r>
            <a:r>
              <a:rPr lang="en-US" altLang="zh-CN" b="1" dirty="0">
                <a:solidFill>
                  <a:srgbClr val="000066"/>
                </a:solidFill>
                <a:latin typeface="黑体" panose="02010609060101010101" pitchFamily="49" charset="-122"/>
              </a:rPr>
              <a:t>1</a:t>
            </a:r>
            <a:r>
              <a:rPr lang="zh-CN" altLang="en-US" b="1" dirty="0">
                <a:solidFill>
                  <a:srgbClr val="000066"/>
                </a:solidFill>
                <a:latin typeface="黑体" panose="02010609060101010101" pitchFamily="49" charset="-122"/>
              </a:rPr>
              <a:t>）只有充分发扬民主，才能</a:t>
            </a:r>
            <a:r>
              <a:rPr lang="zh-CN" altLang="en-US" b="1" dirty="0">
                <a:solidFill>
                  <a:srgbClr val="FF0000"/>
                </a:solidFill>
                <a:latin typeface="黑体" panose="02010609060101010101" pitchFamily="49" charset="-122"/>
              </a:rPr>
              <a:t>调动和发挥</a:t>
            </a:r>
            <a:r>
              <a:rPr lang="zh-CN" altLang="en-US" b="1" dirty="0">
                <a:solidFill>
                  <a:srgbClr val="000066"/>
                </a:solidFill>
                <a:latin typeface="黑体" panose="02010609060101010101" pitchFamily="49" charset="-122"/>
              </a:rPr>
              <a:t>广大人民群众的积极性、主动性和创造性，促进社会主义现代化各项事业的发展；</a:t>
            </a:r>
          </a:p>
          <a:p>
            <a:pPr>
              <a:buFontTx/>
              <a:buNone/>
            </a:pPr>
            <a:r>
              <a:rPr lang="zh-CN" altLang="en-US" b="1" dirty="0">
                <a:solidFill>
                  <a:srgbClr val="000066"/>
                </a:solidFill>
                <a:latin typeface="黑体" panose="02010609060101010101" pitchFamily="49" charset="-122"/>
              </a:rPr>
              <a:t>（</a:t>
            </a:r>
            <a:r>
              <a:rPr lang="en-US" altLang="zh-CN" b="1" dirty="0">
                <a:solidFill>
                  <a:srgbClr val="000066"/>
                </a:solidFill>
                <a:latin typeface="黑体" panose="02010609060101010101" pitchFamily="49" charset="-122"/>
              </a:rPr>
              <a:t>2</a:t>
            </a:r>
            <a:r>
              <a:rPr lang="zh-CN" altLang="en-US" b="1" dirty="0">
                <a:solidFill>
                  <a:srgbClr val="000066"/>
                </a:solidFill>
                <a:latin typeface="黑体" panose="02010609060101010101" pitchFamily="49" charset="-122"/>
              </a:rPr>
              <a:t>）只有充分发扬民主，才能使我党的路线、方针、政策真正</a:t>
            </a:r>
            <a:r>
              <a:rPr lang="zh-CN" altLang="en-US" b="1" dirty="0">
                <a:solidFill>
                  <a:srgbClr val="FF0000"/>
                </a:solidFill>
                <a:latin typeface="黑体" panose="02010609060101010101" pitchFamily="49" charset="-122"/>
              </a:rPr>
              <a:t>符合</a:t>
            </a:r>
            <a:r>
              <a:rPr lang="zh-CN" altLang="en-US" b="1" dirty="0">
                <a:solidFill>
                  <a:srgbClr val="000066"/>
                </a:solidFill>
                <a:latin typeface="黑体" panose="02010609060101010101" pitchFamily="49" charset="-122"/>
              </a:rPr>
              <a:t>最广大人民群众的意志、利益和需要，</a:t>
            </a:r>
            <a:r>
              <a:rPr lang="zh-CN" altLang="en-US" b="1" dirty="0">
                <a:solidFill>
                  <a:srgbClr val="FF0000"/>
                </a:solidFill>
                <a:latin typeface="黑体" panose="02010609060101010101" pitchFamily="49" charset="-122"/>
              </a:rPr>
              <a:t>符合</a:t>
            </a:r>
            <a:r>
              <a:rPr lang="zh-CN" altLang="en-US" b="1" dirty="0">
                <a:solidFill>
                  <a:srgbClr val="000066"/>
                </a:solidFill>
                <a:latin typeface="黑体" panose="02010609060101010101" pitchFamily="49" charset="-122"/>
              </a:rPr>
              <a:t>我国的基本国情和客观规律，从而实现现代化建设目标</a:t>
            </a:r>
          </a:p>
        </p:txBody>
      </p:sp>
    </p:spTree>
    <p:extLst>
      <p:ext uri="{BB962C8B-B14F-4D97-AF65-F5344CB8AC3E}">
        <p14:creationId xmlns="" xmlns:p14="http://schemas.microsoft.com/office/powerpoint/2010/main" val="4386908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83665" y="2310130"/>
            <a:ext cx="9754235" cy="3785870"/>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“人民美好生活需要日益广泛，不仅对物质文化生活提出了更高要求，而且在</a:t>
            </a:r>
            <a:r>
              <a:rPr kumimoji="1" lang="zh-CN" altLang="en-US" sz="2800" b="1" dirty="0">
                <a:solidFill>
                  <a:srgbClr val="DB5354"/>
                </a:solidFill>
                <a:latin typeface="Microsoft YaHei" charset="0"/>
                <a:ea typeface="Microsoft YaHei" charset="0"/>
                <a:cs typeface="Microsoft YaHei" charset="0"/>
              </a:rPr>
              <a:t>民主</a:t>
            </a:r>
            <a:r>
              <a:rPr kumimoji="1" lang="zh-CN" altLang="en-US" sz="2800" b="1" dirty="0">
                <a:solidFill>
                  <a:schemeClr val="tx1">
                    <a:lumMod val="65000"/>
                    <a:lumOff val="35000"/>
                  </a:schemeClr>
                </a:solidFill>
                <a:latin typeface="Microsoft YaHei" charset="0"/>
                <a:ea typeface="Microsoft YaHei" charset="0"/>
                <a:cs typeface="Microsoft YaHei" charset="0"/>
              </a:rPr>
              <a:t>、法治、公平、正义、安全、环境等方面的要求日益增长。”</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十九大报告</a:t>
            </a:r>
          </a:p>
          <a:p>
            <a:pPr>
              <a:lnSpc>
                <a:spcPct val="150000"/>
              </a:lnSpc>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a:p>
            <a:pPr>
              <a:lnSpc>
                <a:spcPct val="150000"/>
              </a:lnSpc>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p:txBody>
      </p:sp>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25</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Tree>
    <p:extLst>
      <p:ext uri="{BB962C8B-B14F-4D97-AF65-F5344CB8AC3E}">
        <p14:creationId xmlns="" xmlns:p14="http://schemas.microsoft.com/office/powerpoint/2010/main" val="12370651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90040" y="2345690"/>
            <a:ext cx="4870450" cy="332422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富强、</a:t>
            </a:r>
            <a:r>
              <a:rPr kumimoji="1" lang="zh-CN" altLang="en-US" sz="2800" b="1" dirty="0">
                <a:solidFill>
                  <a:srgbClr val="DB5354"/>
                </a:solidFill>
                <a:latin typeface="Microsoft YaHei" charset="0"/>
                <a:ea typeface="Microsoft YaHei" charset="0"/>
                <a:cs typeface="Microsoft YaHei" charset="0"/>
              </a:rPr>
              <a:t>民主</a:t>
            </a:r>
            <a:r>
              <a:rPr kumimoji="1" lang="zh-CN" altLang="en-US" sz="2800" b="1" dirty="0">
                <a:solidFill>
                  <a:schemeClr val="tx1">
                    <a:lumMod val="65000"/>
                    <a:lumOff val="35000"/>
                  </a:schemeClr>
                </a:solidFill>
                <a:latin typeface="Microsoft YaHei" charset="0"/>
                <a:ea typeface="Microsoft YaHei" charset="0"/>
                <a:cs typeface="Microsoft YaHei" charset="0"/>
              </a:rPr>
              <a:t>、文明、和谐</a:t>
            </a:r>
          </a:p>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自由、平等、公正、法治</a:t>
            </a:r>
          </a:p>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爱国、敬业、诚信、友善</a:t>
            </a:r>
          </a:p>
          <a:p>
            <a:pPr>
              <a:lnSpc>
                <a:spcPct val="150000"/>
              </a:lnSpc>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a:p>
            <a:pPr>
              <a:lnSpc>
                <a:spcPct val="150000"/>
              </a:lnSpc>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p:txBody>
      </p:sp>
      <p:pic>
        <p:nvPicPr>
          <p:cNvPr id="5" name="图片 4"/>
          <p:cNvPicPr>
            <a:picLocks noChangeAspect="1"/>
          </p:cNvPicPr>
          <p:nvPr/>
        </p:nvPicPr>
        <p:blipFill rotWithShape="1">
          <a:blip r:embed="rId2" cstate="print"/>
          <a:srcRect b="3189"/>
          <a:stretch/>
        </p:blipFill>
        <p:spPr>
          <a:xfrm>
            <a:off x="7236460" y="1014095"/>
            <a:ext cx="3541395" cy="5286375"/>
          </a:xfrm>
          <a:prstGeom prst="rect">
            <a:avLst/>
          </a:prstGeom>
        </p:spPr>
      </p:pic>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26</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Tree>
    <p:extLst>
      <p:ext uri="{BB962C8B-B14F-4D97-AF65-F5344CB8AC3E}">
        <p14:creationId xmlns="" xmlns:p14="http://schemas.microsoft.com/office/powerpoint/2010/main" val="340655835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27</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目录</a:t>
            </a:r>
          </a:p>
        </p:txBody>
      </p:sp>
      <p:sp>
        <p:nvSpPr>
          <p:cNvPr id="7" name="椭圆 6"/>
          <p:cNvSpPr/>
          <p:nvPr/>
        </p:nvSpPr>
        <p:spPr>
          <a:xfrm>
            <a:off x="3012440" y="3180080"/>
            <a:ext cx="3238500" cy="322516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优势</a:t>
            </a:r>
          </a:p>
          <a:p>
            <a:pPr algn="ctr">
              <a:lnSpc>
                <a:spcPct val="150000"/>
              </a:lnSpc>
              <a:defRPr/>
            </a:pPr>
            <a:r>
              <a:rPr kumimoji="1" lang="en-US" altLang="zh-CN" sz="2800" b="1" dirty="0">
                <a:latin typeface="Microsoft YaHei" charset="0"/>
                <a:ea typeface="Microsoft YaHei" charset="0"/>
                <a:cs typeface="Microsoft YaHei" charset="0"/>
              </a:rPr>
              <a:t>Superiority</a:t>
            </a:r>
            <a:endParaRPr kumimoji="1" lang="zh-CN" altLang="en-US" sz="2800" b="1" dirty="0">
              <a:latin typeface="Microsoft YaHei" charset="0"/>
              <a:ea typeface="Microsoft YaHei" charset="0"/>
              <a:cs typeface="Microsoft YaHei" charset="0"/>
            </a:endParaRPr>
          </a:p>
        </p:txBody>
      </p:sp>
      <p:sp>
        <p:nvSpPr>
          <p:cNvPr id="8" name="椭圆 7"/>
          <p:cNvSpPr/>
          <p:nvPr/>
        </p:nvSpPr>
        <p:spPr>
          <a:xfrm>
            <a:off x="5866765" y="3180080"/>
            <a:ext cx="3281045" cy="322516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前景</a:t>
            </a:r>
          </a:p>
          <a:p>
            <a:pPr algn="ctr">
              <a:lnSpc>
                <a:spcPct val="150000"/>
              </a:lnSpc>
              <a:defRPr/>
            </a:pPr>
            <a:r>
              <a:rPr kumimoji="1" lang="en-US" altLang="zh-CN" sz="2800" b="1" dirty="0">
                <a:latin typeface="Microsoft YaHei" charset="0"/>
                <a:ea typeface="Microsoft YaHei" charset="0"/>
                <a:cs typeface="Microsoft YaHei" charset="0"/>
              </a:rPr>
              <a:t>Prospect</a:t>
            </a:r>
            <a:endParaRPr kumimoji="1" lang="zh-CN" altLang="en-US" sz="2800" b="1" dirty="0">
              <a:latin typeface="Microsoft YaHei" charset="0"/>
              <a:ea typeface="Microsoft YaHei" charset="0"/>
              <a:cs typeface="Microsoft YaHei" charset="0"/>
            </a:endParaRPr>
          </a:p>
        </p:txBody>
      </p:sp>
      <p:sp>
        <p:nvSpPr>
          <p:cNvPr id="10" name="椭圆 9"/>
          <p:cNvSpPr/>
          <p:nvPr/>
        </p:nvSpPr>
        <p:spPr>
          <a:xfrm>
            <a:off x="4278630" y="981710"/>
            <a:ext cx="3175635" cy="3068320"/>
          </a:xfrm>
          <a:prstGeom prst="ellipse">
            <a:avLst/>
          </a:prstGeom>
          <a:solidFill>
            <a:srgbClr val="DB5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kumimoji="1" lang="zh-CN" altLang="en-US" sz="2800" b="1" dirty="0">
                <a:latin typeface="Microsoft YaHei" charset="0"/>
                <a:ea typeface="Microsoft YaHei" charset="0"/>
                <a:cs typeface="Microsoft YaHei" charset="0"/>
              </a:rPr>
              <a:t>特点</a:t>
            </a:r>
          </a:p>
          <a:p>
            <a:pPr algn="ctr">
              <a:lnSpc>
                <a:spcPct val="150000"/>
              </a:lnSpc>
              <a:defRPr/>
            </a:pPr>
            <a:r>
              <a:rPr kumimoji="1" lang="en-US" altLang="zh-CN" sz="2800" b="1" dirty="0">
                <a:latin typeface="Microsoft YaHei" charset="0"/>
                <a:ea typeface="Microsoft YaHei" charset="0"/>
                <a:cs typeface="Microsoft YaHei" charset="0"/>
              </a:rPr>
              <a:t>Character</a:t>
            </a:r>
            <a:endParaRPr kumimoji="1" lang="zh-CN" altLang="en-US" sz="2800" b="1" dirty="0">
              <a:latin typeface="Microsoft YaHei" charset="0"/>
              <a:ea typeface="Microsoft YaHei" charset="0"/>
              <a:cs typeface="Microsoft YaHei" charset="0"/>
            </a:endParaRPr>
          </a:p>
        </p:txBody>
      </p:sp>
    </p:spTree>
    <p:extLst>
      <p:ext uri="{BB962C8B-B14F-4D97-AF65-F5344CB8AC3E}">
        <p14:creationId xmlns="" xmlns:p14="http://schemas.microsoft.com/office/powerpoint/2010/main" val="2937823379"/>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511300" y="0"/>
            <a:ext cx="993775"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63" name="文本框 3"/>
          <p:cNvSpPr txBox="1">
            <a:spLocks noChangeArrowheads="1"/>
          </p:cNvSpPr>
          <p:nvPr/>
        </p:nvSpPr>
        <p:spPr bwMode="auto">
          <a:xfrm>
            <a:off x="1551305" y="1641475"/>
            <a:ext cx="1212850" cy="83121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eaLnBrk="1" hangingPunct="1">
              <a:lnSpc>
                <a:spcPct val="100000"/>
              </a:lnSpc>
              <a:spcBef>
                <a:spcPct val="0"/>
              </a:spcBef>
              <a:buFontTx/>
              <a:buNone/>
            </a:pPr>
            <a:r>
              <a:rPr lang="en-US" altLang="zh-CN" sz="4800" b="1" dirty="0">
                <a:solidFill>
                  <a:srgbClr val="DB5355"/>
                </a:solidFill>
                <a:latin typeface="Microsoft YaHei" charset="0"/>
                <a:ea typeface="Microsoft YaHei" charset="0"/>
                <a:cs typeface="Microsoft YaHei" charset="0"/>
              </a:rPr>
              <a:t>01</a:t>
            </a:r>
            <a:endParaRPr lang="zh-CN" altLang="en-US" sz="4800" b="1" dirty="0">
              <a:solidFill>
                <a:srgbClr val="DB5355"/>
              </a:solidFill>
              <a:latin typeface="Microsoft YaHei" charset="0"/>
              <a:ea typeface="Microsoft YaHei" charset="0"/>
              <a:cs typeface="Microsoft YaHei" charset="0"/>
            </a:endParaRPr>
          </a:p>
        </p:txBody>
      </p:sp>
      <p:sp>
        <p:nvSpPr>
          <p:cNvPr id="15364" name="文本框 5"/>
          <p:cNvSpPr txBox="1">
            <a:spLocks noChangeArrowheads="1"/>
          </p:cNvSpPr>
          <p:nvPr/>
        </p:nvSpPr>
        <p:spPr bwMode="auto">
          <a:xfrm>
            <a:off x="3084195" y="1595755"/>
            <a:ext cx="8269605" cy="92329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a:lnSpc>
                <a:spcPct val="150000"/>
              </a:lnSpc>
              <a:spcBef>
                <a:spcPct val="0"/>
              </a:spcBef>
              <a:buNone/>
            </a:pPr>
            <a:r>
              <a:rPr lang="zh-CN" altLang="en-US" sz="3600" b="1" dirty="0">
                <a:solidFill>
                  <a:schemeClr val="bg1"/>
                </a:solidFill>
                <a:latin typeface="Microsoft YaHei" charset="0"/>
                <a:ea typeface="Microsoft YaHei" charset="0"/>
                <a:cs typeface="Microsoft YaHei" charset="0"/>
              </a:rPr>
              <a:t>中国特色社会主义民主政治的特点</a:t>
            </a:r>
          </a:p>
        </p:txBody>
      </p:sp>
      <p:sp>
        <p:nvSpPr>
          <p:cNvPr id="8" name="矩形 7"/>
          <p:cNvSpPr/>
          <p:nvPr/>
        </p:nvSpPr>
        <p:spPr>
          <a:xfrm>
            <a:off x="0" y="5207000"/>
            <a:ext cx="12365355" cy="4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28</a:t>
            </a:fld>
            <a:endParaRPr kumimoji="1" lang="zh-CN" altLang="en-US"/>
          </a:p>
        </p:txBody>
      </p:sp>
    </p:spTree>
    <p:extLst>
      <p:ext uri="{BB962C8B-B14F-4D97-AF65-F5344CB8AC3E}">
        <p14:creationId xmlns="" xmlns:p14="http://schemas.microsoft.com/office/powerpoint/2010/main" val="22802528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7235" y="2455545"/>
            <a:ext cx="10697210" cy="166179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“并没有一种真正的民主理论，而只有各色各样的民主理论”</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美</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罗伯特</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达尔：</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民主理论的前言</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2000</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P1</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a:p>
            <a:pPr algn="r">
              <a:lnSpc>
                <a:spcPct val="150000"/>
              </a:lnSpc>
            </a:pP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sp>
        <p:nvSpPr>
          <p:cNvPr id="4" name="矩形 3"/>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Tree>
    <p:extLst>
      <p:ext uri="{BB962C8B-B14F-4D97-AF65-F5344CB8AC3E}">
        <p14:creationId xmlns="" xmlns:p14="http://schemas.microsoft.com/office/powerpoint/2010/main" val="208767134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6" name="椭圆 5"/>
          <p:cNvSpPr/>
          <p:nvPr/>
        </p:nvSpPr>
        <p:spPr>
          <a:xfrm>
            <a:off x="574675" y="2695575"/>
            <a:ext cx="2843530" cy="1685925"/>
          </a:xfrm>
          <a:prstGeom prst="ellips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中国特色</a:t>
            </a:r>
          </a:p>
          <a:p>
            <a:pPr algn="ctr">
              <a:defRPr/>
            </a:pPr>
            <a:r>
              <a:rPr kumimoji="1" lang="zh-CN" altLang="en-US" sz="2800" b="1" dirty="0">
                <a:latin typeface="Microsoft YaHei" charset="0"/>
                <a:ea typeface="Microsoft YaHei" charset="0"/>
                <a:cs typeface="Microsoft YaHei" charset="0"/>
              </a:rPr>
              <a:t>社会主义</a:t>
            </a:r>
          </a:p>
          <a:p>
            <a:pPr algn="ctr">
              <a:defRPr/>
            </a:pPr>
            <a:r>
              <a:rPr kumimoji="1" lang="zh-CN" altLang="en-US" sz="2800" b="1" dirty="0">
                <a:latin typeface="Microsoft YaHei" charset="0"/>
                <a:ea typeface="Microsoft YaHei" charset="0"/>
                <a:cs typeface="Microsoft YaHei" charset="0"/>
              </a:rPr>
              <a:t>理论体系</a:t>
            </a:r>
          </a:p>
        </p:txBody>
      </p:sp>
      <p:grpSp>
        <p:nvGrpSpPr>
          <p:cNvPr id="2" name="组 2"/>
          <p:cNvGrpSpPr>
            <a:grpSpLocks/>
          </p:cNvGrpSpPr>
          <p:nvPr/>
        </p:nvGrpSpPr>
        <p:grpSpPr bwMode="auto">
          <a:xfrm>
            <a:off x="4233545" y="498475"/>
            <a:ext cx="6017895" cy="6080125"/>
            <a:chOff x="4233545" y="498475"/>
            <a:chExt cx="6017895" cy="6080125"/>
          </a:xfrm>
        </p:grpSpPr>
        <p:sp>
          <p:nvSpPr>
            <p:cNvPr id="9" name="圆角矩形 8"/>
            <p:cNvSpPr/>
            <p:nvPr/>
          </p:nvSpPr>
          <p:spPr>
            <a:xfrm>
              <a:off x="4326255" y="498475"/>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邓小平理论</a:t>
              </a:r>
            </a:p>
          </p:txBody>
        </p:sp>
        <p:sp>
          <p:nvSpPr>
            <p:cNvPr id="10" name="圆角矩形 9"/>
            <p:cNvSpPr/>
            <p:nvPr/>
          </p:nvSpPr>
          <p:spPr>
            <a:xfrm>
              <a:off x="4326255" y="1282700"/>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“三个代表”重要思想</a:t>
              </a:r>
            </a:p>
          </p:txBody>
        </p:sp>
        <p:sp>
          <p:nvSpPr>
            <p:cNvPr id="11" name="圆角矩形 10"/>
            <p:cNvSpPr/>
            <p:nvPr/>
          </p:nvSpPr>
          <p:spPr>
            <a:xfrm>
              <a:off x="4326255" y="2068195"/>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科学发展观</a:t>
              </a:r>
            </a:p>
          </p:txBody>
        </p:sp>
        <p:sp>
          <p:nvSpPr>
            <p:cNvPr id="12" name="圆角矩形 11"/>
            <p:cNvSpPr/>
            <p:nvPr/>
          </p:nvSpPr>
          <p:spPr>
            <a:xfrm>
              <a:off x="4321175" y="5180965"/>
              <a:ext cx="5661025" cy="585470"/>
            </a:xfrm>
            <a:prstGeom prst="roundRect">
              <a:avLst/>
            </a:prstGeom>
            <a:solidFill>
              <a:schemeClr val="accent6"/>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kumimoji="1" lang="zh-CN" altLang="en-US" sz="2800" b="1" dirty="0">
                  <a:solidFill>
                    <a:srgbClr val="FFFF00"/>
                  </a:solidFill>
                  <a:latin typeface="Microsoft YaHei" charset="0"/>
                  <a:ea typeface="Microsoft YaHei" charset="0"/>
                  <a:cs typeface="Microsoft YaHei" charset="0"/>
                </a:rPr>
                <a:t>“五位一体”的总体布局</a:t>
              </a:r>
            </a:p>
          </p:txBody>
        </p:sp>
        <p:sp>
          <p:nvSpPr>
            <p:cNvPr id="13" name="圆角矩形 12"/>
            <p:cNvSpPr/>
            <p:nvPr/>
          </p:nvSpPr>
          <p:spPr>
            <a:xfrm>
              <a:off x="4233545" y="2839720"/>
              <a:ext cx="601789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习近平新时代中国特色社会主义思想</a:t>
              </a:r>
            </a:p>
          </p:txBody>
        </p:sp>
        <p:sp>
          <p:nvSpPr>
            <p:cNvPr id="14" name="圆角矩形 13"/>
            <p:cNvSpPr/>
            <p:nvPr/>
          </p:nvSpPr>
          <p:spPr>
            <a:xfrm>
              <a:off x="4321175" y="3641725"/>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solidFill>
                    <a:srgbClr val="FFFF00"/>
                  </a:solidFill>
                  <a:latin typeface="Microsoft YaHei" charset="0"/>
                  <a:ea typeface="Microsoft YaHei" charset="0"/>
                  <a:cs typeface="Microsoft YaHei" charset="0"/>
                </a:rPr>
                <a:t>背景依据、内涵及其历史地位</a:t>
              </a:r>
            </a:p>
          </p:txBody>
        </p:sp>
        <p:sp>
          <p:nvSpPr>
            <p:cNvPr id="15" name="圆角矩形 14"/>
            <p:cNvSpPr/>
            <p:nvPr/>
          </p:nvSpPr>
          <p:spPr>
            <a:xfrm>
              <a:off x="4321175" y="4396740"/>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solidFill>
                    <a:srgbClr val="FFFF00"/>
                  </a:solidFill>
                  <a:latin typeface="Microsoft YaHei" charset="0"/>
                  <a:ea typeface="Microsoft YaHei" charset="0"/>
                  <a:cs typeface="Microsoft YaHei" charset="0"/>
                </a:rPr>
                <a:t>总任务</a:t>
              </a:r>
            </a:p>
          </p:txBody>
        </p:sp>
        <p:sp>
          <p:nvSpPr>
            <p:cNvPr id="16" name="圆角矩形 15"/>
            <p:cNvSpPr/>
            <p:nvPr/>
          </p:nvSpPr>
          <p:spPr>
            <a:xfrm>
              <a:off x="4326255" y="5993130"/>
              <a:ext cx="5661025" cy="585470"/>
            </a:xfrm>
            <a:prstGeom prst="round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en-US" altLang="zh-CN" sz="2800" b="1" dirty="0">
                  <a:solidFill>
                    <a:srgbClr val="FFFF00"/>
                  </a:solidFill>
                  <a:latin typeface="Microsoft YaHei" charset="0"/>
                  <a:ea typeface="Microsoft YaHei" charset="0"/>
                  <a:cs typeface="Microsoft YaHei" charset="0"/>
                </a:rPr>
                <a:t>“</a:t>
              </a:r>
              <a:r>
                <a:rPr kumimoji="1" lang="zh-CN" altLang="en-US" sz="2800" b="1" dirty="0">
                  <a:solidFill>
                    <a:srgbClr val="FFFF00"/>
                  </a:solidFill>
                  <a:latin typeface="Microsoft YaHei" charset="0"/>
                  <a:ea typeface="Microsoft YaHei" charset="0"/>
                  <a:cs typeface="Microsoft YaHei" charset="0"/>
                </a:rPr>
                <a:t>四个全面</a:t>
              </a:r>
              <a:r>
                <a:rPr kumimoji="1" lang="en-US" altLang="zh-CN" sz="2800" b="1" dirty="0">
                  <a:solidFill>
                    <a:srgbClr val="FFFF00"/>
                  </a:solidFill>
                  <a:latin typeface="Microsoft YaHei" charset="0"/>
                  <a:ea typeface="Microsoft YaHei" charset="0"/>
                  <a:cs typeface="Microsoft YaHei" charset="0"/>
                </a:rPr>
                <a:t>”</a:t>
              </a:r>
              <a:r>
                <a:rPr kumimoji="1" lang="zh-CN" altLang="en-US" sz="2800" b="1" dirty="0">
                  <a:solidFill>
                    <a:srgbClr val="FFFF00"/>
                  </a:solidFill>
                  <a:latin typeface="Microsoft YaHei" charset="0"/>
                  <a:ea typeface="Microsoft YaHei" charset="0"/>
                  <a:cs typeface="Microsoft YaHei" charset="0"/>
                </a:rPr>
                <a:t>的战略布局</a:t>
              </a:r>
              <a:r>
                <a:rPr kumimoji="1" lang="en-US" altLang="zh-CN" sz="2800" b="1" dirty="0">
                  <a:solidFill>
                    <a:srgbClr val="FFFF00"/>
                  </a:solidFill>
                  <a:latin typeface="Microsoft YaHei" charset="0"/>
                  <a:ea typeface="Microsoft YaHei" charset="0"/>
                  <a:cs typeface="Microsoft YaHei" charset="0"/>
                </a:rPr>
                <a:t>……</a:t>
              </a:r>
              <a:endParaRPr kumimoji="1" lang="zh-CN" altLang="en-US" sz="2800" b="1" dirty="0">
                <a:solidFill>
                  <a:srgbClr val="FFFF00"/>
                </a:solidFill>
                <a:latin typeface="Microsoft YaHei" charset="0"/>
                <a:ea typeface="Microsoft YaHei" charset="0"/>
                <a:cs typeface="Microsoft YaHei" charset="0"/>
              </a:endParaRPr>
            </a:p>
          </p:txBody>
        </p:sp>
      </p:grpSp>
    </p:spTree>
    <p:extLst>
      <p:ext uri="{BB962C8B-B14F-4D97-AF65-F5344CB8AC3E}">
        <p14:creationId xmlns="" xmlns:p14="http://schemas.microsoft.com/office/powerpoint/2010/main" val="1818994059"/>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604760" y="1079500"/>
            <a:ext cx="4502785" cy="2482850"/>
          </a:xfrm>
          <a:prstGeom prst="rect">
            <a:avLst/>
          </a:prstGeom>
        </p:spPr>
      </p:pic>
      <p:pic>
        <p:nvPicPr>
          <p:cNvPr id="7" name="图片 6"/>
          <p:cNvPicPr>
            <a:picLocks noChangeAspect="1"/>
          </p:cNvPicPr>
          <p:nvPr/>
        </p:nvPicPr>
        <p:blipFill>
          <a:blip r:embed="rId3"/>
          <a:stretch>
            <a:fillRect/>
          </a:stretch>
        </p:blipFill>
        <p:spPr>
          <a:xfrm>
            <a:off x="3022600" y="3932555"/>
            <a:ext cx="5109845" cy="2925445"/>
          </a:xfrm>
          <a:prstGeom prst="rect">
            <a:avLst/>
          </a:prstGeom>
        </p:spPr>
      </p:pic>
      <p:pic>
        <p:nvPicPr>
          <p:cNvPr id="8" name="图片 7"/>
          <p:cNvPicPr>
            <a:picLocks noChangeAspect="1"/>
          </p:cNvPicPr>
          <p:nvPr/>
        </p:nvPicPr>
        <p:blipFill>
          <a:blip r:embed="rId4"/>
          <a:stretch>
            <a:fillRect/>
          </a:stretch>
        </p:blipFill>
        <p:spPr>
          <a:xfrm>
            <a:off x="0" y="621030"/>
            <a:ext cx="3550920" cy="3211830"/>
          </a:xfrm>
          <a:prstGeom prst="rect">
            <a:avLst/>
          </a:prstGeom>
        </p:spPr>
      </p:pic>
      <p:pic>
        <p:nvPicPr>
          <p:cNvPr id="9" name="图片 8"/>
          <p:cNvPicPr>
            <a:picLocks noChangeAspect="1"/>
          </p:cNvPicPr>
          <p:nvPr/>
        </p:nvPicPr>
        <p:blipFill>
          <a:blip r:embed="rId5"/>
          <a:stretch>
            <a:fillRect/>
          </a:stretch>
        </p:blipFill>
        <p:spPr>
          <a:xfrm>
            <a:off x="0" y="3855085"/>
            <a:ext cx="2545080" cy="3002915"/>
          </a:xfrm>
          <a:prstGeom prst="rect">
            <a:avLst/>
          </a:prstGeom>
        </p:spPr>
      </p:pic>
      <p:pic>
        <p:nvPicPr>
          <p:cNvPr id="11" name="图片 10"/>
          <p:cNvPicPr>
            <a:picLocks noChangeAspect="1"/>
          </p:cNvPicPr>
          <p:nvPr/>
        </p:nvPicPr>
        <p:blipFill>
          <a:blip r:embed="rId6"/>
          <a:stretch>
            <a:fillRect/>
          </a:stretch>
        </p:blipFill>
        <p:spPr>
          <a:xfrm>
            <a:off x="3550920" y="902335"/>
            <a:ext cx="4053840" cy="3030220"/>
          </a:xfrm>
          <a:prstGeom prst="rect">
            <a:avLst/>
          </a:prstGeom>
        </p:spPr>
      </p:pic>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30</a:t>
            </a:fld>
            <a:endParaRPr kumimoji="1" lang="zh-CN" altLang="en-US"/>
          </a:p>
        </p:txBody>
      </p:sp>
      <p:sp>
        <p:nvSpPr>
          <p:cNvPr id="12" name="矩形 11"/>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pic>
        <p:nvPicPr>
          <p:cNvPr id="10" name="图片 9"/>
          <p:cNvPicPr>
            <a:picLocks noChangeAspect="1"/>
          </p:cNvPicPr>
          <p:nvPr/>
        </p:nvPicPr>
        <p:blipFill>
          <a:blip r:embed="rId7"/>
          <a:stretch>
            <a:fillRect/>
          </a:stretch>
        </p:blipFill>
        <p:spPr>
          <a:xfrm>
            <a:off x="8133080" y="3995420"/>
            <a:ext cx="3980180" cy="2799080"/>
          </a:xfrm>
          <a:prstGeom prst="rect">
            <a:avLst/>
          </a:prstGeom>
        </p:spPr>
      </p:pic>
    </p:spTree>
    <p:extLst>
      <p:ext uri="{BB962C8B-B14F-4D97-AF65-F5344CB8AC3E}">
        <p14:creationId xmlns="" xmlns:p14="http://schemas.microsoft.com/office/powerpoint/2010/main" val="68921953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647065" y="1287145"/>
            <a:ext cx="10880725" cy="73850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纷繁复杂的民主理论可以概括为两条路径的分歧</a:t>
            </a:r>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31</a:t>
            </a:fld>
            <a:endParaRPr kumimoji="1" lang="zh-CN" altLang="en-US" dirty="0"/>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
        <p:nvSpPr>
          <p:cNvPr id="7" name="椭圆 6"/>
          <p:cNvSpPr/>
          <p:nvPr/>
        </p:nvSpPr>
        <p:spPr>
          <a:xfrm>
            <a:off x="3599815" y="3860800"/>
            <a:ext cx="1739900" cy="17208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000" b="1" dirty="0">
                <a:solidFill>
                  <a:schemeClr val="bg1"/>
                </a:solidFill>
                <a:latin typeface="Microsoft YaHei" charset="0"/>
                <a:ea typeface="Microsoft YaHei" charset="0"/>
                <a:cs typeface="Microsoft YaHei" charset="0"/>
              </a:rPr>
              <a:t>最小化</a:t>
            </a:r>
          </a:p>
          <a:p>
            <a:pPr algn="ctr">
              <a:defRPr/>
            </a:pPr>
            <a:r>
              <a:rPr kumimoji="1" lang="en-US" altLang="zh-CN" sz="2000" b="1" dirty="0">
                <a:solidFill>
                  <a:schemeClr val="bg1"/>
                </a:solidFill>
                <a:latin typeface="Microsoft YaHei" charset="0"/>
                <a:ea typeface="Microsoft YaHei" charset="0"/>
                <a:cs typeface="Microsoft YaHei" charset="0"/>
              </a:rPr>
              <a:t>Minimal</a:t>
            </a:r>
            <a:endParaRPr kumimoji="1" lang="zh-CN" altLang="en-US" sz="2000" b="1" dirty="0">
              <a:solidFill>
                <a:schemeClr val="bg1"/>
              </a:solidFill>
              <a:latin typeface="Microsoft YaHei" charset="0"/>
              <a:ea typeface="Microsoft YaHei" charset="0"/>
              <a:cs typeface="Microsoft YaHei" charset="0"/>
            </a:endParaRPr>
          </a:p>
        </p:txBody>
      </p:sp>
      <p:sp>
        <p:nvSpPr>
          <p:cNvPr id="8" name="椭圆 7"/>
          <p:cNvSpPr/>
          <p:nvPr/>
        </p:nvSpPr>
        <p:spPr>
          <a:xfrm>
            <a:off x="5339715" y="2266950"/>
            <a:ext cx="3557905" cy="3314700"/>
          </a:xfrm>
          <a:prstGeom prst="ellipse">
            <a:avLst/>
          </a:prstGeom>
          <a:solidFill>
            <a:srgbClr val="DB5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3600" b="1" dirty="0">
                <a:latin typeface="Microsoft YaHei" charset="0"/>
                <a:ea typeface="Microsoft YaHei" charset="0"/>
                <a:cs typeface="Microsoft YaHei" charset="0"/>
              </a:rPr>
              <a:t>最大化</a:t>
            </a:r>
          </a:p>
          <a:p>
            <a:pPr algn="ctr">
              <a:defRPr/>
            </a:pPr>
            <a:r>
              <a:rPr kumimoji="1" lang="en-US" altLang="zh-CN" sz="3600" b="1" dirty="0">
                <a:latin typeface="Microsoft YaHei" charset="0"/>
                <a:ea typeface="Microsoft YaHei" charset="0"/>
                <a:cs typeface="Microsoft YaHei" charset="0"/>
              </a:rPr>
              <a:t>Maximal</a:t>
            </a:r>
            <a:endParaRPr kumimoji="1" lang="zh-CN" altLang="en-US" sz="3600" b="1" dirty="0">
              <a:latin typeface="Microsoft YaHei" charset="0"/>
              <a:ea typeface="Microsoft YaHei" charset="0"/>
              <a:cs typeface="Microsoft YaHei" charset="0"/>
            </a:endParaRPr>
          </a:p>
        </p:txBody>
      </p:sp>
    </p:spTree>
    <p:extLst>
      <p:ext uri="{BB962C8B-B14F-4D97-AF65-F5344CB8AC3E}">
        <p14:creationId xmlns="" xmlns:p14="http://schemas.microsoft.com/office/powerpoint/2010/main" val="187625435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229235" y="2266950"/>
            <a:ext cx="10880725" cy="397002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accent5"/>
                </a:solidFill>
                <a:latin typeface="Microsoft YaHei" charset="0"/>
                <a:ea typeface="Microsoft YaHei" charset="0"/>
                <a:cs typeface="Microsoft YaHei" charset="0"/>
              </a:rPr>
              <a:t>最小化民主理论</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秉承古典自由主义的思想传统；</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仅仅把民主视为一种“政治方法”即“游戏规则”；</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将民主的适用范围严格地限定在政治领域；</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强调宪政、权力制衡等对民主的重要性；</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代议制、多党轮流执政、竞争性选举是三大支柱；</a:t>
            </a: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32</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
        <p:nvSpPr>
          <p:cNvPr id="3" name="矩形 2">
            <a:extLst>
              <a:ext uri="{FF2B5EF4-FFF2-40B4-BE49-F238E27FC236}">
                <a16:creationId xmlns="" xmlns:p14="http://schemas.microsoft.com/office/powerpoint/2010/main" xmlns:a16="http://schemas.microsoft.com/office/drawing/2014/main" id="{2EED784F-E90C-48AF-A76C-9FCBEB796C00}"/>
              </a:ext>
            </a:extLst>
          </p:cNvPr>
          <p:cNvSpPr/>
          <p:nvPr/>
        </p:nvSpPr>
        <p:spPr>
          <a:xfrm>
            <a:off x="5669280" y="136525"/>
            <a:ext cx="6096000" cy="2123440"/>
          </a:xfrm>
          <a:prstGeom prst="rect">
            <a:avLst/>
          </a:prstGeom>
        </p:spPr>
        <p:txBody>
          <a:bodyPr>
            <a:spAutoFit/>
          </a:bodyPr>
          <a:lstStyle/>
          <a:p>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Classical liberalism</a:t>
            </a:r>
            <a:r>
              <a:rPr lang="zh-CN" altLang="en-US" dirty="0">
                <a:solidFill>
                  <a:srgbClr val="333333"/>
                </a:solidFill>
                <a:latin typeface="arial" panose="020B0604020202020204" pitchFamily="34" charset="0"/>
              </a:rPr>
              <a:t>）发源于</a:t>
            </a:r>
            <a:r>
              <a:rPr lang="en-US" altLang="zh-CN" dirty="0">
                <a:solidFill>
                  <a:srgbClr val="333333"/>
                </a:solidFill>
                <a:latin typeface="arial" panose="020B0604020202020204" pitchFamily="34" charset="0"/>
              </a:rPr>
              <a:t>17</a:t>
            </a:r>
            <a:r>
              <a:rPr lang="zh-CN" altLang="en-US" dirty="0">
                <a:solidFill>
                  <a:srgbClr val="333333"/>
                </a:solidFill>
                <a:latin typeface="arial" panose="020B0604020202020204" pitchFamily="34" charset="0"/>
              </a:rPr>
              <a:t>世纪和</a:t>
            </a:r>
            <a:r>
              <a:rPr lang="en-US" altLang="zh-CN" dirty="0">
                <a:solidFill>
                  <a:srgbClr val="333333"/>
                </a:solidFill>
                <a:latin typeface="arial" panose="020B0604020202020204" pitchFamily="34" charset="0"/>
              </a:rPr>
              <a:t>18</a:t>
            </a:r>
            <a:r>
              <a:rPr lang="zh-CN" altLang="en-US" dirty="0">
                <a:solidFill>
                  <a:srgbClr val="333333"/>
                </a:solidFill>
                <a:latin typeface="arial" panose="020B0604020202020204" pitchFamily="34" charset="0"/>
              </a:rPr>
              <a:t>世纪，经济学上的投入产出原则，认为一国的真正财富不是金银总量的增加，而是其国民创造的商品服务的数量。这是一种支持</a:t>
            </a:r>
            <a:r>
              <a:rPr lang="zh-CN" altLang="en-US" sz="2400" dirty="0">
                <a:solidFill>
                  <a:srgbClr val="FF0000"/>
                </a:solidFill>
                <a:latin typeface="arial" panose="020B0604020202020204" pitchFamily="34" charset="0"/>
              </a:rPr>
              <a:t>个人先于国家存在</a:t>
            </a:r>
            <a:r>
              <a:rPr lang="zh-CN" altLang="en-US" dirty="0">
                <a:solidFill>
                  <a:srgbClr val="333333"/>
                </a:solidFill>
                <a:latin typeface="arial" panose="020B0604020202020204" pitchFamily="34" charset="0"/>
              </a:rPr>
              <a:t>的政治哲学，强调个人的权利、私有财产，并主张自由放任的经济政策，认为</a:t>
            </a:r>
            <a:r>
              <a:rPr lang="zh-CN" altLang="en-US" sz="2400" dirty="0">
                <a:solidFill>
                  <a:schemeClr val="accent6">
                    <a:lumMod val="75000"/>
                  </a:schemeClr>
                </a:solidFill>
                <a:latin typeface="arial" panose="020B0604020202020204" pitchFamily="34" charset="0"/>
              </a:rPr>
              <a:t>政府存在的目的仅在于保护每个个体的自由。</a:t>
            </a:r>
            <a:endParaRPr lang="zh-CN" altLang="en-US" sz="2400" dirty="0">
              <a:solidFill>
                <a:schemeClr val="accent6">
                  <a:lumMod val="75000"/>
                </a:schemeClr>
              </a:solidFill>
            </a:endParaRPr>
          </a:p>
        </p:txBody>
      </p:sp>
    </p:spTree>
    <p:extLst>
      <p:ext uri="{BB962C8B-B14F-4D97-AF65-F5344CB8AC3E}">
        <p14:creationId xmlns="" xmlns:p14="http://schemas.microsoft.com/office/powerpoint/2010/main" val="96298995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647065" y="1287145"/>
            <a:ext cx="10880725" cy="313944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accent5"/>
                </a:solidFill>
                <a:latin typeface="Microsoft YaHei" charset="0"/>
                <a:ea typeface="Microsoft YaHei" charset="0"/>
                <a:cs typeface="Microsoft YaHei" charset="0"/>
              </a:rPr>
              <a:t>最小化民主理论</a:t>
            </a:r>
            <a:endParaRPr kumimoji="1" lang="en-US" altLang="zh-CN" sz="2800" b="1" dirty="0">
              <a:solidFill>
                <a:schemeClr val="accent5"/>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800" b="1" dirty="0">
                <a:solidFill>
                  <a:schemeClr val="accent5"/>
                </a:solidFill>
                <a:latin typeface="Microsoft YaHei" charset="0"/>
                <a:ea typeface="Microsoft YaHei" charset="0"/>
                <a:cs typeface="Microsoft YaHei" charset="0"/>
              </a:rPr>
              <a:t>“程序民主”理论</a:t>
            </a:r>
          </a:p>
          <a:p>
            <a:pPr marL="457200" indent="-457200">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“民主是为了达到政治决定的一种制度上的安排，在这种安排中某些人通过竞取人民的选票而得到作出决定的权力。“</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a:p>
            <a:pPr marL="457200" indent="-457200"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美</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约瑟夫</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熊彼特：</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资本主义、社会主义与民主主义</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1997</a:t>
            </a:r>
            <a:r>
              <a:rPr kumimoji="1" lang="zh-CN" altLang="en-US" sz="2000" b="1" dirty="0">
                <a:solidFill>
                  <a:schemeClr val="tx1">
                    <a:lumMod val="65000"/>
                    <a:lumOff val="35000"/>
                  </a:schemeClr>
                </a:solidFill>
                <a:latin typeface="Microsoft YaHei" charset="0"/>
                <a:ea typeface="Microsoft YaHei" charset="0"/>
                <a:cs typeface="Microsoft YaHei" charset="0"/>
              </a:rPr>
              <a:t>，</a:t>
            </a:r>
            <a:r>
              <a:rPr kumimoji="1" lang="en-US" altLang="zh-CN" sz="2000" b="1" dirty="0">
                <a:solidFill>
                  <a:schemeClr val="tx1">
                    <a:lumMod val="65000"/>
                    <a:lumOff val="35000"/>
                  </a:schemeClr>
                </a:solidFill>
                <a:latin typeface="Microsoft YaHei" charset="0"/>
                <a:ea typeface="Microsoft YaHei" charset="0"/>
                <a:cs typeface="Microsoft YaHei" charset="0"/>
              </a:rPr>
              <a:t>P337</a:t>
            </a:r>
            <a:endParaRPr kumimoji="1" lang="zh-CN" altLang="en-US" sz="2000" b="1" dirty="0">
              <a:solidFill>
                <a:srgbClr val="DB5354"/>
              </a:solidFill>
              <a:latin typeface="Microsoft YaHei" charset="0"/>
              <a:ea typeface="Microsoft YaHei" charset="0"/>
              <a:cs typeface="Microsoft YaHei" charset="0"/>
            </a:endParaRP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33</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Tree>
    <p:extLst>
      <p:ext uri="{BB962C8B-B14F-4D97-AF65-F5344CB8AC3E}">
        <p14:creationId xmlns="" xmlns:p14="http://schemas.microsoft.com/office/powerpoint/2010/main" val="2691909936"/>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739140" y="1922145"/>
            <a:ext cx="10880725" cy="461645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最大化民主理论</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秉承古典共和主义的思想传统；</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从卢梭的人民主权理论和社会契约理论到马克思的“每个人自由而全面的发展”；</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批判程序民主的使民主丧失了实质内容带来民主的“空心化”；</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对民主的追求从政治领域延伸至社会经济领域；</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直接民主、政治参与、经济民主、社会民主；</a:t>
            </a: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34</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
        <p:nvSpPr>
          <p:cNvPr id="3" name="矩形 2">
            <a:extLst>
              <a:ext uri="{FF2B5EF4-FFF2-40B4-BE49-F238E27FC236}">
                <a16:creationId xmlns="" xmlns:p14="http://schemas.microsoft.com/office/powerpoint/2010/main" xmlns:a16="http://schemas.microsoft.com/office/drawing/2014/main" id="{00A6D0C2-F114-4D3D-A3D6-CB43679C5E5D}"/>
              </a:ext>
            </a:extLst>
          </p:cNvPr>
          <p:cNvSpPr/>
          <p:nvPr/>
        </p:nvSpPr>
        <p:spPr>
          <a:xfrm>
            <a:off x="6179185" y="2590165"/>
            <a:ext cx="6096000" cy="646430"/>
          </a:xfrm>
          <a:prstGeom prst="rect">
            <a:avLst/>
          </a:prstGeom>
        </p:spPr>
        <p:txBody>
          <a:bodyPr>
            <a:spAutoFit/>
          </a:bodyPr>
          <a:lstStyle/>
          <a:p>
            <a:r>
              <a:rPr lang="en-US" altLang="zh-CN" dirty="0">
                <a:solidFill>
                  <a:srgbClr val="333333"/>
                </a:solidFill>
                <a:latin typeface="arial" panose="020B0604020202020204" pitchFamily="34" charset="0"/>
              </a:rPr>
              <a:t>(republicanism)</a:t>
            </a:r>
            <a:r>
              <a:rPr lang="zh-CN" altLang="en-US" dirty="0">
                <a:solidFill>
                  <a:srgbClr val="333333"/>
                </a:solidFill>
                <a:latin typeface="arial" panose="020B0604020202020204" pitchFamily="34" charset="0"/>
              </a:rPr>
              <a:t>指认定</a:t>
            </a:r>
            <a:r>
              <a:rPr lang="zh-CN" altLang="en-US" dirty="0">
                <a:solidFill>
                  <a:srgbClr val="FF0000"/>
                </a:solidFill>
                <a:latin typeface="arial" panose="020B0604020202020204" pitchFamily="34" charset="0"/>
                <a:hlinkClick r:id="rId2">
                  <a:extLst>
                    <a:ext uri="{A12FA001-AC4F-418D-AE19-62706E023703}">
                      <ahyp:hlinkClr xmlns="" xmlns:p14="http://schemas.microsoft.com/office/powerpoint/2010/main" xmlns:ahyp="http://schemas.microsoft.com/office/drawing/2018/hyperlinkcolor" val="tx"/>
                    </a:ext>
                  </a:extLst>
                </a:hlinkClick>
              </a:rPr>
              <a:t>政治权威</a:t>
            </a:r>
            <a:r>
              <a:rPr lang="zh-CN" altLang="en-US" dirty="0">
                <a:solidFill>
                  <a:srgbClr val="333333"/>
                </a:solidFill>
                <a:latin typeface="arial" panose="020B0604020202020204" pitchFamily="34" charset="0"/>
              </a:rPr>
              <a:t>最终来自人民同意的原则，拒绝接受</a:t>
            </a:r>
            <a:r>
              <a:rPr lang="zh-CN" altLang="en-US" dirty="0">
                <a:solidFill>
                  <a:srgbClr val="333333"/>
                </a:solidFill>
                <a:latin typeface="arial" panose="020B0604020202020204" pitchFamily="34" charset="0"/>
                <a:hlinkClick r:id="rId3">
                  <a:extLst>
                    <a:ext uri="{A12FA001-AC4F-418D-AE19-62706E023703}">
                      <ahyp:hlinkClr xmlns="" xmlns:p14="http://schemas.microsoft.com/office/powerpoint/2010/main" xmlns:ahyp="http://schemas.microsoft.com/office/drawing/2018/hyperlinkcolor" val="tx"/>
                    </a:ext>
                  </a:extLst>
                </a:hlinkClick>
              </a:rPr>
              <a:t>君主</a:t>
            </a:r>
            <a:r>
              <a:rPr lang="zh-CN" altLang="en-US" dirty="0">
                <a:solidFill>
                  <a:srgbClr val="333333"/>
                </a:solidFill>
                <a:latin typeface="arial" panose="020B0604020202020204" pitchFamily="34" charset="0"/>
              </a:rPr>
              <a:t>和</a:t>
            </a:r>
            <a:r>
              <a:rPr lang="zh-CN" altLang="en-US" dirty="0">
                <a:solidFill>
                  <a:srgbClr val="333333"/>
                </a:solidFill>
                <a:latin typeface="arial" panose="020B0604020202020204" pitchFamily="34" charset="0"/>
                <a:hlinkClick r:id="rId4">
                  <a:extLst>
                    <a:ext uri="{A12FA001-AC4F-418D-AE19-62706E023703}">
                      <ahyp:hlinkClr xmlns="" xmlns:p14="http://schemas.microsoft.com/office/powerpoint/2010/main" xmlns:ahyp="http://schemas.microsoft.com/office/drawing/2018/hyperlinkcolor" val="tx"/>
                    </a:ext>
                  </a:extLst>
                </a:hlinkClick>
              </a:rPr>
              <a:t>王朝</a:t>
            </a:r>
            <a:r>
              <a:rPr lang="zh-CN" altLang="en-US" dirty="0">
                <a:solidFill>
                  <a:srgbClr val="333333"/>
                </a:solidFill>
                <a:latin typeface="arial" panose="020B0604020202020204" pitchFamily="34" charset="0"/>
              </a:rPr>
              <a:t>统治原则。</a:t>
            </a:r>
          </a:p>
        </p:txBody>
      </p:sp>
    </p:spTree>
    <p:extLst>
      <p:ext uri="{BB962C8B-B14F-4D97-AF65-F5344CB8AC3E}">
        <p14:creationId xmlns="" xmlns:p14="http://schemas.microsoft.com/office/powerpoint/2010/main" val="468914970"/>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647065" y="1287145"/>
            <a:ext cx="10880725" cy="507809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最大化民主理论</a:t>
            </a:r>
            <a:endParaRPr kumimoji="1" lang="en-US" altLang="zh-CN" sz="2800" b="1" dirty="0">
              <a:solidFill>
                <a:srgbClr val="DB5354"/>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“实质民主”理论</a:t>
            </a:r>
          </a:p>
          <a:p>
            <a:pPr marL="457200" indent="-457200">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单纯的民主制不能治愈社会的痼疾。民主制的平等是空中楼阁，穷人反对富人的斗争不能在民主制或单是政治的基础上完成。因此，这个阶段只是一个过渡，只是最后一种纯粹的手段，这一手段还需要加以试验，但从其中马上就会发展出一种新的因素，一种超出现行政治范围的原则。这个原则就是社会主义原则。” </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马克思恩格斯选集</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（第</a:t>
            </a:r>
            <a:r>
              <a:rPr kumimoji="1" lang="en-US" altLang="zh-CN" sz="2000" b="1" dirty="0">
                <a:solidFill>
                  <a:schemeClr val="tx1">
                    <a:lumMod val="65000"/>
                    <a:lumOff val="35000"/>
                  </a:schemeClr>
                </a:solidFill>
                <a:latin typeface="Microsoft YaHei" charset="0"/>
                <a:ea typeface="Microsoft YaHei" charset="0"/>
                <a:cs typeface="Microsoft YaHei" charset="0"/>
              </a:rPr>
              <a:t>4</a:t>
            </a:r>
            <a:r>
              <a:rPr kumimoji="1" lang="zh-CN" altLang="en-US" sz="2000" b="1" dirty="0">
                <a:solidFill>
                  <a:schemeClr val="tx1">
                    <a:lumMod val="65000"/>
                    <a:lumOff val="35000"/>
                  </a:schemeClr>
                </a:solidFill>
                <a:latin typeface="Microsoft YaHei" charset="0"/>
                <a:ea typeface="Microsoft YaHei" charset="0"/>
                <a:cs typeface="Microsoft YaHei" charset="0"/>
              </a:rPr>
              <a:t>卷），北京：人民出版社，</a:t>
            </a:r>
            <a:r>
              <a:rPr kumimoji="1" lang="en-US" altLang="zh-CN" sz="2000" b="1" dirty="0">
                <a:solidFill>
                  <a:schemeClr val="tx1">
                    <a:lumMod val="65000"/>
                    <a:lumOff val="35000"/>
                  </a:schemeClr>
                </a:solidFill>
                <a:latin typeface="Microsoft YaHei" charset="0"/>
                <a:ea typeface="Microsoft YaHei" charset="0"/>
                <a:cs typeface="Microsoft YaHei" charset="0"/>
              </a:rPr>
              <a:t>1972</a:t>
            </a:r>
            <a:r>
              <a:rPr kumimoji="1" lang="zh-CN" altLang="en-US" sz="2000" b="1" dirty="0">
                <a:solidFill>
                  <a:schemeClr val="tx1">
                    <a:lumMod val="65000"/>
                    <a:lumOff val="35000"/>
                  </a:schemeClr>
                </a:solidFill>
                <a:latin typeface="Microsoft YaHei" charset="0"/>
                <a:ea typeface="Microsoft YaHei" charset="0"/>
                <a:cs typeface="Microsoft YaHei" charset="0"/>
              </a:rPr>
              <a:t>年，第</a:t>
            </a:r>
            <a:r>
              <a:rPr kumimoji="1" lang="en-US" altLang="zh-CN" sz="2000" b="1" dirty="0">
                <a:solidFill>
                  <a:schemeClr val="tx1">
                    <a:lumMod val="65000"/>
                    <a:lumOff val="35000"/>
                  </a:schemeClr>
                </a:solidFill>
                <a:latin typeface="Microsoft YaHei" charset="0"/>
                <a:ea typeface="Microsoft YaHei" charset="0"/>
                <a:cs typeface="Microsoft YaHei" charset="0"/>
              </a:rPr>
              <a:t>100</a:t>
            </a:r>
            <a:r>
              <a:rPr kumimoji="1" lang="zh-CN" altLang="en-US" sz="2000" b="1" dirty="0">
                <a:solidFill>
                  <a:schemeClr val="tx1">
                    <a:lumMod val="65000"/>
                    <a:lumOff val="35000"/>
                  </a:schemeClr>
                </a:solidFill>
                <a:latin typeface="Microsoft YaHei" charset="0"/>
                <a:ea typeface="Microsoft YaHei" charset="0"/>
                <a:cs typeface="Microsoft YaHei" charset="0"/>
              </a:rPr>
              <a:t>页。</a:t>
            </a: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35</a:t>
            </a:fld>
            <a:endParaRPr kumimoji="1" lang="zh-CN" altLang="en-US" dirty="0"/>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Tree>
    <p:extLst>
      <p:ext uri="{BB962C8B-B14F-4D97-AF65-F5344CB8AC3E}">
        <p14:creationId xmlns="" xmlns:p14="http://schemas.microsoft.com/office/powerpoint/2010/main" val="403644847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graphicFrame>
        <p:nvGraphicFramePr>
          <p:cNvPr id="3" name="表格 2"/>
          <p:cNvGraphicFramePr>
            <a:graphicFrameLocks noGrp="1"/>
          </p:cNvGraphicFramePr>
          <p:nvPr>
            <p:extLst/>
          </p:nvPr>
        </p:nvGraphicFramePr>
        <p:xfrm>
          <a:off x="656573" y="1242123"/>
          <a:ext cx="10697227" cy="5029200"/>
        </p:xfrm>
        <a:graphic>
          <a:graphicData uri="http://schemas.openxmlformats.org/drawingml/2006/table">
            <a:tbl>
              <a:tblPr firstRow="1" firstCol="1" bandRow="1">
                <a:tableStyleId>{69C7853C-536D-4A76-A0AE-DD22124D55A5}</a:tableStyleId>
              </a:tblPr>
              <a:tblGrid>
                <a:gridCol w="2354381">
                  <a:extLst>
                    <a:ext uri="{9D8B030D-6E8A-4147-A177-3AD203B41FA5}">
                      <a16:colId xmlns="" xmlns:p14="http://schemas.microsoft.com/office/powerpoint/2010/main" xmlns:a16="http://schemas.microsoft.com/office/drawing/2014/main" val="20000"/>
                    </a:ext>
                  </a:extLst>
                </a:gridCol>
                <a:gridCol w="2721820">
                  <a:extLst>
                    <a:ext uri="{9D8B030D-6E8A-4147-A177-3AD203B41FA5}">
                      <a16:colId xmlns="" xmlns:p14="http://schemas.microsoft.com/office/powerpoint/2010/main" xmlns:a16="http://schemas.microsoft.com/office/drawing/2014/main" val="20001"/>
                    </a:ext>
                  </a:extLst>
                </a:gridCol>
                <a:gridCol w="2810513">
                  <a:extLst>
                    <a:ext uri="{9D8B030D-6E8A-4147-A177-3AD203B41FA5}">
                      <a16:colId xmlns="" xmlns:p14="http://schemas.microsoft.com/office/powerpoint/2010/main" xmlns:a16="http://schemas.microsoft.com/office/drawing/2014/main" val="20002"/>
                    </a:ext>
                  </a:extLst>
                </a:gridCol>
                <a:gridCol w="2810513">
                  <a:extLst>
                    <a:ext uri="{9D8B030D-6E8A-4147-A177-3AD203B41FA5}">
                      <a16:colId xmlns="" xmlns:p14="http://schemas.microsoft.com/office/powerpoint/2010/main" xmlns:a16="http://schemas.microsoft.com/office/drawing/2014/main" val="20003"/>
                    </a:ext>
                  </a:extLst>
                </a:gridCol>
              </a:tblGrid>
              <a:tr h="0">
                <a:tc>
                  <a:txBody>
                    <a:bodyPr/>
                    <a:lstStyle/>
                    <a:p>
                      <a:pPr algn="ctr">
                        <a:lnSpc>
                          <a:spcPct val="150000"/>
                        </a:lnSpc>
                        <a:spcAft>
                          <a:spcPts val="0"/>
                        </a:spcAft>
                      </a:pPr>
                      <a:r>
                        <a:rPr lang="en-US" sz="2000" b="1" i="0" kern="100" dirty="0">
                          <a:effectLst/>
                          <a:latin typeface="Microsoft YaHei" charset="0"/>
                          <a:ea typeface="Microsoft YaHei" charset="0"/>
                          <a:cs typeface="Microsoft YaHei" charset="0"/>
                        </a:rPr>
                        <a:t> </a:t>
                      </a:r>
                      <a:endParaRPr lang="zh-CN" sz="2000" b="1" i="0" kern="100" dirty="0">
                        <a:solidFill>
                          <a:schemeClr val="tx1">
                            <a:lumMod val="75000"/>
                            <a:lumOff val="25000"/>
                          </a:schemeClr>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effectLst/>
                          <a:latin typeface="Microsoft YaHei" charset="0"/>
                          <a:ea typeface="Microsoft YaHei" charset="0"/>
                          <a:cs typeface="Microsoft YaHei" charset="0"/>
                        </a:rPr>
                        <a:t>最小化路径</a:t>
                      </a:r>
                      <a:endParaRPr lang="zh-CN" sz="2000" b="1" i="0" kern="100" dirty="0">
                        <a:solidFill>
                          <a:schemeClr val="bg1"/>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effectLst/>
                          <a:latin typeface="Microsoft YaHei" charset="0"/>
                          <a:ea typeface="Microsoft YaHei" charset="0"/>
                          <a:cs typeface="Microsoft YaHei" charset="0"/>
                        </a:rPr>
                        <a:t>最大化路径</a:t>
                      </a:r>
                      <a:endParaRPr lang="zh-CN" sz="2000" b="1" i="0" kern="100" dirty="0">
                        <a:solidFill>
                          <a:schemeClr val="bg1"/>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effectLst/>
                          <a:latin typeface="Microsoft YaHei" charset="0"/>
                          <a:ea typeface="Microsoft YaHei" charset="0"/>
                          <a:cs typeface="Microsoft YaHei" charset="0"/>
                        </a:rPr>
                        <a:t>代表学者</a:t>
                      </a:r>
                      <a:endParaRPr lang="zh-CN" sz="2000" b="1" i="0" kern="100" dirty="0">
                        <a:solidFill>
                          <a:schemeClr val="bg1"/>
                        </a:solidFill>
                        <a:effectLst/>
                        <a:latin typeface="Microsoft YaHei" charset="0"/>
                        <a:ea typeface="Microsoft YaHei" charset="0"/>
                        <a:cs typeface="Microsoft YaHei" charset="0"/>
                      </a:endParaRPr>
                    </a:p>
                  </a:txBody>
                  <a:tcPr marL="68580" marR="68580" marT="0" marB="0" anchor="ctr"/>
                </a:tc>
                <a:extLst>
                  <a:ext uri="{0D108BD9-81ED-4DB2-BD59-A6C34878D82A}">
                    <a16:rowId xmlns="" xmlns:p14="http://schemas.microsoft.com/office/powerpoint/2010/main" xmlns:a16="http://schemas.microsoft.com/office/drawing/2014/main" val="10000"/>
                  </a:ext>
                </a:extLst>
              </a:tr>
              <a:tr h="40005">
                <a:tc rowSpan="3">
                  <a:txBody>
                    <a:bodyPr/>
                    <a:lstStyle/>
                    <a:p>
                      <a:pPr algn="ctr">
                        <a:lnSpc>
                          <a:spcPct val="150000"/>
                        </a:lnSpc>
                        <a:spcAft>
                          <a:spcPts val="0"/>
                        </a:spcAft>
                      </a:pPr>
                      <a:r>
                        <a:rPr lang="zh-CN" sz="2000" b="1" i="0" kern="100" dirty="0">
                          <a:solidFill>
                            <a:schemeClr val="bg1"/>
                          </a:solidFill>
                          <a:effectLst/>
                          <a:latin typeface="Microsoft YaHei" charset="0"/>
                          <a:ea typeface="Microsoft YaHei" charset="0"/>
                          <a:cs typeface="Microsoft YaHei" charset="0"/>
                        </a:rPr>
                        <a:t>思想传统</a:t>
                      </a:r>
                    </a:p>
                  </a:txBody>
                  <a:tcPr marL="68580" marR="68580" marT="0" marB="0" anchor="ct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资本主义</a:t>
                      </a:r>
                      <a:r>
                        <a:rPr lang="zh-CN" altLang="en-US" sz="2000" b="1" i="0" kern="100" dirty="0">
                          <a:solidFill>
                            <a:schemeClr val="accent5"/>
                          </a:solidFill>
                          <a:effectLst/>
                          <a:latin typeface="Microsoft YaHei" charset="0"/>
                          <a:ea typeface="Microsoft YaHei" charset="0"/>
                          <a:cs typeface="Microsoft YaHei" charset="0"/>
                        </a:rPr>
                        <a:t>民主</a:t>
                      </a:r>
                      <a:endParaRPr lang="zh-CN" sz="2000" b="1" i="0" kern="100" dirty="0">
                        <a:solidFill>
                          <a:schemeClr val="accent5"/>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社会主义</a:t>
                      </a:r>
                      <a:r>
                        <a:rPr lang="zh-CN" altLang="en-US" sz="2000" b="1" i="0" kern="100" dirty="0">
                          <a:solidFill>
                            <a:srgbClr val="DB5354"/>
                          </a:solidFill>
                          <a:effectLst/>
                          <a:latin typeface="Microsoft YaHei" charset="0"/>
                          <a:ea typeface="Microsoft YaHei" charset="0"/>
                          <a:cs typeface="Microsoft YaHei" charset="0"/>
                        </a:rPr>
                        <a:t>民主</a:t>
                      </a:r>
                      <a:endParaRPr lang="zh-CN" sz="2000" b="1" i="0" kern="100" dirty="0">
                        <a:solidFill>
                          <a:srgbClr val="DB5354"/>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马克思</a:t>
                      </a:r>
                    </a:p>
                  </a:txBody>
                  <a:tcPr marL="68580" marR="68580" marT="0" marB="0" anchor="ctr"/>
                </a:tc>
                <a:extLst>
                  <a:ext uri="{0D108BD9-81ED-4DB2-BD59-A6C34878D82A}">
                    <a16:rowId xmlns="" xmlns:p14="http://schemas.microsoft.com/office/powerpoint/2010/main" xmlns:a16="http://schemas.microsoft.com/office/drawing/2014/main" val="10001"/>
                  </a:ext>
                </a:extLst>
              </a:tr>
              <a:tr h="40005">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自由主义</a:t>
                      </a:r>
                      <a:r>
                        <a:rPr lang="zh-CN" altLang="en-US" sz="2000" b="1" i="0" kern="100" dirty="0">
                          <a:solidFill>
                            <a:schemeClr val="accent5"/>
                          </a:solidFill>
                          <a:effectLst/>
                          <a:latin typeface="Microsoft YaHei" charset="0"/>
                          <a:ea typeface="Microsoft YaHei" charset="0"/>
                          <a:cs typeface="Microsoft YaHei" charset="0"/>
                        </a:rPr>
                        <a:t>民主</a:t>
                      </a:r>
                      <a:endParaRPr lang="zh-CN" sz="2000" b="1" i="0" kern="100" dirty="0">
                        <a:solidFill>
                          <a:schemeClr val="accent5"/>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共和主义</a:t>
                      </a:r>
                      <a:r>
                        <a:rPr lang="zh-CN" altLang="en-US" sz="2000" b="1" i="0" kern="100" dirty="0">
                          <a:solidFill>
                            <a:srgbClr val="DB5354"/>
                          </a:solidFill>
                          <a:effectLst/>
                          <a:latin typeface="Microsoft YaHei" charset="0"/>
                          <a:ea typeface="Microsoft YaHei" charset="0"/>
                          <a:cs typeface="Microsoft YaHei" charset="0"/>
                        </a:rPr>
                        <a:t>民主</a:t>
                      </a:r>
                      <a:endParaRPr lang="zh-CN" sz="2000" b="1" i="0" kern="100" dirty="0">
                        <a:solidFill>
                          <a:srgbClr val="DB5354"/>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哈贝马斯</a:t>
                      </a:r>
                    </a:p>
                  </a:txBody>
                  <a:tcPr marL="68580" marR="68580" marT="0" marB="0" anchor="ctr"/>
                </a:tc>
                <a:extLst>
                  <a:ext uri="{0D108BD9-81ED-4DB2-BD59-A6C34878D82A}">
                    <a16:rowId xmlns="" xmlns:p14="http://schemas.microsoft.com/office/powerpoint/2010/main" xmlns:a16="http://schemas.microsoft.com/office/drawing/2014/main" val="10002"/>
                  </a:ext>
                </a:extLst>
              </a:tr>
              <a:tr h="40005">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英美</a:t>
                      </a:r>
                      <a:r>
                        <a:rPr lang="zh-CN" altLang="en-US" sz="2000" b="1" i="0" kern="100" dirty="0">
                          <a:solidFill>
                            <a:schemeClr val="accent5"/>
                          </a:solidFill>
                          <a:effectLst/>
                          <a:latin typeface="Microsoft YaHei" charset="0"/>
                          <a:ea typeface="Microsoft YaHei" charset="0"/>
                          <a:cs typeface="Microsoft YaHei" charset="0"/>
                        </a:rPr>
                        <a:t>洛克</a:t>
                      </a:r>
                      <a:r>
                        <a:rPr lang="zh-CN" sz="2000" b="1" i="0" kern="100" dirty="0">
                          <a:solidFill>
                            <a:schemeClr val="accent5"/>
                          </a:solidFill>
                          <a:effectLst/>
                          <a:latin typeface="Microsoft YaHei" charset="0"/>
                          <a:ea typeface="Microsoft YaHei" charset="0"/>
                          <a:cs typeface="Microsoft YaHei" charset="0"/>
                        </a:rPr>
                        <a:t>传统</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法国</a:t>
                      </a:r>
                      <a:r>
                        <a:rPr lang="zh-CN" altLang="en-US" sz="2000" b="1" i="0" kern="100" dirty="0">
                          <a:solidFill>
                            <a:srgbClr val="DB5354"/>
                          </a:solidFill>
                          <a:effectLst/>
                          <a:latin typeface="Microsoft YaHei" charset="0"/>
                          <a:ea typeface="Microsoft YaHei" charset="0"/>
                          <a:cs typeface="Microsoft YaHei" charset="0"/>
                        </a:rPr>
                        <a:t>卢梭</a:t>
                      </a:r>
                      <a:r>
                        <a:rPr lang="zh-CN" sz="2000" b="1" i="0" kern="100" dirty="0">
                          <a:solidFill>
                            <a:srgbClr val="DB5354"/>
                          </a:solidFill>
                          <a:effectLst/>
                          <a:latin typeface="Microsoft YaHei" charset="0"/>
                          <a:ea typeface="Microsoft YaHei" charset="0"/>
                          <a:cs typeface="Microsoft YaHei" charset="0"/>
                        </a:rPr>
                        <a:t>传统</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奥菲</a:t>
                      </a:r>
                    </a:p>
                  </a:txBody>
                  <a:tcPr marL="68580" marR="68580" marT="0" marB="0" anchor="ctr"/>
                </a:tc>
                <a:extLst>
                  <a:ext uri="{0D108BD9-81ED-4DB2-BD59-A6C34878D82A}">
                    <a16:rowId xmlns="" xmlns:p14="http://schemas.microsoft.com/office/powerpoint/2010/main" xmlns:a16="http://schemas.microsoft.com/office/drawing/2014/main" val="10003"/>
                  </a:ext>
                </a:extLst>
              </a:tr>
              <a:tr h="40005">
                <a:tc>
                  <a:txBody>
                    <a:bodyPr/>
                    <a:lstStyle/>
                    <a:p>
                      <a:pPr algn="ctr">
                        <a:lnSpc>
                          <a:spcPct val="150000"/>
                        </a:lnSpc>
                        <a:spcAft>
                          <a:spcPts val="0"/>
                        </a:spcAft>
                      </a:pPr>
                      <a:r>
                        <a:rPr lang="zh-CN" sz="2000" b="1" i="0" kern="100" dirty="0">
                          <a:solidFill>
                            <a:schemeClr val="bg1"/>
                          </a:solidFill>
                          <a:effectLst/>
                          <a:latin typeface="Microsoft YaHei" charset="0"/>
                          <a:ea typeface="Microsoft YaHei" charset="0"/>
                          <a:cs typeface="Microsoft YaHei" charset="0"/>
                        </a:rPr>
                        <a:t>适用范围</a:t>
                      </a:r>
                    </a:p>
                  </a:txBody>
                  <a:tcPr marL="68580" marR="68580" marT="0" marB="0" anchor="ct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政治领域</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社会经济领域</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普</a:t>
                      </a:r>
                      <a:r>
                        <a:rPr lang="zh-CN" altLang="en-US" sz="2000" b="1" i="0" kern="100" dirty="0">
                          <a:solidFill>
                            <a:schemeClr val="tx1">
                              <a:lumMod val="65000"/>
                              <a:lumOff val="35000"/>
                            </a:schemeClr>
                          </a:solidFill>
                          <a:effectLst/>
                          <a:latin typeface="Microsoft YaHei" charset="0"/>
                          <a:ea typeface="Microsoft YaHei" charset="0"/>
                          <a:cs typeface="Microsoft YaHei" charset="0"/>
                        </a:rPr>
                        <a:t>沃</a:t>
                      </a:r>
                      <a:r>
                        <a:rPr lang="zh-CN" sz="2000" b="1" i="0" kern="100" dirty="0">
                          <a:solidFill>
                            <a:schemeClr val="tx1">
                              <a:lumMod val="65000"/>
                              <a:lumOff val="35000"/>
                            </a:schemeClr>
                          </a:solidFill>
                          <a:effectLst/>
                          <a:latin typeface="Microsoft YaHei" charset="0"/>
                          <a:ea typeface="Microsoft YaHei" charset="0"/>
                          <a:cs typeface="Microsoft YaHei" charset="0"/>
                        </a:rPr>
                        <a:t>斯基</a:t>
                      </a:r>
                    </a:p>
                  </a:txBody>
                  <a:tcPr marL="68580" marR="68580" marT="0" marB="0" anchor="ctr"/>
                </a:tc>
                <a:extLst>
                  <a:ext uri="{0D108BD9-81ED-4DB2-BD59-A6C34878D82A}">
                    <a16:rowId xmlns="" xmlns:p14="http://schemas.microsoft.com/office/powerpoint/2010/main" xmlns:a16="http://schemas.microsoft.com/office/drawing/2014/main" val="10004"/>
                  </a:ext>
                </a:extLst>
              </a:tr>
              <a:tr h="40005">
                <a:tc rowSpan="6">
                  <a:txBody>
                    <a:bodyPr/>
                    <a:lstStyle/>
                    <a:p>
                      <a:pPr algn="ctr">
                        <a:lnSpc>
                          <a:spcPct val="150000"/>
                        </a:lnSpc>
                        <a:spcAft>
                          <a:spcPts val="0"/>
                        </a:spcAft>
                      </a:pPr>
                      <a:r>
                        <a:rPr lang="zh-CN" sz="2000" b="1" i="0" kern="100" dirty="0">
                          <a:solidFill>
                            <a:schemeClr val="bg1"/>
                          </a:solidFill>
                          <a:effectLst/>
                          <a:latin typeface="Microsoft YaHei" charset="0"/>
                          <a:ea typeface="Microsoft YaHei" charset="0"/>
                          <a:cs typeface="Microsoft YaHei" charset="0"/>
                        </a:rPr>
                        <a:t>核心特征</a:t>
                      </a:r>
                    </a:p>
                  </a:txBody>
                  <a:tcPr marL="68580" marR="68580" marT="0" marB="0" anchor="ct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弱势民主</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强势民主</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巴伯</a:t>
                      </a:r>
                    </a:p>
                  </a:txBody>
                  <a:tcPr marL="68580" marR="68580" marT="0" marB="0" anchor="ctr"/>
                </a:tc>
                <a:extLst>
                  <a:ext uri="{0D108BD9-81ED-4DB2-BD59-A6C34878D82A}">
                    <a16:rowId xmlns="" xmlns:p14="http://schemas.microsoft.com/office/powerpoint/2010/main" xmlns:a16="http://schemas.microsoft.com/office/drawing/2014/main" val="10005"/>
                  </a:ext>
                </a:extLst>
              </a:tr>
              <a:tr h="0">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消极民主</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激进民主</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拉米斯</a:t>
                      </a:r>
                    </a:p>
                  </a:txBody>
                  <a:tcPr marL="68580" marR="68580" marT="0" marB="0" anchor="ctr"/>
                </a:tc>
                <a:extLst>
                  <a:ext uri="{0D108BD9-81ED-4DB2-BD59-A6C34878D82A}">
                    <a16:rowId xmlns="" xmlns:p14="http://schemas.microsoft.com/office/powerpoint/2010/main" xmlns:a16="http://schemas.microsoft.com/office/drawing/2014/main" val="10006"/>
                  </a:ext>
                </a:extLst>
              </a:tr>
              <a:tr h="0">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精英</a:t>
                      </a:r>
                      <a:r>
                        <a:rPr lang="zh-CN" altLang="en-US" sz="2000" b="1" i="0" kern="100" dirty="0">
                          <a:solidFill>
                            <a:schemeClr val="accent5"/>
                          </a:solidFill>
                          <a:effectLst/>
                          <a:latin typeface="Microsoft YaHei" charset="0"/>
                          <a:ea typeface="Microsoft YaHei" charset="0"/>
                          <a:cs typeface="Microsoft YaHei" charset="0"/>
                        </a:rPr>
                        <a:t>主义</a:t>
                      </a:r>
                      <a:endParaRPr lang="zh-CN" sz="2000" b="1" i="0" kern="100" dirty="0">
                        <a:solidFill>
                          <a:schemeClr val="accent5"/>
                        </a:solidFill>
                        <a:effectLst/>
                        <a:latin typeface="Microsoft YaHei" charset="0"/>
                        <a:ea typeface="Microsoft YaHei" charset="0"/>
                        <a:cs typeface="Microsoft YaHei" charset="0"/>
                      </a:endParaRP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大众主义</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熊彼特</a:t>
                      </a:r>
                    </a:p>
                  </a:txBody>
                  <a:tcPr marL="68580" marR="68580" marT="0" marB="0" anchor="ctr"/>
                </a:tc>
                <a:extLst>
                  <a:ext uri="{0D108BD9-81ED-4DB2-BD59-A6C34878D82A}">
                    <a16:rowId xmlns="" xmlns:p14="http://schemas.microsoft.com/office/powerpoint/2010/main" xmlns:a16="http://schemas.microsoft.com/office/drawing/2014/main" val="10007"/>
                  </a:ext>
                </a:extLst>
              </a:tr>
              <a:tr h="0">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微观民主</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宏观民主</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萨托利</a:t>
                      </a:r>
                    </a:p>
                  </a:txBody>
                  <a:tcPr marL="68580" marR="68580" marT="0" marB="0" anchor="ctr"/>
                </a:tc>
                <a:extLst>
                  <a:ext uri="{0D108BD9-81ED-4DB2-BD59-A6C34878D82A}">
                    <a16:rowId xmlns="" xmlns:p14="http://schemas.microsoft.com/office/powerpoint/2010/main" xmlns:a16="http://schemas.microsoft.com/office/drawing/2014/main" val="10008"/>
                  </a:ext>
                </a:extLst>
              </a:tr>
              <a:tr h="0">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低调民主</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高调民主</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张灏</a:t>
                      </a:r>
                    </a:p>
                  </a:txBody>
                  <a:tcPr marL="68580" marR="68580" marT="0" marB="0" anchor="ctr"/>
                </a:tc>
                <a:extLst>
                  <a:ext uri="{0D108BD9-81ED-4DB2-BD59-A6C34878D82A}">
                    <a16:rowId xmlns="" xmlns:p14="http://schemas.microsoft.com/office/powerpoint/2010/main" xmlns:a16="http://schemas.microsoft.com/office/drawing/2014/main" val="10009"/>
                  </a:ext>
                </a:extLst>
              </a:tr>
              <a:tr h="0">
                <a:tc vMerge="1">
                  <a:txBody>
                    <a:bodyPr/>
                    <a:lstStyle/>
                    <a:p>
                      <a:endParaRPr lang="zh-CN" altLang="en-US"/>
                    </a:p>
                  </a:txBody>
                  <a:tcPr/>
                </a:tc>
                <a:tc>
                  <a:txBody>
                    <a:bodyPr/>
                    <a:lstStyle/>
                    <a:p>
                      <a:pPr algn="ctr">
                        <a:lnSpc>
                          <a:spcPct val="150000"/>
                        </a:lnSpc>
                        <a:spcAft>
                          <a:spcPts val="0"/>
                        </a:spcAft>
                      </a:pPr>
                      <a:r>
                        <a:rPr lang="zh-CN" sz="2000" b="1" i="0" kern="100" dirty="0">
                          <a:solidFill>
                            <a:schemeClr val="accent5"/>
                          </a:solidFill>
                          <a:effectLst/>
                          <a:latin typeface="Microsoft YaHei" charset="0"/>
                          <a:ea typeface="Microsoft YaHei" charset="0"/>
                          <a:cs typeface="Microsoft YaHei" charset="0"/>
                        </a:rPr>
                        <a:t>保护型民主</a:t>
                      </a:r>
                    </a:p>
                  </a:txBody>
                  <a:tcPr marL="68580" marR="68580" marT="0" marB="0" anchor="ctr"/>
                </a:tc>
                <a:tc>
                  <a:txBody>
                    <a:bodyPr/>
                    <a:lstStyle/>
                    <a:p>
                      <a:pPr algn="ctr">
                        <a:lnSpc>
                          <a:spcPct val="150000"/>
                        </a:lnSpc>
                        <a:spcAft>
                          <a:spcPts val="0"/>
                        </a:spcAft>
                      </a:pPr>
                      <a:r>
                        <a:rPr lang="zh-CN" sz="2000" b="1" i="0" kern="100" dirty="0">
                          <a:solidFill>
                            <a:srgbClr val="DB5354"/>
                          </a:solidFill>
                          <a:effectLst/>
                          <a:latin typeface="Microsoft YaHei" charset="0"/>
                          <a:ea typeface="Microsoft YaHei" charset="0"/>
                          <a:cs typeface="Microsoft YaHei" charset="0"/>
                        </a:rPr>
                        <a:t>发展型民主</a:t>
                      </a:r>
                    </a:p>
                  </a:txBody>
                  <a:tcPr marL="68580" marR="68580" marT="0" marB="0" anchor="ctr"/>
                </a:tc>
                <a:tc>
                  <a:txBody>
                    <a:bodyPr/>
                    <a:lstStyle/>
                    <a:p>
                      <a:pPr algn="ctr">
                        <a:lnSpc>
                          <a:spcPct val="150000"/>
                        </a:lnSpc>
                        <a:spcAft>
                          <a:spcPts val="0"/>
                        </a:spcAft>
                      </a:pPr>
                      <a:r>
                        <a:rPr lang="zh-CN" sz="2000" b="1" i="0" kern="100" dirty="0">
                          <a:solidFill>
                            <a:schemeClr val="tx1">
                              <a:lumMod val="65000"/>
                              <a:lumOff val="35000"/>
                            </a:schemeClr>
                          </a:solidFill>
                          <a:effectLst/>
                          <a:latin typeface="Microsoft YaHei" charset="0"/>
                          <a:ea typeface="Microsoft YaHei" charset="0"/>
                          <a:cs typeface="Microsoft YaHei" charset="0"/>
                        </a:rPr>
                        <a:t>麦克弗森</a:t>
                      </a:r>
                    </a:p>
                  </a:txBody>
                  <a:tcPr marL="68580" marR="68580" marT="0" marB="0" anchor="ctr"/>
                </a:tc>
                <a:extLst>
                  <a:ext uri="{0D108BD9-81ED-4DB2-BD59-A6C34878D82A}">
                    <a16:rowId xmlns="" xmlns:p14="http://schemas.microsoft.com/office/powerpoint/2010/main" xmlns:a16="http://schemas.microsoft.com/office/drawing/2014/main" val="10010"/>
                  </a:ext>
                </a:extLst>
              </a:tr>
            </a:tbl>
          </a:graphicData>
        </a:graphic>
      </p:graphicFrame>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36</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spTree>
    <p:extLst>
      <p:ext uri="{BB962C8B-B14F-4D97-AF65-F5344CB8AC3E}">
        <p14:creationId xmlns="" xmlns:p14="http://schemas.microsoft.com/office/powerpoint/2010/main" val="210672259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203136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超越“程序民主”</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批判“形式民主”</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追求“实质民主”</a:t>
            </a:r>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理论特点</a:t>
            </a:r>
          </a:p>
        </p:txBody>
      </p:sp>
      <p:grpSp>
        <p:nvGrpSpPr>
          <p:cNvPr id="2" name="组合 19"/>
          <p:cNvGrpSpPr/>
          <p:nvPr/>
        </p:nvGrpSpPr>
        <p:grpSpPr>
          <a:xfrm>
            <a:off x="2351405" y="6148705"/>
            <a:ext cx="3119755" cy="690880"/>
            <a:chOff x="2351405" y="6148705"/>
            <a:chExt cx="3119755" cy="690880"/>
          </a:xfrm>
        </p:grpSpPr>
        <p:sp>
          <p:nvSpPr>
            <p:cNvPr id="9" name="立方体 8"/>
            <p:cNvSpPr/>
            <p:nvPr/>
          </p:nvSpPr>
          <p:spPr>
            <a:xfrm>
              <a:off x="2351405" y="6148705"/>
              <a:ext cx="3119755" cy="690880"/>
            </a:xfrm>
            <a:prstGeom prst="cube">
              <a:avLst/>
            </a:prstGeom>
            <a:gradFill flip="none" rotWithShape="1">
              <a:gsLst>
                <a:gs pos="88000">
                  <a:schemeClr val="tx1">
                    <a:lumMod val="65000"/>
                    <a:lumOff val="35000"/>
                  </a:schemeClr>
                </a:gs>
                <a:gs pos="0">
                  <a:schemeClr val="tx1">
                    <a:lumMod val="85000"/>
                    <a:lumOff val="15000"/>
                  </a:schemeClr>
                </a:gs>
              </a:gsLst>
              <a:path path="circle">
                <a:fillToRect l="100000" t="100000"/>
              </a:path>
              <a:tileRect r="-100000" b="-100000"/>
            </a:gradFill>
            <a:ln>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8"/>
            <p:cNvGrpSpPr/>
            <p:nvPr/>
          </p:nvGrpSpPr>
          <p:grpSpPr>
            <a:xfrm>
              <a:off x="2351405" y="6320155"/>
              <a:ext cx="2940050" cy="317500"/>
              <a:chOff x="2351405" y="6320155"/>
              <a:chExt cx="2940050" cy="317500"/>
            </a:xfrm>
          </p:grpSpPr>
          <p:sp>
            <p:nvSpPr>
              <p:cNvPr id="11" name="矩形 15"/>
              <p:cNvSpPr/>
              <p:nvPr/>
            </p:nvSpPr>
            <p:spPr>
              <a:xfrm flipH="1">
                <a:off x="2351405" y="6320155"/>
                <a:ext cx="2940050" cy="317500"/>
              </a:xfrm>
              <a:custGeom>
                <a:avLst/>
                <a:gdLst>
                  <a:gd name="connsiteX0" fmla="*/ 0 w 2502675"/>
                  <a:gd name="connsiteY0" fmla="*/ 0 h 1224261"/>
                  <a:gd name="connsiteX1" fmla="*/ 2502675 w 2502675"/>
                  <a:gd name="connsiteY1" fmla="*/ 0 h 1224261"/>
                  <a:gd name="connsiteX2" fmla="*/ 2502675 w 2502675"/>
                  <a:gd name="connsiteY2" fmla="*/ 1224261 h 1224261"/>
                  <a:gd name="connsiteX3" fmla="*/ 0 w 2502675"/>
                  <a:gd name="connsiteY3" fmla="*/ 1224261 h 1224261"/>
                  <a:gd name="connsiteX4" fmla="*/ 0 w 2502675"/>
                  <a:gd name="connsiteY4" fmla="*/ 0 h 1224261"/>
                  <a:gd name="connsiteX0" fmla="*/ 0 w 2559825"/>
                  <a:gd name="connsiteY0" fmla="*/ 0 h 1224261"/>
                  <a:gd name="connsiteX1" fmla="*/ 2502675 w 2559825"/>
                  <a:gd name="connsiteY1" fmla="*/ 0 h 1224261"/>
                  <a:gd name="connsiteX2" fmla="*/ 2559825 w 2559825"/>
                  <a:gd name="connsiteY2" fmla="*/ 786111 h 1224261"/>
                  <a:gd name="connsiteX3" fmla="*/ 0 w 2559825"/>
                  <a:gd name="connsiteY3" fmla="*/ 1224261 h 1224261"/>
                  <a:gd name="connsiteX4" fmla="*/ 0 w 2559825"/>
                  <a:gd name="connsiteY4" fmla="*/ 0 h 1224261"/>
                  <a:gd name="connsiteX0" fmla="*/ 0 w 2559825"/>
                  <a:gd name="connsiteY0" fmla="*/ 0 h 1452861"/>
                  <a:gd name="connsiteX1" fmla="*/ 2502675 w 2559825"/>
                  <a:gd name="connsiteY1" fmla="*/ 0 h 1452861"/>
                  <a:gd name="connsiteX2" fmla="*/ 2559825 w 2559825"/>
                  <a:gd name="connsiteY2" fmla="*/ 786111 h 1452861"/>
                  <a:gd name="connsiteX3" fmla="*/ 38100 w 2559825"/>
                  <a:gd name="connsiteY3" fmla="*/ 1452861 h 1452861"/>
                  <a:gd name="connsiteX4" fmla="*/ 0 w 2559825"/>
                  <a:gd name="connsiteY4" fmla="*/ 0 h 1452861"/>
                  <a:gd name="connsiteX0" fmla="*/ 0 w 2502675"/>
                  <a:gd name="connsiteY0" fmla="*/ 0 h 1452861"/>
                  <a:gd name="connsiteX1" fmla="*/ 2502675 w 2502675"/>
                  <a:gd name="connsiteY1" fmla="*/ 0 h 1452861"/>
                  <a:gd name="connsiteX2" fmla="*/ 2483625 w 2502675"/>
                  <a:gd name="connsiteY2" fmla="*/ 838499 h 1452861"/>
                  <a:gd name="connsiteX3" fmla="*/ 38100 w 2502675"/>
                  <a:gd name="connsiteY3" fmla="*/ 1452861 h 1452861"/>
                  <a:gd name="connsiteX4" fmla="*/ 0 w 2502675"/>
                  <a:gd name="connsiteY4" fmla="*/ 0 h 1452861"/>
                  <a:gd name="connsiteX0" fmla="*/ 0 w 2483625"/>
                  <a:gd name="connsiteY0" fmla="*/ 0 h 1452861"/>
                  <a:gd name="connsiteX1" fmla="*/ 2483625 w 2483625"/>
                  <a:gd name="connsiteY1" fmla="*/ 9525 h 1452861"/>
                  <a:gd name="connsiteX2" fmla="*/ 2483625 w 2483625"/>
                  <a:gd name="connsiteY2" fmla="*/ 838499 h 1452861"/>
                  <a:gd name="connsiteX3" fmla="*/ 38100 w 2483625"/>
                  <a:gd name="connsiteY3" fmla="*/ 1452861 h 1452861"/>
                  <a:gd name="connsiteX4" fmla="*/ 0 w 2483625"/>
                  <a:gd name="connsiteY4" fmla="*/ 0 h 1452861"/>
                  <a:gd name="connsiteX0" fmla="*/ 0 w 2469337"/>
                  <a:gd name="connsiteY0" fmla="*/ 0 h 1452861"/>
                  <a:gd name="connsiteX1" fmla="*/ 2469337 w 2469337"/>
                  <a:gd name="connsiteY1" fmla="*/ 9525 h 1452861"/>
                  <a:gd name="connsiteX2" fmla="*/ 2469337 w 2469337"/>
                  <a:gd name="connsiteY2" fmla="*/ 838499 h 1452861"/>
                  <a:gd name="connsiteX3" fmla="*/ 23812 w 2469337"/>
                  <a:gd name="connsiteY3" fmla="*/ 1452861 h 1452861"/>
                  <a:gd name="connsiteX4" fmla="*/ 0 w 2469337"/>
                  <a:gd name="connsiteY4" fmla="*/ 0 h 1452861"/>
                  <a:gd name="connsiteX0" fmla="*/ 1126 w 2470463"/>
                  <a:gd name="connsiteY0" fmla="*/ 0 h 1452861"/>
                  <a:gd name="connsiteX1" fmla="*/ 2470463 w 2470463"/>
                  <a:gd name="connsiteY1" fmla="*/ 9525 h 1452861"/>
                  <a:gd name="connsiteX2" fmla="*/ 2470463 w 2470463"/>
                  <a:gd name="connsiteY2" fmla="*/ 838499 h 1452861"/>
                  <a:gd name="connsiteX3" fmla="*/ 24938 w 2470463"/>
                  <a:gd name="connsiteY3" fmla="*/ 1452861 h 1452861"/>
                  <a:gd name="connsiteX4" fmla="*/ 1126 w 2470463"/>
                  <a:gd name="connsiteY4" fmla="*/ 0 h 1452861"/>
                  <a:gd name="connsiteX0" fmla="*/ 8467 w 2477804"/>
                  <a:gd name="connsiteY0" fmla="*/ 0 h 1452861"/>
                  <a:gd name="connsiteX1" fmla="*/ 2477804 w 2477804"/>
                  <a:gd name="connsiteY1" fmla="*/ 9525 h 1452861"/>
                  <a:gd name="connsiteX2" fmla="*/ 2477804 w 2477804"/>
                  <a:gd name="connsiteY2" fmla="*/ 838499 h 1452861"/>
                  <a:gd name="connsiteX3" fmla="*/ 3704 w 2477804"/>
                  <a:gd name="connsiteY3" fmla="*/ 1452861 h 1452861"/>
                  <a:gd name="connsiteX4" fmla="*/ 8467 w 2477804"/>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100" h="1452861">
                    <a:moveTo>
                      <a:pt x="4763" y="0"/>
                    </a:moveTo>
                    <a:lnTo>
                      <a:pt x="2474100" y="9525"/>
                    </a:lnTo>
                    <a:lnTo>
                      <a:pt x="2474100" y="838499"/>
                    </a:lnTo>
                    <a:lnTo>
                      <a:pt x="0" y="1452861"/>
                    </a:lnTo>
                    <a:cubicBezTo>
                      <a:pt x="1588" y="992386"/>
                      <a:pt x="3175" y="450949"/>
                      <a:pt x="4763" y="0"/>
                    </a:cubicBezTo>
                    <a:close/>
                  </a:path>
                </a:pathLst>
              </a:custGeom>
              <a:gradFill flip="none" rotWithShape="1">
                <a:gsLst>
                  <a:gs pos="98000">
                    <a:schemeClr val="bg1">
                      <a:alpha val="55000"/>
                    </a:schemeClr>
                  </a:gs>
                  <a:gs pos="0">
                    <a:schemeClr val="bg1">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30"/>
              <p:cNvCxnSpPr/>
              <p:nvPr/>
            </p:nvCxnSpPr>
            <p:spPr>
              <a:xfrm>
                <a:off x="2351405" y="6503035"/>
                <a:ext cx="2940050" cy="133985"/>
              </a:xfrm>
              <a:prstGeom prst="line">
                <a:avLst/>
              </a:prstGeom>
              <a:ln>
                <a:gradFill flip="none" rotWithShape="1">
                  <a:gsLst>
                    <a:gs pos="48000">
                      <a:schemeClr val="bg1"/>
                    </a:gs>
                    <a:gs pos="0">
                      <a:srgbClr val="FFFFFF">
                        <a:alpha val="14000"/>
                      </a:srgbClr>
                    </a:gs>
                    <a:gs pos="100000">
                      <a:schemeClr val="bg1">
                        <a:alpha val="38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pic>
        <p:nvPicPr>
          <p:cNvPr id="13" name="图片 12"/>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a:off x="3209925" y="4417060"/>
            <a:ext cx="1744980" cy="1939290"/>
          </a:xfrm>
          <a:prstGeom prst="rect">
            <a:avLst/>
          </a:prstGeom>
        </p:spPr>
      </p:pic>
      <p:grpSp>
        <p:nvGrpSpPr>
          <p:cNvPr id="5" name="组合 38"/>
          <p:cNvGrpSpPr/>
          <p:nvPr/>
        </p:nvGrpSpPr>
        <p:grpSpPr>
          <a:xfrm>
            <a:off x="5581650" y="4784090"/>
            <a:ext cx="2227580" cy="2057400"/>
            <a:chOff x="5581650" y="4784090"/>
            <a:chExt cx="2227580" cy="2057400"/>
          </a:xfrm>
        </p:grpSpPr>
        <p:sp>
          <p:nvSpPr>
            <p:cNvPr id="21" name="立方体 20"/>
            <p:cNvSpPr/>
            <p:nvPr/>
          </p:nvSpPr>
          <p:spPr>
            <a:xfrm>
              <a:off x="5581650" y="4784090"/>
              <a:ext cx="2227580" cy="2057400"/>
            </a:xfrm>
            <a:prstGeom prst="cube">
              <a:avLst/>
            </a:prstGeom>
            <a:gradFill flip="none" rotWithShape="1">
              <a:gsLst>
                <a:gs pos="100000">
                  <a:srgbClr val="F93D32"/>
                </a:gs>
                <a:gs pos="5000">
                  <a:srgbClr val="BE1007"/>
                </a:gs>
              </a:gsLst>
              <a:path path="circle">
                <a:fillToRect l="100000" t="100000"/>
              </a:path>
              <a:tileRect r="-100000" b="-100000"/>
            </a:gradFill>
            <a:ln>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22"/>
            <p:cNvGrpSpPr/>
            <p:nvPr/>
          </p:nvGrpSpPr>
          <p:grpSpPr>
            <a:xfrm>
              <a:off x="5581650" y="5314950"/>
              <a:ext cx="1708785" cy="1007110"/>
              <a:chOff x="5581650" y="5314950"/>
              <a:chExt cx="1708785" cy="1007110"/>
            </a:xfrm>
          </p:grpSpPr>
          <p:sp>
            <p:nvSpPr>
              <p:cNvPr id="24" name="矩形 15"/>
              <p:cNvSpPr/>
              <p:nvPr/>
            </p:nvSpPr>
            <p:spPr>
              <a:xfrm flipH="1">
                <a:off x="5581650" y="5314950"/>
                <a:ext cx="1708785" cy="1007110"/>
              </a:xfrm>
              <a:custGeom>
                <a:avLst/>
                <a:gdLst>
                  <a:gd name="connsiteX0" fmla="*/ 0 w 2502675"/>
                  <a:gd name="connsiteY0" fmla="*/ 0 h 1224261"/>
                  <a:gd name="connsiteX1" fmla="*/ 2502675 w 2502675"/>
                  <a:gd name="connsiteY1" fmla="*/ 0 h 1224261"/>
                  <a:gd name="connsiteX2" fmla="*/ 2502675 w 2502675"/>
                  <a:gd name="connsiteY2" fmla="*/ 1224261 h 1224261"/>
                  <a:gd name="connsiteX3" fmla="*/ 0 w 2502675"/>
                  <a:gd name="connsiteY3" fmla="*/ 1224261 h 1224261"/>
                  <a:gd name="connsiteX4" fmla="*/ 0 w 2502675"/>
                  <a:gd name="connsiteY4" fmla="*/ 0 h 1224261"/>
                  <a:gd name="connsiteX0" fmla="*/ 0 w 2559825"/>
                  <a:gd name="connsiteY0" fmla="*/ 0 h 1224261"/>
                  <a:gd name="connsiteX1" fmla="*/ 2502675 w 2559825"/>
                  <a:gd name="connsiteY1" fmla="*/ 0 h 1224261"/>
                  <a:gd name="connsiteX2" fmla="*/ 2559825 w 2559825"/>
                  <a:gd name="connsiteY2" fmla="*/ 786111 h 1224261"/>
                  <a:gd name="connsiteX3" fmla="*/ 0 w 2559825"/>
                  <a:gd name="connsiteY3" fmla="*/ 1224261 h 1224261"/>
                  <a:gd name="connsiteX4" fmla="*/ 0 w 2559825"/>
                  <a:gd name="connsiteY4" fmla="*/ 0 h 1224261"/>
                  <a:gd name="connsiteX0" fmla="*/ 0 w 2559825"/>
                  <a:gd name="connsiteY0" fmla="*/ 0 h 1452861"/>
                  <a:gd name="connsiteX1" fmla="*/ 2502675 w 2559825"/>
                  <a:gd name="connsiteY1" fmla="*/ 0 h 1452861"/>
                  <a:gd name="connsiteX2" fmla="*/ 2559825 w 2559825"/>
                  <a:gd name="connsiteY2" fmla="*/ 786111 h 1452861"/>
                  <a:gd name="connsiteX3" fmla="*/ 38100 w 2559825"/>
                  <a:gd name="connsiteY3" fmla="*/ 1452861 h 1452861"/>
                  <a:gd name="connsiteX4" fmla="*/ 0 w 2559825"/>
                  <a:gd name="connsiteY4" fmla="*/ 0 h 1452861"/>
                  <a:gd name="connsiteX0" fmla="*/ 0 w 2502675"/>
                  <a:gd name="connsiteY0" fmla="*/ 0 h 1452861"/>
                  <a:gd name="connsiteX1" fmla="*/ 2502675 w 2502675"/>
                  <a:gd name="connsiteY1" fmla="*/ 0 h 1452861"/>
                  <a:gd name="connsiteX2" fmla="*/ 2483625 w 2502675"/>
                  <a:gd name="connsiteY2" fmla="*/ 838499 h 1452861"/>
                  <a:gd name="connsiteX3" fmla="*/ 38100 w 2502675"/>
                  <a:gd name="connsiteY3" fmla="*/ 1452861 h 1452861"/>
                  <a:gd name="connsiteX4" fmla="*/ 0 w 2502675"/>
                  <a:gd name="connsiteY4" fmla="*/ 0 h 1452861"/>
                  <a:gd name="connsiteX0" fmla="*/ 0 w 2483625"/>
                  <a:gd name="connsiteY0" fmla="*/ 0 h 1452861"/>
                  <a:gd name="connsiteX1" fmla="*/ 2483625 w 2483625"/>
                  <a:gd name="connsiteY1" fmla="*/ 9525 h 1452861"/>
                  <a:gd name="connsiteX2" fmla="*/ 2483625 w 2483625"/>
                  <a:gd name="connsiteY2" fmla="*/ 838499 h 1452861"/>
                  <a:gd name="connsiteX3" fmla="*/ 38100 w 2483625"/>
                  <a:gd name="connsiteY3" fmla="*/ 1452861 h 1452861"/>
                  <a:gd name="connsiteX4" fmla="*/ 0 w 2483625"/>
                  <a:gd name="connsiteY4" fmla="*/ 0 h 1452861"/>
                  <a:gd name="connsiteX0" fmla="*/ 0 w 2469337"/>
                  <a:gd name="connsiteY0" fmla="*/ 0 h 1452861"/>
                  <a:gd name="connsiteX1" fmla="*/ 2469337 w 2469337"/>
                  <a:gd name="connsiteY1" fmla="*/ 9525 h 1452861"/>
                  <a:gd name="connsiteX2" fmla="*/ 2469337 w 2469337"/>
                  <a:gd name="connsiteY2" fmla="*/ 838499 h 1452861"/>
                  <a:gd name="connsiteX3" fmla="*/ 23812 w 2469337"/>
                  <a:gd name="connsiteY3" fmla="*/ 1452861 h 1452861"/>
                  <a:gd name="connsiteX4" fmla="*/ 0 w 2469337"/>
                  <a:gd name="connsiteY4" fmla="*/ 0 h 1452861"/>
                  <a:gd name="connsiteX0" fmla="*/ 1126 w 2470463"/>
                  <a:gd name="connsiteY0" fmla="*/ 0 h 1452861"/>
                  <a:gd name="connsiteX1" fmla="*/ 2470463 w 2470463"/>
                  <a:gd name="connsiteY1" fmla="*/ 9525 h 1452861"/>
                  <a:gd name="connsiteX2" fmla="*/ 2470463 w 2470463"/>
                  <a:gd name="connsiteY2" fmla="*/ 838499 h 1452861"/>
                  <a:gd name="connsiteX3" fmla="*/ 24938 w 2470463"/>
                  <a:gd name="connsiteY3" fmla="*/ 1452861 h 1452861"/>
                  <a:gd name="connsiteX4" fmla="*/ 1126 w 2470463"/>
                  <a:gd name="connsiteY4" fmla="*/ 0 h 1452861"/>
                  <a:gd name="connsiteX0" fmla="*/ 8467 w 2477804"/>
                  <a:gd name="connsiteY0" fmla="*/ 0 h 1452861"/>
                  <a:gd name="connsiteX1" fmla="*/ 2477804 w 2477804"/>
                  <a:gd name="connsiteY1" fmla="*/ 9525 h 1452861"/>
                  <a:gd name="connsiteX2" fmla="*/ 2477804 w 2477804"/>
                  <a:gd name="connsiteY2" fmla="*/ 838499 h 1452861"/>
                  <a:gd name="connsiteX3" fmla="*/ 3704 w 2477804"/>
                  <a:gd name="connsiteY3" fmla="*/ 1452861 h 1452861"/>
                  <a:gd name="connsiteX4" fmla="*/ 8467 w 2477804"/>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100" h="1452861">
                    <a:moveTo>
                      <a:pt x="4763" y="0"/>
                    </a:moveTo>
                    <a:lnTo>
                      <a:pt x="2474100" y="9525"/>
                    </a:lnTo>
                    <a:lnTo>
                      <a:pt x="2474100" y="838499"/>
                    </a:lnTo>
                    <a:lnTo>
                      <a:pt x="0" y="1452861"/>
                    </a:lnTo>
                    <a:cubicBezTo>
                      <a:pt x="1588" y="992386"/>
                      <a:pt x="3175" y="450949"/>
                      <a:pt x="4763" y="0"/>
                    </a:cubicBezTo>
                    <a:close/>
                  </a:path>
                </a:pathLst>
              </a:custGeom>
              <a:gradFill flip="none" rotWithShape="1">
                <a:gsLst>
                  <a:gs pos="98000">
                    <a:schemeClr val="bg1">
                      <a:alpha val="55000"/>
                    </a:schemeClr>
                  </a:gs>
                  <a:gs pos="0">
                    <a:schemeClr val="bg1">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5581650" y="5895975"/>
                <a:ext cx="1708785" cy="426085"/>
              </a:xfrm>
              <a:prstGeom prst="line">
                <a:avLst/>
              </a:prstGeom>
              <a:ln>
                <a:gradFill flip="none" rotWithShape="1">
                  <a:gsLst>
                    <a:gs pos="48000">
                      <a:schemeClr val="bg1"/>
                    </a:gs>
                    <a:gs pos="0">
                      <a:srgbClr val="FFFFFF">
                        <a:alpha val="14000"/>
                      </a:srgbClr>
                    </a:gs>
                    <a:gs pos="100000">
                      <a:schemeClr val="bg1">
                        <a:alpha val="38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5687695" y="5585460"/>
              <a:ext cx="162115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西式民主</a:t>
              </a:r>
            </a:p>
          </p:txBody>
        </p:sp>
      </p:grpSp>
      <p:grpSp>
        <p:nvGrpSpPr>
          <p:cNvPr id="8" name="组合 39"/>
          <p:cNvGrpSpPr/>
          <p:nvPr/>
        </p:nvGrpSpPr>
        <p:grpSpPr>
          <a:xfrm>
            <a:off x="7771130" y="2676525"/>
            <a:ext cx="4217670" cy="4161790"/>
            <a:chOff x="7771130" y="2676525"/>
            <a:chExt cx="4217670" cy="4161790"/>
          </a:xfrm>
        </p:grpSpPr>
        <p:sp>
          <p:nvSpPr>
            <p:cNvPr id="27" name="立方体 26"/>
            <p:cNvSpPr/>
            <p:nvPr/>
          </p:nvSpPr>
          <p:spPr>
            <a:xfrm>
              <a:off x="7771130" y="2676525"/>
              <a:ext cx="4217670" cy="4161790"/>
            </a:xfrm>
            <a:prstGeom prst="cube">
              <a:avLst/>
            </a:prstGeom>
            <a:gradFill flip="none" rotWithShape="1">
              <a:gsLst>
                <a:gs pos="100000">
                  <a:srgbClr val="F93D32"/>
                </a:gs>
                <a:gs pos="11000">
                  <a:srgbClr val="BE1007"/>
                </a:gs>
              </a:gsLst>
              <a:path path="circle">
                <a:fillToRect l="100000" t="100000"/>
              </a:path>
              <a:tileRect r="-100000" b="-100000"/>
            </a:gradFill>
            <a:ln>
              <a:solidFill>
                <a:schemeClr val="bg1"/>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21"/>
            <p:cNvGrpSpPr/>
            <p:nvPr/>
          </p:nvGrpSpPr>
          <p:grpSpPr>
            <a:xfrm>
              <a:off x="7783195" y="3713480"/>
              <a:ext cx="3232150" cy="2028190"/>
              <a:chOff x="7783195" y="3713480"/>
              <a:chExt cx="3232150" cy="2028190"/>
            </a:xfrm>
          </p:grpSpPr>
          <p:sp>
            <p:nvSpPr>
              <p:cNvPr id="30" name="矩形 15"/>
              <p:cNvSpPr/>
              <p:nvPr/>
            </p:nvSpPr>
            <p:spPr>
              <a:xfrm flipH="1">
                <a:off x="7783195" y="3713480"/>
                <a:ext cx="3232150" cy="2028190"/>
              </a:xfrm>
              <a:custGeom>
                <a:avLst/>
                <a:gdLst>
                  <a:gd name="connsiteX0" fmla="*/ 0 w 2502675"/>
                  <a:gd name="connsiteY0" fmla="*/ 0 h 1224261"/>
                  <a:gd name="connsiteX1" fmla="*/ 2502675 w 2502675"/>
                  <a:gd name="connsiteY1" fmla="*/ 0 h 1224261"/>
                  <a:gd name="connsiteX2" fmla="*/ 2502675 w 2502675"/>
                  <a:gd name="connsiteY2" fmla="*/ 1224261 h 1224261"/>
                  <a:gd name="connsiteX3" fmla="*/ 0 w 2502675"/>
                  <a:gd name="connsiteY3" fmla="*/ 1224261 h 1224261"/>
                  <a:gd name="connsiteX4" fmla="*/ 0 w 2502675"/>
                  <a:gd name="connsiteY4" fmla="*/ 0 h 1224261"/>
                  <a:gd name="connsiteX0" fmla="*/ 0 w 2559825"/>
                  <a:gd name="connsiteY0" fmla="*/ 0 h 1224261"/>
                  <a:gd name="connsiteX1" fmla="*/ 2502675 w 2559825"/>
                  <a:gd name="connsiteY1" fmla="*/ 0 h 1224261"/>
                  <a:gd name="connsiteX2" fmla="*/ 2559825 w 2559825"/>
                  <a:gd name="connsiteY2" fmla="*/ 786111 h 1224261"/>
                  <a:gd name="connsiteX3" fmla="*/ 0 w 2559825"/>
                  <a:gd name="connsiteY3" fmla="*/ 1224261 h 1224261"/>
                  <a:gd name="connsiteX4" fmla="*/ 0 w 2559825"/>
                  <a:gd name="connsiteY4" fmla="*/ 0 h 1224261"/>
                  <a:gd name="connsiteX0" fmla="*/ 0 w 2559825"/>
                  <a:gd name="connsiteY0" fmla="*/ 0 h 1452861"/>
                  <a:gd name="connsiteX1" fmla="*/ 2502675 w 2559825"/>
                  <a:gd name="connsiteY1" fmla="*/ 0 h 1452861"/>
                  <a:gd name="connsiteX2" fmla="*/ 2559825 w 2559825"/>
                  <a:gd name="connsiteY2" fmla="*/ 786111 h 1452861"/>
                  <a:gd name="connsiteX3" fmla="*/ 38100 w 2559825"/>
                  <a:gd name="connsiteY3" fmla="*/ 1452861 h 1452861"/>
                  <a:gd name="connsiteX4" fmla="*/ 0 w 2559825"/>
                  <a:gd name="connsiteY4" fmla="*/ 0 h 1452861"/>
                  <a:gd name="connsiteX0" fmla="*/ 0 w 2502675"/>
                  <a:gd name="connsiteY0" fmla="*/ 0 h 1452861"/>
                  <a:gd name="connsiteX1" fmla="*/ 2502675 w 2502675"/>
                  <a:gd name="connsiteY1" fmla="*/ 0 h 1452861"/>
                  <a:gd name="connsiteX2" fmla="*/ 2483625 w 2502675"/>
                  <a:gd name="connsiteY2" fmla="*/ 838499 h 1452861"/>
                  <a:gd name="connsiteX3" fmla="*/ 38100 w 2502675"/>
                  <a:gd name="connsiteY3" fmla="*/ 1452861 h 1452861"/>
                  <a:gd name="connsiteX4" fmla="*/ 0 w 2502675"/>
                  <a:gd name="connsiteY4" fmla="*/ 0 h 1452861"/>
                  <a:gd name="connsiteX0" fmla="*/ 0 w 2483625"/>
                  <a:gd name="connsiteY0" fmla="*/ 0 h 1452861"/>
                  <a:gd name="connsiteX1" fmla="*/ 2483625 w 2483625"/>
                  <a:gd name="connsiteY1" fmla="*/ 9525 h 1452861"/>
                  <a:gd name="connsiteX2" fmla="*/ 2483625 w 2483625"/>
                  <a:gd name="connsiteY2" fmla="*/ 838499 h 1452861"/>
                  <a:gd name="connsiteX3" fmla="*/ 38100 w 2483625"/>
                  <a:gd name="connsiteY3" fmla="*/ 1452861 h 1452861"/>
                  <a:gd name="connsiteX4" fmla="*/ 0 w 2483625"/>
                  <a:gd name="connsiteY4" fmla="*/ 0 h 1452861"/>
                  <a:gd name="connsiteX0" fmla="*/ 0 w 2469337"/>
                  <a:gd name="connsiteY0" fmla="*/ 0 h 1452861"/>
                  <a:gd name="connsiteX1" fmla="*/ 2469337 w 2469337"/>
                  <a:gd name="connsiteY1" fmla="*/ 9525 h 1452861"/>
                  <a:gd name="connsiteX2" fmla="*/ 2469337 w 2469337"/>
                  <a:gd name="connsiteY2" fmla="*/ 838499 h 1452861"/>
                  <a:gd name="connsiteX3" fmla="*/ 23812 w 2469337"/>
                  <a:gd name="connsiteY3" fmla="*/ 1452861 h 1452861"/>
                  <a:gd name="connsiteX4" fmla="*/ 0 w 2469337"/>
                  <a:gd name="connsiteY4" fmla="*/ 0 h 1452861"/>
                  <a:gd name="connsiteX0" fmla="*/ 1126 w 2470463"/>
                  <a:gd name="connsiteY0" fmla="*/ 0 h 1452861"/>
                  <a:gd name="connsiteX1" fmla="*/ 2470463 w 2470463"/>
                  <a:gd name="connsiteY1" fmla="*/ 9525 h 1452861"/>
                  <a:gd name="connsiteX2" fmla="*/ 2470463 w 2470463"/>
                  <a:gd name="connsiteY2" fmla="*/ 838499 h 1452861"/>
                  <a:gd name="connsiteX3" fmla="*/ 24938 w 2470463"/>
                  <a:gd name="connsiteY3" fmla="*/ 1452861 h 1452861"/>
                  <a:gd name="connsiteX4" fmla="*/ 1126 w 2470463"/>
                  <a:gd name="connsiteY4" fmla="*/ 0 h 1452861"/>
                  <a:gd name="connsiteX0" fmla="*/ 8467 w 2477804"/>
                  <a:gd name="connsiteY0" fmla="*/ 0 h 1452861"/>
                  <a:gd name="connsiteX1" fmla="*/ 2477804 w 2477804"/>
                  <a:gd name="connsiteY1" fmla="*/ 9525 h 1452861"/>
                  <a:gd name="connsiteX2" fmla="*/ 2477804 w 2477804"/>
                  <a:gd name="connsiteY2" fmla="*/ 838499 h 1452861"/>
                  <a:gd name="connsiteX3" fmla="*/ 3704 w 2477804"/>
                  <a:gd name="connsiteY3" fmla="*/ 1452861 h 1452861"/>
                  <a:gd name="connsiteX4" fmla="*/ 8467 w 2477804"/>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 name="connsiteX0" fmla="*/ 4763 w 2474100"/>
                  <a:gd name="connsiteY0" fmla="*/ 0 h 1452861"/>
                  <a:gd name="connsiteX1" fmla="*/ 2474100 w 2474100"/>
                  <a:gd name="connsiteY1" fmla="*/ 9525 h 1452861"/>
                  <a:gd name="connsiteX2" fmla="*/ 2474100 w 2474100"/>
                  <a:gd name="connsiteY2" fmla="*/ 838499 h 1452861"/>
                  <a:gd name="connsiteX3" fmla="*/ 0 w 2474100"/>
                  <a:gd name="connsiteY3" fmla="*/ 1452861 h 1452861"/>
                  <a:gd name="connsiteX4" fmla="*/ 4763 w 2474100"/>
                  <a:gd name="connsiteY4" fmla="*/ 0 h 145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100" h="1452861">
                    <a:moveTo>
                      <a:pt x="4763" y="0"/>
                    </a:moveTo>
                    <a:lnTo>
                      <a:pt x="2474100" y="9525"/>
                    </a:lnTo>
                    <a:lnTo>
                      <a:pt x="2474100" y="838499"/>
                    </a:lnTo>
                    <a:lnTo>
                      <a:pt x="0" y="1452861"/>
                    </a:lnTo>
                    <a:cubicBezTo>
                      <a:pt x="1588" y="992386"/>
                      <a:pt x="3175" y="450949"/>
                      <a:pt x="4763" y="0"/>
                    </a:cubicBezTo>
                    <a:close/>
                  </a:path>
                </a:pathLst>
              </a:custGeom>
              <a:gradFill flip="none" rotWithShape="1">
                <a:gsLst>
                  <a:gs pos="98000">
                    <a:schemeClr val="bg1">
                      <a:alpha val="55000"/>
                    </a:schemeClr>
                  </a:gs>
                  <a:gs pos="0">
                    <a:schemeClr val="bg1">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17"/>
              <p:cNvCxnSpPr/>
              <p:nvPr/>
            </p:nvCxnSpPr>
            <p:spPr>
              <a:xfrm>
                <a:off x="7783195" y="4884420"/>
                <a:ext cx="3232150" cy="857250"/>
              </a:xfrm>
              <a:prstGeom prst="line">
                <a:avLst/>
              </a:prstGeom>
              <a:ln>
                <a:gradFill flip="none" rotWithShape="1">
                  <a:gsLst>
                    <a:gs pos="48000">
                      <a:schemeClr val="bg1"/>
                    </a:gs>
                    <a:gs pos="0">
                      <a:srgbClr val="FFFFFF">
                        <a:alpha val="14000"/>
                      </a:srgbClr>
                    </a:gs>
                    <a:gs pos="100000">
                      <a:schemeClr val="bg1">
                        <a:alpha val="3800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7809230" y="5549265"/>
              <a:ext cx="4135755" cy="954405"/>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中国特色社会主义民主</a:t>
              </a:r>
            </a:p>
          </p:txBody>
        </p:sp>
      </p:grpSp>
      <p:sp>
        <p:nvSpPr>
          <p:cNvPr id="33" name="文本框 32"/>
          <p:cNvSpPr txBox="1"/>
          <p:nvPr/>
        </p:nvSpPr>
        <p:spPr>
          <a:xfrm>
            <a:off x="9002395" y="2034540"/>
            <a:ext cx="2393315" cy="332422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民主选举</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a:p>
            <a:pPr>
              <a:lnSpc>
                <a:spcPct val="150000"/>
              </a:lnSpc>
            </a:pPr>
            <a:r>
              <a:rPr kumimoji="1" lang="zh-CN" altLang="en-US" sz="2800" b="1" dirty="0">
                <a:solidFill>
                  <a:schemeClr val="bg1"/>
                </a:solidFill>
                <a:latin typeface="Microsoft YaHei" charset="0"/>
                <a:ea typeface="Microsoft YaHei" charset="0"/>
                <a:cs typeface="Microsoft YaHei" charset="0"/>
              </a:rPr>
              <a:t>民主协商</a:t>
            </a:r>
          </a:p>
          <a:p>
            <a:pPr>
              <a:lnSpc>
                <a:spcPct val="150000"/>
              </a:lnSpc>
            </a:pPr>
            <a:r>
              <a:rPr kumimoji="1" lang="zh-CN" altLang="en-US" sz="2800" b="1" dirty="0">
                <a:solidFill>
                  <a:schemeClr val="bg1"/>
                </a:solidFill>
                <a:latin typeface="Microsoft YaHei" charset="0"/>
                <a:ea typeface="Microsoft YaHei" charset="0"/>
                <a:cs typeface="Microsoft YaHei" charset="0"/>
              </a:rPr>
              <a:t>民主决策</a:t>
            </a:r>
          </a:p>
          <a:p>
            <a:pPr>
              <a:lnSpc>
                <a:spcPct val="150000"/>
              </a:lnSpc>
            </a:pPr>
            <a:r>
              <a:rPr kumimoji="1" lang="zh-CN" altLang="en-US" sz="2800" b="1" dirty="0">
                <a:solidFill>
                  <a:schemeClr val="bg1"/>
                </a:solidFill>
                <a:latin typeface="Microsoft YaHei" charset="0"/>
                <a:ea typeface="Microsoft YaHei" charset="0"/>
                <a:cs typeface="Microsoft YaHei" charset="0"/>
              </a:rPr>
              <a:t>民主管理</a:t>
            </a:r>
          </a:p>
          <a:p>
            <a:pPr>
              <a:lnSpc>
                <a:spcPct val="150000"/>
              </a:lnSpc>
            </a:pPr>
            <a:r>
              <a:rPr kumimoji="1" lang="zh-CN" altLang="en-US" sz="2800" b="1" dirty="0">
                <a:solidFill>
                  <a:schemeClr val="bg1"/>
                </a:solidFill>
                <a:latin typeface="Microsoft YaHei" charset="0"/>
                <a:ea typeface="Microsoft YaHei" charset="0"/>
                <a:cs typeface="Microsoft YaHei" charset="0"/>
              </a:rPr>
              <a:t>民主监督</a:t>
            </a:r>
          </a:p>
        </p:txBody>
      </p:sp>
      <p:sp>
        <p:nvSpPr>
          <p:cNvPr id="35" name="文本框 34"/>
          <p:cNvSpPr txBox="1"/>
          <p:nvPr/>
        </p:nvSpPr>
        <p:spPr>
          <a:xfrm>
            <a:off x="6015355" y="4121150"/>
            <a:ext cx="2393315" cy="6623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民主选举</a:t>
            </a:r>
          </a:p>
        </p:txBody>
      </p:sp>
    </p:spTree>
    <p:extLst>
      <p:ext uri="{BB962C8B-B14F-4D97-AF65-F5344CB8AC3E}">
        <p14:creationId xmlns="" xmlns:p14="http://schemas.microsoft.com/office/powerpoint/2010/main" val="67970613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anim calcmode="lin" valueType="num">
                                      <p:cBhvr>
                                        <p:cTn id="8" dur="700" fill="hold"/>
                                        <p:tgtEl>
                                          <p:spTgt spid="2"/>
                                        </p:tgtEl>
                                        <p:attrNameLst>
                                          <p:attrName>ppt_x</p:attrName>
                                        </p:attrNameLst>
                                      </p:cBhvr>
                                      <p:tavLst>
                                        <p:tav tm="0">
                                          <p:val>
                                            <p:strVal val="#ppt_x"/>
                                          </p:val>
                                        </p:tav>
                                        <p:tav tm="100000">
                                          <p:val>
                                            <p:strVal val="#ppt_x"/>
                                          </p:val>
                                        </p:tav>
                                      </p:tavLst>
                                    </p:anim>
                                    <p:anim calcmode="lin" valueType="num">
                                      <p:cBhvr>
                                        <p:cTn id="9" dur="7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3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2" presetClass="entr" presetSubtype="8" fill="hold" nodeType="withEffect">
                                  <p:stCondLst>
                                    <p:cond delay="9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ppt_x</p:attrName>
                                        </p:attrNameLst>
                                      </p:cBhvr>
                                      <p:tavLst>
                                        <p:tav tm="0">
                                          <p:val>
                                            <p:strVal val="#ppt_x-#ppt_w*1.125000"/>
                                          </p:val>
                                        </p:tav>
                                        <p:tav tm="100000">
                                          <p:val>
                                            <p:strVal val="#ppt_x"/>
                                          </p:val>
                                        </p:tav>
                                      </p:tavLst>
                                    </p:anim>
                                    <p:animEffect transition="in" filter="wipe(right)">
                                      <p:cBhvr>
                                        <p:cTn id="16" dur="500"/>
                                        <p:tgtEl>
                                          <p:spTgt spid="5"/>
                                        </p:tgtEl>
                                      </p:cBhvr>
                                    </p:animEffect>
                                  </p:childTnLst>
                                </p:cTn>
                              </p:par>
                              <p:par>
                                <p:cTn id="17" presetID="12" presetClass="entr" presetSubtype="8" fill="hold" nodeType="withEffect">
                                  <p:stCondLst>
                                    <p:cond delay="1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p:tgtEl>
                                          <p:spTgt spid="35"/>
                                        </p:tgtEl>
                                        <p:attrNameLst>
                                          <p:attrName>ppt_y</p:attrName>
                                        </p:attrNameLst>
                                      </p:cBhvr>
                                      <p:tavLst>
                                        <p:tav tm="0">
                                          <p:val>
                                            <p:strVal val="#ppt_y+#ppt_h*1.125000"/>
                                          </p:val>
                                        </p:tav>
                                        <p:tav tm="100000">
                                          <p:val>
                                            <p:strVal val="#ppt_y"/>
                                          </p:val>
                                        </p:tav>
                                      </p:tavLst>
                                    </p:anim>
                                    <p:animEffect transition="in" filter="wipe(up)">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p:tgtEl>
                                          <p:spTgt spid="33"/>
                                        </p:tgtEl>
                                        <p:attrNameLst>
                                          <p:attrName>ppt_y</p:attrName>
                                        </p:attrNameLst>
                                      </p:cBhvr>
                                      <p:tavLst>
                                        <p:tav tm="0">
                                          <p:val>
                                            <p:strVal val="#ppt_y+#ppt_h*1.125000"/>
                                          </p:val>
                                        </p:tav>
                                        <p:tav tm="100000">
                                          <p:val>
                                            <p:strVal val="#ppt_y"/>
                                          </p:val>
                                        </p:tav>
                                      </p:tavLst>
                                    </p:anim>
                                    <p:animEffect transition="in" filter="wipe(up)">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73850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中国特色社会主义民主政治的制度支撑</a:t>
            </a:r>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实践特点</a:t>
            </a:r>
          </a:p>
        </p:txBody>
      </p:sp>
      <p:grpSp>
        <p:nvGrpSpPr>
          <p:cNvPr id="2" name="组合 11"/>
          <p:cNvGrpSpPr/>
          <p:nvPr/>
        </p:nvGrpSpPr>
        <p:grpSpPr>
          <a:xfrm>
            <a:off x="4004945" y="3015615"/>
            <a:ext cx="4188460" cy="2790190"/>
            <a:chOff x="4004945" y="3015615"/>
            <a:chExt cx="4188460" cy="2790190"/>
          </a:xfrm>
          <a:effectLst>
            <a:outerShdw blurRad="76200" dir="18900000" sy="23000" kx="-1200000" algn="bl" rotWithShape="0">
              <a:prstClr val="black">
                <a:alpha val="20000"/>
              </a:prstClr>
            </a:outerShdw>
          </a:effectLst>
        </p:grpSpPr>
        <p:sp>
          <p:nvSpPr>
            <p:cNvPr id="50" name="任意多边形 18"/>
            <p:cNvSpPr/>
            <p:nvPr/>
          </p:nvSpPr>
          <p:spPr>
            <a:xfrm>
              <a:off x="4434840" y="3429635"/>
              <a:ext cx="1146810" cy="392430"/>
            </a:xfrm>
            <a:custGeom>
              <a:avLst/>
              <a:gdLst>
                <a:gd name="connsiteX0" fmla="*/ 0 w 1981200"/>
                <a:gd name="connsiteY0" fmla="*/ 0 h 571500"/>
                <a:gd name="connsiteX1" fmla="*/ 61913 w 1981200"/>
                <a:gd name="connsiteY1" fmla="*/ 304800 h 571500"/>
                <a:gd name="connsiteX2" fmla="*/ 1981200 w 1981200"/>
                <a:gd name="connsiteY2" fmla="*/ 571500 h 571500"/>
                <a:gd name="connsiteX3" fmla="*/ 1976438 w 1981200"/>
                <a:gd name="connsiteY3" fmla="*/ 266700 h 571500"/>
                <a:gd name="connsiteX4" fmla="*/ 0 w 1981200"/>
                <a:gd name="connsiteY4" fmla="*/ 0 h 571500"/>
                <a:gd name="connsiteX0" fmla="*/ 0 w 1981200"/>
                <a:gd name="connsiteY0" fmla="*/ 0 h 571500"/>
                <a:gd name="connsiteX1" fmla="*/ 61913 w 1981200"/>
                <a:gd name="connsiteY1" fmla="*/ 304800 h 571500"/>
                <a:gd name="connsiteX2" fmla="*/ 1981200 w 1981200"/>
                <a:gd name="connsiteY2" fmla="*/ 571500 h 571500"/>
                <a:gd name="connsiteX3" fmla="*/ 1976438 w 1981200"/>
                <a:gd name="connsiteY3" fmla="*/ 266700 h 571500"/>
                <a:gd name="connsiteX4" fmla="*/ 0 w 1981200"/>
                <a:gd name="connsiteY4" fmla="*/ 0 h 571500"/>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81200"/>
                <a:gd name="connsiteY0" fmla="*/ 19117 h 590617"/>
                <a:gd name="connsiteX1" fmla="*/ 61913 w 1981200"/>
                <a:gd name="connsiteY1" fmla="*/ 323917 h 590617"/>
                <a:gd name="connsiteX2" fmla="*/ 1981200 w 1981200"/>
                <a:gd name="connsiteY2" fmla="*/ 590617 h 590617"/>
                <a:gd name="connsiteX3" fmla="*/ 1976438 w 1981200"/>
                <a:gd name="connsiteY3" fmla="*/ 285817 h 590617"/>
                <a:gd name="connsiteX4" fmla="*/ 0 w 1981200"/>
                <a:gd name="connsiteY4" fmla="*/ 19117 h 590617"/>
                <a:gd name="connsiteX0" fmla="*/ 0 w 1943100"/>
                <a:gd name="connsiteY0" fmla="*/ 17466 h 596110"/>
                <a:gd name="connsiteX1" fmla="*/ 23813 w 1943100"/>
                <a:gd name="connsiteY1" fmla="*/ 329410 h 596110"/>
                <a:gd name="connsiteX2" fmla="*/ 1943100 w 1943100"/>
                <a:gd name="connsiteY2" fmla="*/ 596110 h 596110"/>
                <a:gd name="connsiteX3" fmla="*/ 1938338 w 1943100"/>
                <a:gd name="connsiteY3" fmla="*/ 291310 h 596110"/>
                <a:gd name="connsiteX4" fmla="*/ 0 w 1943100"/>
                <a:gd name="connsiteY4" fmla="*/ 17466 h 596110"/>
                <a:gd name="connsiteX0" fmla="*/ 0 w 1943100"/>
                <a:gd name="connsiteY0" fmla="*/ 17466 h 596110"/>
                <a:gd name="connsiteX1" fmla="*/ 42863 w 1943100"/>
                <a:gd name="connsiteY1" fmla="*/ 327029 h 596110"/>
                <a:gd name="connsiteX2" fmla="*/ 1943100 w 1943100"/>
                <a:gd name="connsiteY2" fmla="*/ 596110 h 596110"/>
                <a:gd name="connsiteX3" fmla="*/ 1938338 w 1943100"/>
                <a:gd name="connsiteY3" fmla="*/ 291310 h 596110"/>
                <a:gd name="connsiteX4" fmla="*/ 0 w 1943100"/>
                <a:gd name="connsiteY4" fmla="*/ 17466 h 596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3100" h="596110">
                  <a:moveTo>
                    <a:pt x="0" y="17466"/>
                  </a:moveTo>
                  <a:lnTo>
                    <a:pt x="42863" y="327029"/>
                  </a:lnTo>
                  <a:cubicBezTo>
                    <a:pt x="634999" y="215904"/>
                    <a:pt x="1370013" y="297660"/>
                    <a:pt x="1943100" y="596110"/>
                  </a:cubicBezTo>
                  <a:cubicBezTo>
                    <a:pt x="1941513" y="494510"/>
                    <a:pt x="1939925" y="392910"/>
                    <a:pt x="1938338" y="291310"/>
                  </a:cubicBezTo>
                  <a:cubicBezTo>
                    <a:pt x="1241425" y="-54765"/>
                    <a:pt x="677863" y="-7934"/>
                    <a:pt x="0" y="17466"/>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19"/>
            <p:cNvSpPr/>
            <p:nvPr/>
          </p:nvSpPr>
          <p:spPr>
            <a:xfrm>
              <a:off x="4426585" y="3346450"/>
              <a:ext cx="1583055" cy="368935"/>
            </a:xfrm>
            <a:custGeom>
              <a:avLst/>
              <a:gdLst>
                <a:gd name="connsiteX0" fmla="*/ 0 w 2705100"/>
                <a:gd name="connsiteY0" fmla="*/ 0 h 419100"/>
                <a:gd name="connsiteX1" fmla="*/ 2500313 w 2705100"/>
                <a:gd name="connsiteY1" fmla="*/ 138112 h 419100"/>
                <a:gd name="connsiteX2" fmla="*/ 2705100 w 2705100"/>
                <a:gd name="connsiteY2" fmla="*/ 85725 h 419100"/>
                <a:gd name="connsiteX3" fmla="*/ 2547938 w 2705100"/>
                <a:gd name="connsiteY3" fmla="*/ 419100 h 419100"/>
                <a:gd name="connsiteX4" fmla="*/ 1709738 w 2705100"/>
                <a:gd name="connsiteY4" fmla="*/ 338137 h 419100"/>
                <a:gd name="connsiteX5" fmla="*/ 1981200 w 2705100"/>
                <a:gd name="connsiteY5" fmla="*/ 280987 h 419100"/>
                <a:gd name="connsiteX6" fmla="*/ 0 w 2705100"/>
                <a:gd name="connsiteY6" fmla="*/ 0 h 419100"/>
                <a:gd name="connsiteX0" fmla="*/ 0 w 2705100"/>
                <a:gd name="connsiteY0" fmla="*/ 127271 h 546371"/>
                <a:gd name="connsiteX1" fmla="*/ 2500313 w 2705100"/>
                <a:gd name="connsiteY1" fmla="*/ 265383 h 546371"/>
                <a:gd name="connsiteX2" fmla="*/ 2705100 w 2705100"/>
                <a:gd name="connsiteY2" fmla="*/ 212996 h 546371"/>
                <a:gd name="connsiteX3" fmla="*/ 2547938 w 2705100"/>
                <a:gd name="connsiteY3" fmla="*/ 546371 h 546371"/>
                <a:gd name="connsiteX4" fmla="*/ 1709738 w 2705100"/>
                <a:gd name="connsiteY4" fmla="*/ 465408 h 546371"/>
                <a:gd name="connsiteX5" fmla="*/ 1981200 w 2705100"/>
                <a:gd name="connsiteY5" fmla="*/ 408258 h 546371"/>
                <a:gd name="connsiteX6" fmla="*/ 0 w 2705100"/>
                <a:gd name="connsiteY6" fmla="*/ 127271 h 546371"/>
                <a:gd name="connsiteX0" fmla="*/ 0 w 2705100"/>
                <a:gd name="connsiteY0" fmla="*/ 171783 h 590883"/>
                <a:gd name="connsiteX1" fmla="*/ 2500313 w 2705100"/>
                <a:gd name="connsiteY1" fmla="*/ 309895 h 590883"/>
                <a:gd name="connsiteX2" fmla="*/ 2705100 w 2705100"/>
                <a:gd name="connsiteY2" fmla="*/ 257508 h 590883"/>
                <a:gd name="connsiteX3" fmla="*/ 2547938 w 2705100"/>
                <a:gd name="connsiteY3" fmla="*/ 590883 h 590883"/>
                <a:gd name="connsiteX4" fmla="*/ 1709738 w 2705100"/>
                <a:gd name="connsiteY4" fmla="*/ 509920 h 590883"/>
                <a:gd name="connsiteX5" fmla="*/ 1981200 w 2705100"/>
                <a:gd name="connsiteY5" fmla="*/ 452770 h 590883"/>
                <a:gd name="connsiteX6" fmla="*/ 0 w 2705100"/>
                <a:gd name="connsiteY6" fmla="*/ 171783 h 590883"/>
                <a:gd name="connsiteX0" fmla="*/ 0 w 2681287"/>
                <a:gd name="connsiteY0" fmla="*/ 171783 h 590883"/>
                <a:gd name="connsiteX1" fmla="*/ 2476500 w 2681287"/>
                <a:gd name="connsiteY1" fmla="*/ 309895 h 590883"/>
                <a:gd name="connsiteX2" fmla="*/ 2681287 w 2681287"/>
                <a:gd name="connsiteY2" fmla="*/ 257508 h 590883"/>
                <a:gd name="connsiteX3" fmla="*/ 2524125 w 2681287"/>
                <a:gd name="connsiteY3" fmla="*/ 590883 h 590883"/>
                <a:gd name="connsiteX4" fmla="*/ 1685925 w 2681287"/>
                <a:gd name="connsiteY4" fmla="*/ 509920 h 590883"/>
                <a:gd name="connsiteX5" fmla="*/ 1957387 w 2681287"/>
                <a:gd name="connsiteY5" fmla="*/ 452770 h 590883"/>
                <a:gd name="connsiteX6" fmla="*/ 0 w 2681287"/>
                <a:gd name="connsiteY6" fmla="*/ 171783 h 590883"/>
                <a:gd name="connsiteX0" fmla="*/ 0 w 2681287"/>
                <a:gd name="connsiteY0" fmla="*/ 161015 h 580115"/>
                <a:gd name="connsiteX1" fmla="*/ 2476500 w 2681287"/>
                <a:gd name="connsiteY1" fmla="*/ 299127 h 580115"/>
                <a:gd name="connsiteX2" fmla="*/ 2681287 w 2681287"/>
                <a:gd name="connsiteY2" fmla="*/ 246740 h 580115"/>
                <a:gd name="connsiteX3" fmla="*/ 2524125 w 2681287"/>
                <a:gd name="connsiteY3" fmla="*/ 580115 h 580115"/>
                <a:gd name="connsiteX4" fmla="*/ 1685925 w 2681287"/>
                <a:gd name="connsiteY4" fmla="*/ 499152 h 580115"/>
                <a:gd name="connsiteX5" fmla="*/ 1957387 w 2681287"/>
                <a:gd name="connsiteY5" fmla="*/ 442002 h 580115"/>
                <a:gd name="connsiteX6" fmla="*/ 0 w 2681287"/>
                <a:gd name="connsiteY6" fmla="*/ 161015 h 580115"/>
                <a:gd name="connsiteX0" fmla="*/ 0 w 2681287"/>
                <a:gd name="connsiteY0" fmla="*/ 69016 h 488116"/>
                <a:gd name="connsiteX1" fmla="*/ 2476500 w 2681287"/>
                <a:gd name="connsiteY1" fmla="*/ 207128 h 488116"/>
                <a:gd name="connsiteX2" fmla="*/ 2681287 w 2681287"/>
                <a:gd name="connsiteY2" fmla="*/ 154741 h 488116"/>
                <a:gd name="connsiteX3" fmla="*/ 2524125 w 2681287"/>
                <a:gd name="connsiteY3" fmla="*/ 488116 h 488116"/>
                <a:gd name="connsiteX4" fmla="*/ 1685925 w 2681287"/>
                <a:gd name="connsiteY4" fmla="*/ 407153 h 488116"/>
                <a:gd name="connsiteX5" fmla="*/ 1957387 w 2681287"/>
                <a:gd name="connsiteY5" fmla="*/ 350003 h 488116"/>
                <a:gd name="connsiteX6" fmla="*/ 0 w 2681287"/>
                <a:gd name="connsiteY6" fmla="*/ 69016 h 488116"/>
                <a:gd name="connsiteX0" fmla="*/ 0 w 2681287"/>
                <a:gd name="connsiteY0" fmla="*/ 116006 h 535106"/>
                <a:gd name="connsiteX1" fmla="*/ 2476500 w 2681287"/>
                <a:gd name="connsiteY1" fmla="*/ 254118 h 535106"/>
                <a:gd name="connsiteX2" fmla="*/ 2681287 w 2681287"/>
                <a:gd name="connsiteY2" fmla="*/ 201731 h 535106"/>
                <a:gd name="connsiteX3" fmla="*/ 2524125 w 2681287"/>
                <a:gd name="connsiteY3" fmla="*/ 535106 h 535106"/>
                <a:gd name="connsiteX4" fmla="*/ 1685925 w 2681287"/>
                <a:gd name="connsiteY4" fmla="*/ 454143 h 535106"/>
                <a:gd name="connsiteX5" fmla="*/ 1957387 w 2681287"/>
                <a:gd name="connsiteY5" fmla="*/ 396993 h 535106"/>
                <a:gd name="connsiteX6" fmla="*/ 0 w 2681287"/>
                <a:gd name="connsiteY6" fmla="*/ 116006 h 535106"/>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38154 h 557254"/>
                <a:gd name="connsiteX1" fmla="*/ 2476500 w 2681287"/>
                <a:gd name="connsiteY1" fmla="*/ 276266 h 557254"/>
                <a:gd name="connsiteX2" fmla="*/ 2681287 w 2681287"/>
                <a:gd name="connsiteY2" fmla="*/ 223879 h 557254"/>
                <a:gd name="connsiteX3" fmla="*/ 2524125 w 2681287"/>
                <a:gd name="connsiteY3" fmla="*/ 557254 h 557254"/>
                <a:gd name="connsiteX4" fmla="*/ 1685925 w 2681287"/>
                <a:gd name="connsiteY4" fmla="*/ 476291 h 557254"/>
                <a:gd name="connsiteX5" fmla="*/ 1957387 w 2681287"/>
                <a:gd name="connsiteY5" fmla="*/ 419141 h 557254"/>
                <a:gd name="connsiteX6" fmla="*/ 0 w 2681287"/>
                <a:gd name="connsiteY6" fmla="*/ 138154 h 557254"/>
                <a:gd name="connsiteX0" fmla="*/ 0 w 2681287"/>
                <a:gd name="connsiteY0" fmla="*/ 141690 h 560790"/>
                <a:gd name="connsiteX1" fmla="*/ 2476500 w 2681287"/>
                <a:gd name="connsiteY1" fmla="*/ 279802 h 560790"/>
                <a:gd name="connsiteX2" fmla="*/ 2681287 w 2681287"/>
                <a:gd name="connsiteY2" fmla="*/ 227415 h 560790"/>
                <a:gd name="connsiteX3" fmla="*/ 2524125 w 2681287"/>
                <a:gd name="connsiteY3" fmla="*/ 560790 h 560790"/>
                <a:gd name="connsiteX4" fmla="*/ 1685925 w 2681287"/>
                <a:gd name="connsiteY4" fmla="*/ 479827 h 560790"/>
                <a:gd name="connsiteX5" fmla="*/ 1957387 w 2681287"/>
                <a:gd name="connsiteY5" fmla="*/ 422677 h 560790"/>
                <a:gd name="connsiteX6" fmla="*/ 0 w 2681287"/>
                <a:gd name="connsiteY6" fmla="*/ 141690 h 56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287" h="560790">
                  <a:moveTo>
                    <a:pt x="0" y="141690"/>
                  </a:moveTo>
                  <a:cubicBezTo>
                    <a:pt x="628650" y="1991"/>
                    <a:pt x="1390650" y="-142472"/>
                    <a:pt x="2476500" y="279802"/>
                  </a:cubicBezTo>
                  <a:lnTo>
                    <a:pt x="2681287" y="227415"/>
                  </a:lnTo>
                  <a:lnTo>
                    <a:pt x="2524125" y="560790"/>
                  </a:lnTo>
                  <a:lnTo>
                    <a:pt x="1685925" y="479827"/>
                  </a:lnTo>
                  <a:lnTo>
                    <a:pt x="1957387" y="422677"/>
                  </a:lnTo>
                  <a:cubicBezTo>
                    <a:pt x="1543050" y="181378"/>
                    <a:pt x="904874" y="92478"/>
                    <a:pt x="0" y="141690"/>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20"/>
            <p:cNvSpPr/>
            <p:nvPr/>
          </p:nvSpPr>
          <p:spPr>
            <a:xfrm>
              <a:off x="5407660" y="3662045"/>
              <a:ext cx="514350" cy="250825"/>
            </a:xfrm>
            <a:custGeom>
              <a:avLst/>
              <a:gdLst>
                <a:gd name="connsiteX0" fmla="*/ 857250 w 871538"/>
                <a:gd name="connsiteY0" fmla="*/ 71438 h 381000"/>
                <a:gd name="connsiteX1" fmla="*/ 871538 w 871538"/>
                <a:gd name="connsiteY1" fmla="*/ 381000 h 381000"/>
                <a:gd name="connsiteX2" fmla="*/ 19050 w 871538"/>
                <a:gd name="connsiteY2" fmla="*/ 323850 h 381000"/>
                <a:gd name="connsiteX3" fmla="*/ 0 w 871538"/>
                <a:gd name="connsiteY3" fmla="*/ 0 h 381000"/>
                <a:gd name="connsiteX4" fmla="*/ 857250 w 871538"/>
                <a:gd name="connsiteY4" fmla="*/ 71438 h 381000"/>
                <a:gd name="connsiteX0" fmla="*/ 866775 w 871538"/>
                <a:gd name="connsiteY0" fmla="*/ 78582 h 381000"/>
                <a:gd name="connsiteX1" fmla="*/ 871538 w 871538"/>
                <a:gd name="connsiteY1" fmla="*/ 381000 h 381000"/>
                <a:gd name="connsiteX2" fmla="*/ 19050 w 871538"/>
                <a:gd name="connsiteY2" fmla="*/ 323850 h 381000"/>
                <a:gd name="connsiteX3" fmla="*/ 0 w 871538"/>
                <a:gd name="connsiteY3" fmla="*/ 0 h 381000"/>
                <a:gd name="connsiteX4" fmla="*/ 866775 w 871538"/>
                <a:gd name="connsiteY4" fmla="*/ 78582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38" h="381000">
                  <a:moveTo>
                    <a:pt x="866775" y="78582"/>
                  </a:moveTo>
                  <a:cubicBezTo>
                    <a:pt x="868363" y="179388"/>
                    <a:pt x="869950" y="280194"/>
                    <a:pt x="871538" y="381000"/>
                  </a:cubicBezTo>
                  <a:lnTo>
                    <a:pt x="19050" y="323850"/>
                  </a:lnTo>
                  <a:lnTo>
                    <a:pt x="0" y="0"/>
                  </a:lnTo>
                  <a:lnTo>
                    <a:pt x="866775" y="78582"/>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21"/>
            <p:cNvSpPr/>
            <p:nvPr/>
          </p:nvSpPr>
          <p:spPr>
            <a:xfrm>
              <a:off x="5918200" y="3498850"/>
              <a:ext cx="94615" cy="414020"/>
            </a:xfrm>
            <a:custGeom>
              <a:avLst/>
              <a:gdLst>
                <a:gd name="connsiteX0" fmla="*/ 0 w 161925"/>
                <a:gd name="connsiteY0" fmla="*/ 338138 h 638175"/>
                <a:gd name="connsiteX1" fmla="*/ 0 w 161925"/>
                <a:gd name="connsiteY1" fmla="*/ 638175 h 638175"/>
                <a:gd name="connsiteX2" fmla="*/ 157163 w 161925"/>
                <a:gd name="connsiteY2" fmla="*/ 290513 h 638175"/>
                <a:gd name="connsiteX3" fmla="*/ 161925 w 161925"/>
                <a:gd name="connsiteY3" fmla="*/ 0 h 638175"/>
                <a:gd name="connsiteX4" fmla="*/ 0 w 161925"/>
                <a:gd name="connsiteY4" fmla="*/ 338138 h 638175"/>
                <a:gd name="connsiteX0" fmla="*/ 0 w 157374"/>
                <a:gd name="connsiteY0" fmla="*/ 328613 h 628650"/>
                <a:gd name="connsiteX1" fmla="*/ 0 w 157374"/>
                <a:gd name="connsiteY1" fmla="*/ 628650 h 628650"/>
                <a:gd name="connsiteX2" fmla="*/ 157163 w 157374"/>
                <a:gd name="connsiteY2" fmla="*/ 280988 h 628650"/>
                <a:gd name="connsiteX3" fmla="*/ 152400 w 157374"/>
                <a:gd name="connsiteY3" fmla="*/ 0 h 628650"/>
                <a:gd name="connsiteX4" fmla="*/ 0 w 157374"/>
                <a:gd name="connsiteY4" fmla="*/ 328613 h 628650"/>
                <a:gd name="connsiteX0" fmla="*/ 0 w 159755"/>
                <a:gd name="connsiteY0" fmla="*/ 326232 h 628650"/>
                <a:gd name="connsiteX1" fmla="*/ 2381 w 159755"/>
                <a:gd name="connsiteY1" fmla="*/ 628650 h 628650"/>
                <a:gd name="connsiteX2" fmla="*/ 159544 w 159755"/>
                <a:gd name="connsiteY2" fmla="*/ 280988 h 628650"/>
                <a:gd name="connsiteX3" fmla="*/ 154781 w 159755"/>
                <a:gd name="connsiteY3" fmla="*/ 0 h 628650"/>
                <a:gd name="connsiteX4" fmla="*/ 0 w 159755"/>
                <a:gd name="connsiteY4" fmla="*/ 326232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55" h="628650">
                  <a:moveTo>
                    <a:pt x="0" y="326232"/>
                  </a:moveTo>
                  <a:cubicBezTo>
                    <a:pt x="794" y="427038"/>
                    <a:pt x="1587" y="527844"/>
                    <a:pt x="2381" y="628650"/>
                  </a:cubicBezTo>
                  <a:lnTo>
                    <a:pt x="159544" y="280988"/>
                  </a:lnTo>
                  <a:cubicBezTo>
                    <a:pt x="161131" y="184150"/>
                    <a:pt x="153194" y="96838"/>
                    <a:pt x="154781" y="0"/>
                  </a:cubicBezTo>
                  <a:lnTo>
                    <a:pt x="0" y="326232"/>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24"/>
            <p:cNvSpPr/>
            <p:nvPr/>
          </p:nvSpPr>
          <p:spPr>
            <a:xfrm>
              <a:off x="4004945" y="3966845"/>
              <a:ext cx="1390650" cy="934085"/>
            </a:xfrm>
            <a:custGeom>
              <a:avLst/>
              <a:gdLst>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 name="connsiteX0" fmla="*/ 0 w 2355850"/>
                <a:gd name="connsiteY0" fmla="*/ 1054100 h 1419225"/>
                <a:gd name="connsiteX1" fmla="*/ 95250 w 2355850"/>
                <a:gd name="connsiteY1" fmla="*/ 1419225 h 1419225"/>
                <a:gd name="connsiteX2" fmla="*/ 2355850 w 2355850"/>
                <a:gd name="connsiteY2" fmla="*/ 327025 h 1419225"/>
                <a:gd name="connsiteX3" fmla="*/ 2327275 w 2355850"/>
                <a:gd name="connsiteY3" fmla="*/ 0 h 1419225"/>
                <a:gd name="connsiteX4" fmla="*/ 0 w 2355850"/>
                <a:gd name="connsiteY4" fmla="*/ 1054100 h 141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850" h="1419225">
                  <a:moveTo>
                    <a:pt x="0" y="1054100"/>
                  </a:moveTo>
                  <a:lnTo>
                    <a:pt x="95250" y="1419225"/>
                  </a:lnTo>
                  <a:cubicBezTo>
                    <a:pt x="588433" y="791633"/>
                    <a:pt x="1449917" y="443442"/>
                    <a:pt x="2355850" y="327025"/>
                  </a:cubicBezTo>
                  <a:lnTo>
                    <a:pt x="2327275" y="0"/>
                  </a:lnTo>
                  <a:cubicBezTo>
                    <a:pt x="1716617" y="43392"/>
                    <a:pt x="582083" y="337608"/>
                    <a:pt x="0" y="1054100"/>
                  </a:cubicBez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25"/>
            <p:cNvSpPr/>
            <p:nvPr/>
          </p:nvSpPr>
          <p:spPr>
            <a:xfrm>
              <a:off x="5361940" y="3837305"/>
              <a:ext cx="391795" cy="438785"/>
            </a:xfrm>
            <a:custGeom>
              <a:avLst/>
              <a:gdLst>
                <a:gd name="connsiteX0" fmla="*/ 644525 w 657225"/>
                <a:gd name="connsiteY0" fmla="*/ 0 h 669925"/>
                <a:gd name="connsiteX1" fmla="*/ 657225 w 657225"/>
                <a:gd name="connsiteY1" fmla="*/ 361950 h 669925"/>
                <a:gd name="connsiteX2" fmla="*/ 25400 w 657225"/>
                <a:gd name="connsiteY2" fmla="*/ 669925 h 669925"/>
                <a:gd name="connsiteX3" fmla="*/ 0 w 657225"/>
                <a:gd name="connsiteY3" fmla="*/ 311150 h 669925"/>
                <a:gd name="connsiteX4" fmla="*/ 644525 w 657225"/>
                <a:gd name="connsiteY4" fmla="*/ 0 h 669925"/>
                <a:gd name="connsiteX0" fmla="*/ 650875 w 663575"/>
                <a:gd name="connsiteY0" fmla="*/ 0 h 669925"/>
                <a:gd name="connsiteX1" fmla="*/ 663575 w 663575"/>
                <a:gd name="connsiteY1" fmla="*/ 361950 h 669925"/>
                <a:gd name="connsiteX2" fmla="*/ 31750 w 663575"/>
                <a:gd name="connsiteY2" fmla="*/ 669925 h 669925"/>
                <a:gd name="connsiteX3" fmla="*/ 0 w 663575"/>
                <a:gd name="connsiteY3" fmla="*/ 339725 h 669925"/>
                <a:gd name="connsiteX4" fmla="*/ 650875 w 663575"/>
                <a:gd name="connsiteY4" fmla="*/ 0 h 669925"/>
                <a:gd name="connsiteX0" fmla="*/ 650875 w 663575"/>
                <a:gd name="connsiteY0" fmla="*/ 0 h 669925"/>
                <a:gd name="connsiteX1" fmla="*/ 663575 w 663575"/>
                <a:gd name="connsiteY1" fmla="*/ 361950 h 669925"/>
                <a:gd name="connsiteX2" fmla="*/ 31750 w 663575"/>
                <a:gd name="connsiteY2" fmla="*/ 669925 h 669925"/>
                <a:gd name="connsiteX3" fmla="*/ 0 w 663575"/>
                <a:gd name="connsiteY3" fmla="*/ 327025 h 669925"/>
                <a:gd name="connsiteX4" fmla="*/ 650875 w 663575"/>
                <a:gd name="connsiteY4" fmla="*/ 0 h 669925"/>
                <a:gd name="connsiteX0" fmla="*/ 654050 w 663575"/>
                <a:gd name="connsiteY0" fmla="*/ 0 h 666750"/>
                <a:gd name="connsiteX1" fmla="*/ 663575 w 663575"/>
                <a:gd name="connsiteY1" fmla="*/ 358775 h 666750"/>
                <a:gd name="connsiteX2" fmla="*/ 31750 w 663575"/>
                <a:gd name="connsiteY2" fmla="*/ 666750 h 666750"/>
                <a:gd name="connsiteX3" fmla="*/ 0 w 663575"/>
                <a:gd name="connsiteY3" fmla="*/ 323850 h 666750"/>
                <a:gd name="connsiteX4" fmla="*/ 654050 w 663575"/>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575" h="666750">
                  <a:moveTo>
                    <a:pt x="654050" y="0"/>
                  </a:moveTo>
                  <a:lnTo>
                    <a:pt x="663575" y="358775"/>
                  </a:lnTo>
                  <a:lnTo>
                    <a:pt x="31750" y="666750"/>
                  </a:lnTo>
                  <a:lnTo>
                    <a:pt x="0" y="323850"/>
                  </a:lnTo>
                  <a:lnTo>
                    <a:pt x="654050" y="0"/>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23"/>
            <p:cNvSpPr/>
            <p:nvPr/>
          </p:nvSpPr>
          <p:spPr>
            <a:xfrm>
              <a:off x="4008755" y="3674110"/>
              <a:ext cx="1731645" cy="974090"/>
            </a:xfrm>
            <a:custGeom>
              <a:avLst/>
              <a:gdLst>
                <a:gd name="connsiteX0" fmla="*/ 0 w 2971800"/>
                <a:gd name="connsiteY0" fmla="*/ 1485900 h 1485900"/>
                <a:gd name="connsiteX1" fmla="*/ 2444750 w 2971800"/>
                <a:gd name="connsiteY1" fmla="*/ 120650 h 1485900"/>
                <a:gd name="connsiteX2" fmla="*/ 2457450 w 2971800"/>
                <a:gd name="connsiteY2" fmla="*/ 0 h 1485900"/>
                <a:gd name="connsiteX3" fmla="*/ 2971800 w 2971800"/>
                <a:gd name="connsiteY3" fmla="*/ 247650 h 1485900"/>
                <a:gd name="connsiteX4" fmla="*/ 2330450 w 2971800"/>
                <a:gd name="connsiteY4" fmla="*/ 571500 h 1485900"/>
                <a:gd name="connsiteX5" fmla="*/ 2355850 w 2971800"/>
                <a:gd name="connsiteY5" fmla="*/ 444500 h 1485900"/>
                <a:gd name="connsiteX6" fmla="*/ 0 w 2971800"/>
                <a:gd name="connsiteY6" fmla="*/ 1485900 h 1485900"/>
                <a:gd name="connsiteX0" fmla="*/ 0 w 2971800"/>
                <a:gd name="connsiteY0" fmla="*/ 1485900 h 1485900"/>
                <a:gd name="connsiteX1" fmla="*/ 2444750 w 2971800"/>
                <a:gd name="connsiteY1" fmla="*/ 120650 h 1485900"/>
                <a:gd name="connsiteX2" fmla="*/ 2457450 w 2971800"/>
                <a:gd name="connsiteY2" fmla="*/ 0 h 1485900"/>
                <a:gd name="connsiteX3" fmla="*/ 2971800 w 2971800"/>
                <a:gd name="connsiteY3" fmla="*/ 247650 h 1485900"/>
                <a:gd name="connsiteX4" fmla="*/ 2330450 w 2971800"/>
                <a:gd name="connsiteY4" fmla="*/ 571500 h 1485900"/>
                <a:gd name="connsiteX5" fmla="*/ 2355850 w 2971800"/>
                <a:gd name="connsiteY5" fmla="*/ 444500 h 1485900"/>
                <a:gd name="connsiteX6" fmla="*/ 0 w 2971800"/>
                <a:gd name="connsiteY6" fmla="*/ 1485900 h 1485900"/>
                <a:gd name="connsiteX0" fmla="*/ 0 w 2971800"/>
                <a:gd name="connsiteY0" fmla="*/ 1485900 h 1485900"/>
                <a:gd name="connsiteX1" fmla="*/ 2444750 w 2971800"/>
                <a:gd name="connsiteY1" fmla="*/ 120650 h 1485900"/>
                <a:gd name="connsiteX2" fmla="*/ 2457450 w 2971800"/>
                <a:gd name="connsiteY2" fmla="*/ 0 h 1485900"/>
                <a:gd name="connsiteX3" fmla="*/ 2971800 w 2971800"/>
                <a:gd name="connsiteY3" fmla="*/ 247650 h 1485900"/>
                <a:gd name="connsiteX4" fmla="*/ 2330450 w 2971800"/>
                <a:gd name="connsiteY4" fmla="*/ 571500 h 1485900"/>
                <a:gd name="connsiteX5" fmla="*/ 2355850 w 2971800"/>
                <a:gd name="connsiteY5" fmla="*/ 444500 h 1485900"/>
                <a:gd name="connsiteX6" fmla="*/ 0 w 2971800"/>
                <a:gd name="connsiteY6" fmla="*/ 1485900 h 1485900"/>
                <a:gd name="connsiteX0" fmla="*/ 0 w 2971800"/>
                <a:gd name="connsiteY0" fmla="*/ 1485900 h 1485900"/>
                <a:gd name="connsiteX1" fmla="*/ 2444750 w 2971800"/>
                <a:gd name="connsiteY1" fmla="*/ 120650 h 1485900"/>
                <a:gd name="connsiteX2" fmla="*/ 2457450 w 2971800"/>
                <a:gd name="connsiteY2" fmla="*/ 0 h 1485900"/>
                <a:gd name="connsiteX3" fmla="*/ 2971800 w 2971800"/>
                <a:gd name="connsiteY3" fmla="*/ 247650 h 1485900"/>
                <a:gd name="connsiteX4" fmla="*/ 2330450 w 2971800"/>
                <a:gd name="connsiteY4" fmla="*/ 571500 h 1485900"/>
                <a:gd name="connsiteX5" fmla="*/ 2355850 w 2971800"/>
                <a:gd name="connsiteY5" fmla="*/ 444500 h 1485900"/>
                <a:gd name="connsiteX6" fmla="*/ 0 w 2971800"/>
                <a:gd name="connsiteY6" fmla="*/ 1485900 h 1485900"/>
                <a:gd name="connsiteX0" fmla="*/ 0 w 2971800"/>
                <a:gd name="connsiteY0" fmla="*/ 1485900 h 1485900"/>
                <a:gd name="connsiteX1" fmla="*/ 2444750 w 2971800"/>
                <a:gd name="connsiteY1" fmla="*/ 120650 h 1485900"/>
                <a:gd name="connsiteX2" fmla="*/ 2457450 w 2971800"/>
                <a:gd name="connsiteY2" fmla="*/ 0 h 1485900"/>
                <a:gd name="connsiteX3" fmla="*/ 2971800 w 2971800"/>
                <a:gd name="connsiteY3" fmla="*/ 247650 h 1485900"/>
                <a:gd name="connsiteX4" fmla="*/ 2330450 w 2971800"/>
                <a:gd name="connsiteY4" fmla="*/ 571500 h 1485900"/>
                <a:gd name="connsiteX5" fmla="*/ 2355850 w 2971800"/>
                <a:gd name="connsiteY5" fmla="*/ 444500 h 1485900"/>
                <a:gd name="connsiteX6" fmla="*/ 0 w 2971800"/>
                <a:gd name="connsiteY6" fmla="*/ 1485900 h 148590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 name="connsiteX0" fmla="*/ 0 w 2933700"/>
                <a:gd name="connsiteY0" fmla="*/ 1479550 h 1479550"/>
                <a:gd name="connsiteX1" fmla="*/ 2406650 w 2933700"/>
                <a:gd name="connsiteY1" fmla="*/ 120650 h 1479550"/>
                <a:gd name="connsiteX2" fmla="*/ 2419350 w 2933700"/>
                <a:gd name="connsiteY2" fmla="*/ 0 h 1479550"/>
                <a:gd name="connsiteX3" fmla="*/ 2933700 w 2933700"/>
                <a:gd name="connsiteY3" fmla="*/ 247650 h 1479550"/>
                <a:gd name="connsiteX4" fmla="*/ 2292350 w 2933700"/>
                <a:gd name="connsiteY4" fmla="*/ 571500 h 1479550"/>
                <a:gd name="connsiteX5" fmla="*/ 2317750 w 2933700"/>
                <a:gd name="connsiteY5" fmla="*/ 444500 h 1479550"/>
                <a:gd name="connsiteX6" fmla="*/ 0 w 2933700"/>
                <a:gd name="connsiteY6" fmla="*/ 1479550 h 14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3700" h="1479550">
                  <a:moveTo>
                    <a:pt x="0" y="1479550"/>
                  </a:moveTo>
                  <a:cubicBezTo>
                    <a:pt x="297392" y="732367"/>
                    <a:pt x="1178983" y="261408"/>
                    <a:pt x="2406650" y="120650"/>
                  </a:cubicBezTo>
                  <a:lnTo>
                    <a:pt x="2419350" y="0"/>
                  </a:lnTo>
                  <a:lnTo>
                    <a:pt x="2933700" y="247650"/>
                  </a:lnTo>
                  <a:lnTo>
                    <a:pt x="2292350" y="571500"/>
                  </a:lnTo>
                  <a:lnTo>
                    <a:pt x="2317750" y="444500"/>
                  </a:lnTo>
                  <a:cubicBezTo>
                    <a:pt x="1589617" y="506942"/>
                    <a:pt x="566208" y="839258"/>
                    <a:pt x="0" y="1479550"/>
                  </a:cubicBez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31"/>
            <p:cNvSpPr/>
            <p:nvPr/>
          </p:nvSpPr>
          <p:spPr>
            <a:xfrm>
              <a:off x="5388610" y="4090670"/>
              <a:ext cx="631825" cy="461645"/>
            </a:xfrm>
            <a:custGeom>
              <a:avLst/>
              <a:gdLst>
                <a:gd name="connsiteX0" fmla="*/ 0 w 1069975"/>
                <a:gd name="connsiteY0" fmla="*/ 0 h 701675"/>
                <a:gd name="connsiteX1" fmla="*/ 25400 w 1069975"/>
                <a:gd name="connsiteY1" fmla="*/ 339725 h 701675"/>
                <a:gd name="connsiteX2" fmla="*/ 1069975 w 1069975"/>
                <a:gd name="connsiteY2" fmla="*/ 701675 h 701675"/>
                <a:gd name="connsiteX3" fmla="*/ 1066800 w 1069975"/>
                <a:gd name="connsiteY3" fmla="*/ 358775 h 701675"/>
                <a:gd name="connsiteX4" fmla="*/ 0 w 1069975"/>
                <a:gd name="connsiteY4" fmla="*/ 0 h 70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975" h="701675">
                  <a:moveTo>
                    <a:pt x="0" y="0"/>
                  </a:moveTo>
                  <a:lnTo>
                    <a:pt x="25400" y="339725"/>
                  </a:lnTo>
                  <a:lnTo>
                    <a:pt x="1069975" y="701675"/>
                  </a:lnTo>
                  <a:cubicBezTo>
                    <a:pt x="1068917" y="587375"/>
                    <a:pt x="1067858" y="473075"/>
                    <a:pt x="1066800" y="358775"/>
                  </a:cubicBezTo>
                  <a:lnTo>
                    <a:pt x="0" y="0"/>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27"/>
            <p:cNvSpPr/>
            <p:nvPr/>
          </p:nvSpPr>
          <p:spPr>
            <a:xfrm>
              <a:off x="5388610" y="3999865"/>
              <a:ext cx="939165" cy="1532890"/>
            </a:xfrm>
            <a:custGeom>
              <a:avLst/>
              <a:gdLst>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 name="connsiteX0" fmla="*/ 785813 w 1590675"/>
                <a:gd name="connsiteY0" fmla="*/ 0 h 2328862"/>
                <a:gd name="connsiteX1" fmla="*/ 0 w 1590675"/>
                <a:gd name="connsiteY1" fmla="*/ 138112 h 2328862"/>
                <a:gd name="connsiteX2" fmla="*/ 219075 w 1590675"/>
                <a:gd name="connsiteY2" fmla="*/ 214312 h 2328862"/>
                <a:gd name="connsiteX3" fmla="*/ 1590675 w 1590675"/>
                <a:gd name="connsiteY3" fmla="*/ 2328862 h 2328862"/>
                <a:gd name="connsiteX4" fmla="*/ 814388 w 1590675"/>
                <a:gd name="connsiteY4" fmla="*/ 400050 h 2328862"/>
                <a:gd name="connsiteX5" fmla="*/ 1071563 w 1590675"/>
                <a:gd name="connsiteY5" fmla="*/ 495300 h 2328862"/>
                <a:gd name="connsiteX6" fmla="*/ 785813 w 1590675"/>
                <a:gd name="connsiteY6" fmla="*/ 0 h 232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675" h="2328862">
                  <a:moveTo>
                    <a:pt x="785813" y="0"/>
                  </a:moveTo>
                  <a:lnTo>
                    <a:pt x="0" y="138112"/>
                  </a:lnTo>
                  <a:lnTo>
                    <a:pt x="219075" y="214312"/>
                  </a:lnTo>
                  <a:cubicBezTo>
                    <a:pt x="-552450" y="1404937"/>
                    <a:pt x="971551" y="2200274"/>
                    <a:pt x="1590675" y="2328862"/>
                  </a:cubicBezTo>
                  <a:cubicBezTo>
                    <a:pt x="498476" y="1543050"/>
                    <a:pt x="554038" y="981074"/>
                    <a:pt x="814388" y="400050"/>
                  </a:cubicBezTo>
                  <a:lnTo>
                    <a:pt x="1071563" y="495300"/>
                  </a:lnTo>
                  <a:lnTo>
                    <a:pt x="785813" y="0"/>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28"/>
            <p:cNvSpPr/>
            <p:nvPr/>
          </p:nvSpPr>
          <p:spPr>
            <a:xfrm>
              <a:off x="5781040" y="4264025"/>
              <a:ext cx="93345" cy="511175"/>
            </a:xfrm>
            <a:custGeom>
              <a:avLst/>
              <a:gdLst>
                <a:gd name="connsiteX0" fmla="*/ 152400 w 157163"/>
                <a:gd name="connsiteY0" fmla="*/ 0 h 776287"/>
                <a:gd name="connsiteX1" fmla="*/ 157163 w 157163"/>
                <a:gd name="connsiteY1" fmla="*/ 347662 h 776287"/>
                <a:gd name="connsiteX2" fmla="*/ 0 w 157163"/>
                <a:gd name="connsiteY2" fmla="*/ 776287 h 776287"/>
                <a:gd name="connsiteX3" fmla="*/ 152400 w 157163"/>
                <a:gd name="connsiteY3" fmla="*/ 0 h 776287"/>
                <a:gd name="connsiteX0" fmla="*/ 152400 w 157163"/>
                <a:gd name="connsiteY0" fmla="*/ 0 h 776287"/>
                <a:gd name="connsiteX1" fmla="*/ 157163 w 157163"/>
                <a:gd name="connsiteY1" fmla="*/ 347662 h 776287"/>
                <a:gd name="connsiteX2" fmla="*/ 0 w 157163"/>
                <a:gd name="connsiteY2" fmla="*/ 776287 h 776287"/>
                <a:gd name="connsiteX3" fmla="*/ 152400 w 157163"/>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 name="connsiteX0" fmla="*/ 153481 w 158244"/>
                <a:gd name="connsiteY0" fmla="*/ 0 h 776287"/>
                <a:gd name="connsiteX1" fmla="*/ 158244 w 158244"/>
                <a:gd name="connsiteY1" fmla="*/ 347662 h 776287"/>
                <a:gd name="connsiteX2" fmla="*/ 1081 w 158244"/>
                <a:gd name="connsiteY2" fmla="*/ 776287 h 776287"/>
                <a:gd name="connsiteX3" fmla="*/ 153481 w 158244"/>
                <a:gd name="connsiteY3" fmla="*/ 0 h 776287"/>
              </a:gdLst>
              <a:ahLst/>
              <a:cxnLst>
                <a:cxn ang="0">
                  <a:pos x="connsiteX0" y="connsiteY0"/>
                </a:cxn>
                <a:cxn ang="0">
                  <a:pos x="connsiteX1" y="connsiteY1"/>
                </a:cxn>
                <a:cxn ang="0">
                  <a:pos x="connsiteX2" y="connsiteY2"/>
                </a:cxn>
                <a:cxn ang="0">
                  <a:pos x="connsiteX3" y="connsiteY3"/>
                </a:cxn>
              </a:cxnLst>
              <a:rect l="l" t="t" r="r" b="b"/>
              <a:pathLst>
                <a:path w="158244" h="776287">
                  <a:moveTo>
                    <a:pt x="153481" y="0"/>
                  </a:moveTo>
                  <a:cubicBezTo>
                    <a:pt x="155069" y="115887"/>
                    <a:pt x="156656" y="231775"/>
                    <a:pt x="158244" y="347662"/>
                  </a:cubicBezTo>
                  <a:cubicBezTo>
                    <a:pt x="96331" y="452438"/>
                    <a:pt x="43944" y="576262"/>
                    <a:pt x="1081" y="776287"/>
                  </a:cubicBezTo>
                  <a:cubicBezTo>
                    <a:pt x="-507" y="493713"/>
                    <a:pt x="-16382" y="377825"/>
                    <a:pt x="153481" y="0"/>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29"/>
            <p:cNvSpPr/>
            <p:nvPr/>
          </p:nvSpPr>
          <p:spPr>
            <a:xfrm>
              <a:off x="5400040" y="4664710"/>
              <a:ext cx="927735" cy="1141095"/>
            </a:xfrm>
            <a:custGeom>
              <a:avLst/>
              <a:gdLst>
                <a:gd name="connsiteX0" fmla="*/ 1585912 w 1585912"/>
                <a:gd name="connsiteY0" fmla="*/ 1352550 h 1762125"/>
                <a:gd name="connsiteX1" fmla="*/ 1562100 w 1585912"/>
                <a:gd name="connsiteY1" fmla="*/ 1762125 h 1762125"/>
                <a:gd name="connsiteX2" fmla="*/ 0 w 1585912"/>
                <a:gd name="connsiteY2" fmla="*/ 0 h 1762125"/>
                <a:gd name="connsiteX3" fmla="*/ 1585912 w 1585912"/>
                <a:gd name="connsiteY3" fmla="*/ 1352550 h 1762125"/>
                <a:gd name="connsiteX0" fmla="*/ 1585912 w 1585912"/>
                <a:gd name="connsiteY0" fmla="*/ 1352550 h 1762125"/>
                <a:gd name="connsiteX1" fmla="*/ 1562100 w 1585912"/>
                <a:gd name="connsiteY1" fmla="*/ 1762125 h 1762125"/>
                <a:gd name="connsiteX2" fmla="*/ 0 w 1585912"/>
                <a:gd name="connsiteY2" fmla="*/ 0 h 1762125"/>
                <a:gd name="connsiteX3" fmla="*/ 1585912 w 1585912"/>
                <a:gd name="connsiteY3" fmla="*/ 1352550 h 1762125"/>
                <a:gd name="connsiteX0" fmla="*/ 1585912 w 1585912"/>
                <a:gd name="connsiteY0" fmla="*/ 1352550 h 1762125"/>
                <a:gd name="connsiteX1" fmla="*/ 1562100 w 1585912"/>
                <a:gd name="connsiteY1" fmla="*/ 1762125 h 1762125"/>
                <a:gd name="connsiteX2" fmla="*/ 0 w 1585912"/>
                <a:gd name="connsiteY2" fmla="*/ 0 h 1762125"/>
                <a:gd name="connsiteX3" fmla="*/ 1585912 w 1585912"/>
                <a:gd name="connsiteY3" fmla="*/ 1352550 h 1762125"/>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 name="connsiteX0" fmla="*/ 1571624 w 1571624"/>
                <a:gd name="connsiteY0" fmla="*/ 1323975 h 1733550"/>
                <a:gd name="connsiteX1" fmla="*/ 1547812 w 1571624"/>
                <a:gd name="connsiteY1" fmla="*/ 1733550 h 1733550"/>
                <a:gd name="connsiteX2" fmla="*/ 0 w 1571624"/>
                <a:gd name="connsiteY2" fmla="*/ 0 h 1733550"/>
                <a:gd name="connsiteX3" fmla="*/ 1571624 w 1571624"/>
                <a:gd name="connsiteY3" fmla="*/ 1323975 h 1733550"/>
              </a:gdLst>
              <a:ahLst/>
              <a:cxnLst>
                <a:cxn ang="0">
                  <a:pos x="connsiteX0" y="connsiteY0"/>
                </a:cxn>
                <a:cxn ang="0">
                  <a:pos x="connsiteX1" y="connsiteY1"/>
                </a:cxn>
                <a:cxn ang="0">
                  <a:pos x="connsiteX2" y="connsiteY2"/>
                </a:cxn>
                <a:cxn ang="0">
                  <a:pos x="connsiteX3" y="connsiteY3"/>
                </a:cxn>
              </a:cxnLst>
              <a:rect l="l" t="t" r="r" b="b"/>
              <a:pathLst>
                <a:path w="1571624" h="1733550">
                  <a:moveTo>
                    <a:pt x="1571624" y="1323975"/>
                  </a:moveTo>
                  <a:lnTo>
                    <a:pt x="1547812" y="1733550"/>
                  </a:lnTo>
                  <a:cubicBezTo>
                    <a:pt x="522287" y="1350962"/>
                    <a:pt x="1587" y="844550"/>
                    <a:pt x="0" y="0"/>
                  </a:cubicBezTo>
                  <a:cubicBezTo>
                    <a:pt x="38100" y="569912"/>
                    <a:pt x="923924" y="1196974"/>
                    <a:pt x="1571624" y="1323975"/>
                  </a:cubicBez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33"/>
            <p:cNvSpPr/>
            <p:nvPr/>
          </p:nvSpPr>
          <p:spPr>
            <a:xfrm>
              <a:off x="6064250" y="3492500"/>
              <a:ext cx="157480" cy="448310"/>
            </a:xfrm>
            <a:custGeom>
              <a:avLst/>
              <a:gdLst>
                <a:gd name="connsiteX0" fmla="*/ 4762 w 266700"/>
                <a:gd name="connsiteY0" fmla="*/ 0 h 681038"/>
                <a:gd name="connsiteX1" fmla="*/ 0 w 266700"/>
                <a:gd name="connsiteY1" fmla="*/ 314325 h 681038"/>
                <a:gd name="connsiteX2" fmla="*/ 266700 w 266700"/>
                <a:gd name="connsiteY2" fmla="*/ 681038 h 681038"/>
                <a:gd name="connsiteX3" fmla="*/ 266700 w 266700"/>
                <a:gd name="connsiteY3" fmla="*/ 347663 h 681038"/>
                <a:gd name="connsiteX4" fmla="*/ 4762 w 266700"/>
                <a:gd name="connsiteY4" fmla="*/ 0 h 6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681038">
                  <a:moveTo>
                    <a:pt x="4762" y="0"/>
                  </a:moveTo>
                  <a:cubicBezTo>
                    <a:pt x="3175" y="104775"/>
                    <a:pt x="1587" y="209550"/>
                    <a:pt x="0" y="314325"/>
                  </a:cubicBezTo>
                  <a:lnTo>
                    <a:pt x="266700" y="681038"/>
                  </a:lnTo>
                  <a:lnTo>
                    <a:pt x="266700" y="347663"/>
                  </a:lnTo>
                  <a:lnTo>
                    <a:pt x="4762" y="0"/>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34"/>
            <p:cNvSpPr/>
            <p:nvPr/>
          </p:nvSpPr>
          <p:spPr>
            <a:xfrm>
              <a:off x="6221730" y="3661410"/>
              <a:ext cx="399415" cy="281940"/>
            </a:xfrm>
            <a:custGeom>
              <a:avLst/>
              <a:gdLst>
                <a:gd name="connsiteX0" fmla="*/ 0 w 676275"/>
                <a:gd name="connsiteY0" fmla="*/ 95250 h 428625"/>
                <a:gd name="connsiteX1" fmla="*/ 9525 w 676275"/>
                <a:gd name="connsiteY1" fmla="*/ 428625 h 428625"/>
                <a:gd name="connsiteX2" fmla="*/ 676275 w 676275"/>
                <a:gd name="connsiteY2" fmla="*/ 295275 h 428625"/>
                <a:gd name="connsiteX3" fmla="*/ 676275 w 676275"/>
                <a:gd name="connsiteY3" fmla="*/ 0 h 428625"/>
                <a:gd name="connsiteX4" fmla="*/ 0 w 676275"/>
                <a:gd name="connsiteY4" fmla="*/ 95250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428625">
                  <a:moveTo>
                    <a:pt x="0" y="95250"/>
                  </a:moveTo>
                  <a:lnTo>
                    <a:pt x="9525" y="428625"/>
                  </a:lnTo>
                  <a:lnTo>
                    <a:pt x="676275" y="295275"/>
                  </a:lnTo>
                  <a:lnTo>
                    <a:pt x="676275" y="0"/>
                  </a:lnTo>
                  <a:lnTo>
                    <a:pt x="0" y="95250"/>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35"/>
            <p:cNvSpPr/>
            <p:nvPr/>
          </p:nvSpPr>
          <p:spPr>
            <a:xfrm>
              <a:off x="5901055" y="3015615"/>
              <a:ext cx="722630" cy="708660"/>
            </a:xfrm>
            <a:custGeom>
              <a:avLst/>
              <a:gdLst>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 name="connsiteX0" fmla="*/ 0 w 1223962"/>
                <a:gd name="connsiteY0" fmla="*/ 0 h 1076325"/>
                <a:gd name="connsiteX1" fmla="*/ 1009650 w 1223962"/>
                <a:gd name="connsiteY1" fmla="*/ 923925 h 1076325"/>
                <a:gd name="connsiteX2" fmla="*/ 1223962 w 1223962"/>
                <a:gd name="connsiteY2" fmla="*/ 976313 h 1076325"/>
                <a:gd name="connsiteX3" fmla="*/ 542925 w 1223962"/>
                <a:gd name="connsiteY3" fmla="*/ 1076325 h 1076325"/>
                <a:gd name="connsiteX4" fmla="*/ 285750 w 1223962"/>
                <a:gd name="connsiteY4" fmla="*/ 723900 h 1076325"/>
                <a:gd name="connsiteX5" fmla="*/ 490537 w 1223962"/>
                <a:gd name="connsiteY5" fmla="*/ 785813 h 1076325"/>
                <a:gd name="connsiteX6" fmla="*/ 0 w 1223962"/>
                <a:gd name="connsiteY6" fmla="*/ 0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962" h="1076325">
                  <a:moveTo>
                    <a:pt x="0" y="0"/>
                  </a:moveTo>
                  <a:cubicBezTo>
                    <a:pt x="365125" y="74612"/>
                    <a:pt x="1277937" y="292100"/>
                    <a:pt x="1009650" y="923925"/>
                  </a:cubicBezTo>
                  <a:lnTo>
                    <a:pt x="1223962" y="976313"/>
                  </a:lnTo>
                  <a:lnTo>
                    <a:pt x="542925" y="1076325"/>
                  </a:lnTo>
                  <a:lnTo>
                    <a:pt x="285750" y="723900"/>
                  </a:lnTo>
                  <a:lnTo>
                    <a:pt x="490537" y="785813"/>
                  </a:lnTo>
                  <a:cubicBezTo>
                    <a:pt x="712789" y="309564"/>
                    <a:pt x="296862" y="138113"/>
                    <a:pt x="0" y="0"/>
                  </a:cubicBez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36"/>
            <p:cNvSpPr/>
            <p:nvPr/>
          </p:nvSpPr>
          <p:spPr>
            <a:xfrm>
              <a:off x="5895340" y="3018790"/>
              <a:ext cx="332740" cy="448310"/>
            </a:xfrm>
            <a:custGeom>
              <a:avLst/>
              <a:gdLst>
                <a:gd name="connsiteX0" fmla="*/ 0 w 547688"/>
                <a:gd name="connsiteY0" fmla="*/ 0 h 700087"/>
                <a:gd name="connsiteX1" fmla="*/ 9525 w 547688"/>
                <a:gd name="connsiteY1" fmla="*/ 285750 h 700087"/>
                <a:gd name="connsiteX2" fmla="*/ 547688 w 547688"/>
                <a:gd name="connsiteY2" fmla="*/ 700087 h 700087"/>
                <a:gd name="connsiteX3" fmla="*/ 0 w 547688"/>
                <a:gd name="connsiteY3" fmla="*/ 0 h 700087"/>
                <a:gd name="connsiteX0" fmla="*/ 0 w 606893"/>
                <a:gd name="connsiteY0" fmla="*/ 0 h 700087"/>
                <a:gd name="connsiteX1" fmla="*/ 9525 w 606893"/>
                <a:gd name="connsiteY1" fmla="*/ 285750 h 700087"/>
                <a:gd name="connsiteX2" fmla="*/ 547688 w 606893"/>
                <a:gd name="connsiteY2" fmla="*/ 700087 h 700087"/>
                <a:gd name="connsiteX3" fmla="*/ 0 w 606893"/>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647710"/>
                <a:gd name="connsiteY0" fmla="*/ 0 h 700087"/>
                <a:gd name="connsiteX1" fmla="*/ 9525 w 647710"/>
                <a:gd name="connsiteY1" fmla="*/ 285750 h 700087"/>
                <a:gd name="connsiteX2" fmla="*/ 547688 w 647710"/>
                <a:gd name="connsiteY2" fmla="*/ 700087 h 700087"/>
                <a:gd name="connsiteX3" fmla="*/ 0 w 647710"/>
                <a:gd name="connsiteY3" fmla="*/ 0 h 700087"/>
                <a:gd name="connsiteX0" fmla="*/ 0 w 547688"/>
                <a:gd name="connsiteY0" fmla="*/ 0 h 700087"/>
                <a:gd name="connsiteX1" fmla="*/ 9525 w 547688"/>
                <a:gd name="connsiteY1" fmla="*/ 285750 h 700087"/>
                <a:gd name="connsiteX2" fmla="*/ 547688 w 547688"/>
                <a:gd name="connsiteY2" fmla="*/ 700087 h 700087"/>
                <a:gd name="connsiteX3" fmla="*/ 0 w 547688"/>
                <a:gd name="connsiteY3" fmla="*/ 0 h 700087"/>
                <a:gd name="connsiteX0" fmla="*/ 0 w 562542"/>
                <a:gd name="connsiteY0" fmla="*/ 0 h 700087"/>
                <a:gd name="connsiteX1" fmla="*/ 9525 w 562542"/>
                <a:gd name="connsiteY1" fmla="*/ 285750 h 700087"/>
                <a:gd name="connsiteX2" fmla="*/ 547688 w 562542"/>
                <a:gd name="connsiteY2" fmla="*/ 700087 h 700087"/>
                <a:gd name="connsiteX3" fmla="*/ 0 w 562542"/>
                <a:gd name="connsiteY3" fmla="*/ 0 h 700087"/>
                <a:gd name="connsiteX0" fmla="*/ 0 w 555351"/>
                <a:gd name="connsiteY0" fmla="*/ 0 h 700087"/>
                <a:gd name="connsiteX1" fmla="*/ 9525 w 555351"/>
                <a:gd name="connsiteY1" fmla="*/ 285750 h 700087"/>
                <a:gd name="connsiteX2" fmla="*/ 547688 w 555351"/>
                <a:gd name="connsiteY2" fmla="*/ 700087 h 700087"/>
                <a:gd name="connsiteX3" fmla="*/ 0 w 555351"/>
                <a:gd name="connsiteY3" fmla="*/ 0 h 700087"/>
                <a:gd name="connsiteX0" fmla="*/ 0 w 565916"/>
                <a:gd name="connsiteY0" fmla="*/ 0 h 700087"/>
                <a:gd name="connsiteX1" fmla="*/ 9525 w 565916"/>
                <a:gd name="connsiteY1" fmla="*/ 285750 h 700087"/>
                <a:gd name="connsiteX2" fmla="*/ 547688 w 565916"/>
                <a:gd name="connsiteY2" fmla="*/ 700087 h 700087"/>
                <a:gd name="connsiteX3" fmla="*/ 0 w 565916"/>
                <a:gd name="connsiteY3" fmla="*/ 0 h 700087"/>
                <a:gd name="connsiteX0" fmla="*/ 0 w 565383"/>
                <a:gd name="connsiteY0" fmla="*/ 0 h 700087"/>
                <a:gd name="connsiteX1" fmla="*/ 9525 w 565383"/>
                <a:gd name="connsiteY1" fmla="*/ 285750 h 700087"/>
                <a:gd name="connsiteX2" fmla="*/ 547688 w 565383"/>
                <a:gd name="connsiteY2" fmla="*/ 700087 h 700087"/>
                <a:gd name="connsiteX3" fmla="*/ 0 w 565383"/>
                <a:gd name="connsiteY3" fmla="*/ 0 h 700087"/>
                <a:gd name="connsiteX0" fmla="*/ 0 w 561205"/>
                <a:gd name="connsiteY0" fmla="*/ 0 h 681037"/>
                <a:gd name="connsiteX1" fmla="*/ 4763 w 561205"/>
                <a:gd name="connsiteY1" fmla="*/ 266700 h 681037"/>
                <a:gd name="connsiteX2" fmla="*/ 542926 w 561205"/>
                <a:gd name="connsiteY2" fmla="*/ 681037 h 681037"/>
                <a:gd name="connsiteX3" fmla="*/ 0 w 561205"/>
                <a:gd name="connsiteY3" fmla="*/ 0 h 681037"/>
                <a:gd name="connsiteX0" fmla="*/ 0 w 556227"/>
                <a:gd name="connsiteY0" fmla="*/ 0 h 681037"/>
                <a:gd name="connsiteX1" fmla="*/ 4763 w 556227"/>
                <a:gd name="connsiteY1" fmla="*/ 266700 h 681037"/>
                <a:gd name="connsiteX2" fmla="*/ 542926 w 556227"/>
                <a:gd name="connsiteY2" fmla="*/ 681037 h 681037"/>
                <a:gd name="connsiteX3" fmla="*/ 0 w 556227"/>
                <a:gd name="connsiteY3" fmla="*/ 0 h 681037"/>
                <a:gd name="connsiteX0" fmla="*/ 0 w 563283"/>
                <a:gd name="connsiteY0" fmla="*/ 0 h 681037"/>
                <a:gd name="connsiteX1" fmla="*/ 4763 w 563283"/>
                <a:gd name="connsiteY1" fmla="*/ 266700 h 681037"/>
                <a:gd name="connsiteX2" fmla="*/ 542926 w 563283"/>
                <a:gd name="connsiteY2" fmla="*/ 681037 h 681037"/>
                <a:gd name="connsiteX3" fmla="*/ 0 w 563283"/>
                <a:gd name="connsiteY3" fmla="*/ 0 h 681037"/>
              </a:gdLst>
              <a:ahLst/>
              <a:cxnLst>
                <a:cxn ang="0">
                  <a:pos x="connsiteX0" y="connsiteY0"/>
                </a:cxn>
                <a:cxn ang="0">
                  <a:pos x="connsiteX1" y="connsiteY1"/>
                </a:cxn>
                <a:cxn ang="0">
                  <a:pos x="connsiteX2" y="connsiteY2"/>
                </a:cxn>
                <a:cxn ang="0">
                  <a:pos x="connsiteX3" y="connsiteY3"/>
                </a:cxn>
              </a:cxnLst>
              <a:rect l="l" t="t" r="r" b="b"/>
              <a:pathLst>
                <a:path w="563283" h="681037">
                  <a:moveTo>
                    <a:pt x="0" y="0"/>
                  </a:moveTo>
                  <a:cubicBezTo>
                    <a:pt x="1588" y="88900"/>
                    <a:pt x="3175" y="177800"/>
                    <a:pt x="4763" y="266700"/>
                  </a:cubicBezTo>
                  <a:cubicBezTo>
                    <a:pt x="298451" y="347662"/>
                    <a:pt x="420688" y="461962"/>
                    <a:pt x="542926" y="681037"/>
                  </a:cubicBezTo>
                  <a:cubicBezTo>
                    <a:pt x="608014" y="428624"/>
                    <a:pt x="539751" y="195262"/>
                    <a:pt x="0" y="0"/>
                  </a:cubicBez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40"/>
            <p:cNvSpPr/>
            <p:nvPr/>
          </p:nvSpPr>
          <p:spPr>
            <a:xfrm>
              <a:off x="6491605" y="3492500"/>
              <a:ext cx="36830" cy="137795"/>
            </a:xfrm>
            <a:custGeom>
              <a:avLst/>
              <a:gdLst>
                <a:gd name="connsiteX0" fmla="*/ 61912 w 61912"/>
                <a:gd name="connsiteY0" fmla="*/ 0 h 219075"/>
                <a:gd name="connsiteX1" fmla="*/ 52387 w 61912"/>
                <a:gd name="connsiteY1" fmla="*/ 219075 h 219075"/>
                <a:gd name="connsiteX2" fmla="*/ 0 w 61912"/>
                <a:gd name="connsiteY2" fmla="*/ 200025 h 219075"/>
                <a:gd name="connsiteX3" fmla="*/ 61912 w 61912"/>
                <a:gd name="connsiteY3" fmla="*/ 0 h 219075"/>
                <a:gd name="connsiteX0" fmla="*/ 61912 w 61912"/>
                <a:gd name="connsiteY0" fmla="*/ 0 h 209550"/>
                <a:gd name="connsiteX1" fmla="*/ 57149 w 61912"/>
                <a:gd name="connsiteY1" fmla="*/ 209550 h 209550"/>
                <a:gd name="connsiteX2" fmla="*/ 0 w 61912"/>
                <a:gd name="connsiteY2" fmla="*/ 200025 h 209550"/>
                <a:gd name="connsiteX3" fmla="*/ 61912 w 61912"/>
                <a:gd name="connsiteY3" fmla="*/ 0 h 209550"/>
              </a:gdLst>
              <a:ahLst/>
              <a:cxnLst>
                <a:cxn ang="0">
                  <a:pos x="connsiteX0" y="connsiteY0"/>
                </a:cxn>
                <a:cxn ang="0">
                  <a:pos x="connsiteX1" y="connsiteY1"/>
                </a:cxn>
                <a:cxn ang="0">
                  <a:pos x="connsiteX2" y="connsiteY2"/>
                </a:cxn>
                <a:cxn ang="0">
                  <a:pos x="connsiteX3" y="connsiteY3"/>
                </a:cxn>
              </a:cxnLst>
              <a:rect l="l" t="t" r="r" b="b"/>
              <a:pathLst>
                <a:path w="61912" h="209550">
                  <a:moveTo>
                    <a:pt x="61912" y="0"/>
                  </a:moveTo>
                  <a:lnTo>
                    <a:pt x="57149" y="209550"/>
                  </a:lnTo>
                  <a:lnTo>
                    <a:pt x="0" y="200025"/>
                  </a:lnTo>
                  <a:lnTo>
                    <a:pt x="61912" y="0"/>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42"/>
            <p:cNvSpPr/>
            <p:nvPr/>
          </p:nvSpPr>
          <p:spPr>
            <a:xfrm>
              <a:off x="6348095" y="3318510"/>
              <a:ext cx="1154430" cy="746125"/>
            </a:xfrm>
            <a:custGeom>
              <a:avLst/>
              <a:gdLst>
                <a:gd name="connsiteX0" fmla="*/ 0 w 1843088"/>
                <a:gd name="connsiteY0" fmla="*/ 866775 h 1133475"/>
                <a:gd name="connsiteX1" fmla="*/ 509588 w 1843088"/>
                <a:gd name="connsiteY1" fmla="*/ 557212 h 1133475"/>
                <a:gd name="connsiteX2" fmla="*/ 533400 w 1843088"/>
                <a:gd name="connsiteY2" fmla="*/ 685800 h 1133475"/>
                <a:gd name="connsiteX3" fmla="*/ 1843088 w 1843088"/>
                <a:gd name="connsiteY3" fmla="*/ 0 h 1133475"/>
                <a:gd name="connsiteX4" fmla="*/ 600075 w 1843088"/>
                <a:gd name="connsiteY4" fmla="*/ 1000125 h 1133475"/>
                <a:gd name="connsiteX5" fmla="*/ 628650 w 1843088"/>
                <a:gd name="connsiteY5" fmla="*/ 1133475 h 1133475"/>
                <a:gd name="connsiteX6" fmla="*/ 0 w 1843088"/>
                <a:gd name="connsiteY6" fmla="*/ 866775 h 1133475"/>
                <a:gd name="connsiteX0" fmla="*/ 0 w 1929445"/>
                <a:gd name="connsiteY0" fmla="*/ 866775 h 1133475"/>
                <a:gd name="connsiteX1" fmla="*/ 509588 w 1929445"/>
                <a:gd name="connsiteY1" fmla="*/ 557212 h 1133475"/>
                <a:gd name="connsiteX2" fmla="*/ 533400 w 1929445"/>
                <a:gd name="connsiteY2" fmla="*/ 685800 h 1133475"/>
                <a:gd name="connsiteX3" fmla="*/ 1843088 w 1929445"/>
                <a:gd name="connsiteY3" fmla="*/ 0 h 1133475"/>
                <a:gd name="connsiteX4" fmla="*/ 600075 w 1929445"/>
                <a:gd name="connsiteY4" fmla="*/ 1000125 h 1133475"/>
                <a:gd name="connsiteX5" fmla="*/ 628650 w 1929445"/>
                <a:gd name="connsiteY5" fmla="*/ 1133475 h 1133475"/>
                <a:gd name="connsiteX6" fmla="*/ 0 w 1929445"/>
                <a:gd name="connsiteY6" fmla="*/ 866775 h 1133475"/>
                <a:gd name="connsiteX0" fmla="*/ 0 w 1933808"/>
                <a:gd name="connsiteY0" fmla="*/ 866775 h 1133475"/>
                <a:gd name="connsiteX1" fmla="*/ 509588 w 1933808"/>
                <a:gd name="connsiteY1" fmla="*/ 557212 h 1133475"/>
                <a:gd name="connsiteX2" fmla="*/ 533400 w 1933808"/>
                <a:gd name="connsiteY2" fmla="*/ 685800 h 1133475"/>
                <a:gd name="connsiteX3" fmla="*/ 1843088 w 1933808"/>
                <a:gd name="connsiteY3" fmla="*/ 0 h 1133475"/>
                <a:gd name="connsiteX4" fmla="*/ 600075 w 1933808"/>
                <a:gd name="connsiteY4" fmla="*/ 1000125 h 1133475"/>
                <a:gd name="connsiteX5" fmla="*/ 628650 w 1933808"/>
                <a:gd name="connsiteY5" fmla="*/ 1133475 h 1133475"/>
                <a:gd name="connsiteX6" fmla="*/ 0 w 1933808"/>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 name="connsiteX0" fmla="*/ 0 w 1955899"/>
                <a:gd name="connsiteY0" fmla="*/ 866775 h 1133475"/>
                <a:gd name="connsiteX1" fmla="*/ 509588 w 1955899"/>
                <a:gd name="connsiteY1" fmla="*/ 557212 h 1133475"/>
                <a:gd name="connsiteX2" fmla="*/ 533400 w 1955899"/>
                <a:gd name="connsiteY2" fmla="*/ 685800 h 1133475"/>
                <a:gd name="connsiteX3" fmla="*/ 1843088 w 1955899"/>
                <a:gd name="connsiteY3" fmla="*/ 0 h 1133475"/>
                <a:gd name="connsiteX4" fmla="*/ 600075 w 1955899"/>
                <a:gd name="connsiteY4" fmla="*/ 1000125 h 1133475"/>
                <a:gd name="connsiteX5" fmla="*/ 628650 w 1955899"/>
                <a:gd name="connsiteY5" fmla="*/ 1133475 h 1133475"/>
                <a:gd name="connsiteX6" fmla="*/ 0 w 1955899"/>
                <a:gd name="connsiteY6" fmla="*/ 8667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899" h="1133475">
                  <a:moveTo>
                    <a:pt x="0" y="866775"/>
                  </a:moveTo>
                  <a:lnTo>
                    <a:pt x="509588" y="557212"/>
                  </a:lnTo>
                  <a:lnTo>
                    <a:pt x="533400" y="685800"/>
                  </a:lnTo>
                  <a:cubicBezTo>
                    <a:pt x="960438" y="609600"/>
                    <a:pt x="1820862" y="471487"/>
                    <a:pt x="1843088" y="0"/>
                  </a:cubicBezTo>
                  <a:cubicBezTo>
                    <a:pt x="2333625" y="652462"/>
                    <a:pt x="1095375" y="928687"/>
                    <a:pt x="600075" y="1000125"/>
                  </a:cubicBezTo>
                  <a:lnTo>
                    <a:pt x="628650" y="1133475"/>
                  </a:lnTo>
                  <a:lnTo>
                    <a:pt x="0" y="866775"/>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47"/>
            <p:cNvSpPr/>
            <p:nvPr/>
          </p:nvSpPr>
          <p:spPr>
            <a:xfrm>
              <a:off x="6694805" y="3550920"/>
              <a:ext cx="803910" cy="633095"/>
            </a:xfrm>
            <a:custGeom>
              <a:avLst/>
              <a:gdLst>
                <a:gd name="connsiteX0" fmla="*/ 1362075 w 1362075"/>
                <a:gd name="connsiteY0" fmla="*/ 0 h 962024"/>
                <a:gd name="connsiteX1" fmla="*/ 1204912 w 1362075"/>
                <a:gd name="connsiteY1" fmla="*/ 514350 h 962024"/>
                <a:gd name="connsiteX2" fmla="*/ 0 w 1362075"/>
                <a:gd name="connsiteY2" fmla="*/ 962024 h 962024"/>
                <a:gd name="connsiteX3" fmla="*/ 7144 w 1362075"/>
                <a:gd name="connsiteY3" fmla="*/ 804862 h 962024"/>
                <a:gd name="connsiteX4" fmla="*/ 9367 w 1362075"/>
                <a:gd name="connsiteY4" fmla="*/ 766838 h 962024"/>
                <a:gd name="connsiteX5" fmla="*/ 42864 w 1362075"/>
                <a:gd name="connsiteY5" fmla="*/ 781049 h 962024"/>
                <a:gd name="connsiteX6" fmla="*/ 14289 w 1362075"/>
                <a:gd name="connsiteY6" fmla="*/ 647699 h 962024"/>
                <a:gd name="connsiteX7" fmla="*/ 14289 w 1362075"/>
                <a:gd name="connsiteY7" fmla="*/ 647699 h 962024"/>
                <a:gd name="connsiteX8" fmla="*/ 115261 w 1362075"/>
                <a:gd name="connsiteY8" fmla="*/ 631863 h 962024"/>
                <a:gd name="connsiteX9" fmla="*/ 1339678 w 1362075"/>
                <a:gd name="connsiteY9" fmla="*/ 69055 h 962024"/>
                <a:gd name="connsiteX10" fmla="*/ 1359774 w 1362075"/>
                <a:gd name="connsiteY10" fmla="*/ 1106 h 96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075" h="962024">
                  <a:moveTo>
                    <a:pt x="1362075" y="0"/>
                  </a:moveTo>
                  <a:cubicBezTo>
                    <a:pt x="1333501" y="375444"/>
                    <a:pt x="1287462" y="392907"/>
                    <a:pt x="1204912" y="514350"/>
                  </a:cubicBezTo>
                  <a:cubicBezTo>
                    <a:pt x="931862" y="754856"/>
                    <a:pt x="428624" y="923130"/>
                    <a:pt x="0" y="962024"/>
                  </a:cubicBezTo>
                  <a:cubicBezTo>
                    <a:pt x="794" y="905668"/>
                    <a:pt x="3969" y="855265"/>
                    <a:pt x="7144" y="804862"/>
                  </a:cubicBezTo>
                  <a:lnTo>
                    <a:pt x="9367" y="766838"/>
                  </a:lnTo>
                  <a:lnTo>
                    <a:pt x="42864" y="781049"/>
                  </a:lnTo>
                  <a:lnTo>
                    <a:pt x="14289" y="647699"/>
                  </a:lnTo>
                  <a:lnTo>
                    <a:pt x="14289" y="647699"/>
                  </a:lnTo>
                  <a:lnTo>
                    <a:pt x="115261" y="631863"/>
                  </a:lnTo>
                  <a:cubicBezTo>
                    <a:pt x="512989" y="564690"/>
                    <a:pt x="1188859" y="395658"/>
                    <a:pt x="1339678" y="69055"/>
                  </a:cubicBezTo>
                  <a:lnTo>
                    <a:pt x="1359774" y="1106"/>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43"/>
            <p:cNvSpPr/>
            <p:nvPr/>
          </p:nvSpPr>
          <p:spPr>
            <a:xfrm>
              <a:off x="6343015" y="3891915"/>
              <a:ext cx="379730" cy="357505"/>
            </a:xfrm>
            <a:custGeom>
              <a:avLst/>
              <a:gdLst>
                <a:gd name="connsiteX0" fmla="*/ 0 w 642938"/>
                <a:gd name="connsiteY0" fmla="*/ 0 h 542925"/>
                <a:gd name="connsiteX1" fmla="*/ 4763 w 642938"/>
                <a:gd name="connsiteY1" fmla="*/ 376238 h 542925"/>
                <a:gd name="connsiteX2" fmla="*/ 633413 w 642938"/>
                <a:gd name="connsiteY2" fmla="*/ 542925 h 542925"/>
                <a:gd name="connsiteX3" fmla="*/ 642938 w 642938"/>
                <a:gd name="connsiteY3" fmla="*/ 257175 h 542925"/>
                <a:gd name="connsiteX4" fmla="*/ 0 w 642938"/>
                <a:gd name="connsiteY4" fmla="*/ 0 h 542925"/>
                <a:gd name="connsiteX0" fmla="*/ 0 w 642938"/>
                <a:gd name="connsiteY0" fmla="*/ 0 h 542925"/>
                <a:gd name="connsiteX1" fmla="*/ 4763 w 642938"/>
                <a:gd name="connsiteY1" fmla="*/ 338138 h 542925"/>
                <a:gd name="connsiteX2" fmla="*/ 633413 w 642938"/>
                <a:gd name="connsiteY2" fmla="*/ 542925 h 542925"/>
                <a:gd name="connsiteX3" fmla="*/ 642938 w 642938"/>
                <a:gd name="connsiteY3" fmla="*/ 257175 h 542925"/>
                <a:gd name="connsiteX4" fmla="*/ 0 w 642938"/>
                <a:gd name="connsiteY4" fmla="*/ 0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8" h="542925">
                  <a:moveTo>
                    <a:pt x="0" y="0"/>
                  </a:moveTo>
                  <a:cubicBezTo>
                    <a:pt x="1588" y="125413"/>
                    <a:pt x="3175" y="212725"/>
                    <a:pt x="4763" y="338138"/>
                  </a:cubicBezTo>
                  <a:lnTo>
                    <a:pt x="633413" y="542925"/>
                  </a:lnTo>
                  <a:lnTo>
                    <a:pt x="642938" y="257175"/>
                  </a:lnTo>
                  <a:lnTo>
                    <a:pt x="0" y="0"/>
                  </a:lnTo>
                  <a:close/>
                </a:path>
              </a:pathLst>
            </a:custGeom>
            <a:gradFill>
              <a:gsLst>
                <a:gs pos="0">
                  <a:srgbClr val="BE1007"/>
                </a:gs>
                <a:gs pos="100000">
                  <a:srgbClr val="F93D32"/>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52"/>
            <p:cNvSpPr/>
            <p:nvPr/>
          </p:nvSpPr>
          <p:spPr>
            <a:xfrm>
              <a:off x="6567805" y="4113530"/>
              <a:ext cx="135255" cy="259080"/>
            </a:xfrm>
            <a:custGeom>
              <a:avLst/>
              <a:gdLst>
                <a:gd name="connsiteX0" fmla="*/ 0 w 238125"/>
                <a:gd name="connsiteY0" fmla="*/ 71438 h 390525"/>
                <a:gd name="connsiteX1" fmla="*/ 9525 w 238125"/>
                <a:gd name="connsiteY1" fmla="*/ 390525 h 390525"/>
                <a:gd name="connsiteX2" fmla="*/ 228600 w 238125"/>
                <a:gd name="connsiteY2" fmla="*/ 304800 h 390525"/>
                <a:gd name="connsiteX3" fmla="*/ 238125 w 238125"/>
                <a:gd name="connsiteY3" fmla="*/ 0 h 390525"/>
                <a:gd name="connsiteX4" fmla="*/ 0 w 238125"/>
                <a:gd name="connsiteY4" fmla="*/ 71438 h 390525"/>
                <a:gd name="connsiteX0" fmla="*/ 0 w 228600"/>
                <a:gd name="connsiteY0" fmla="*/ 74613 h 393700"/>
                <a:gd name="connsiteX1" fmla="*/ 9525 w 228600"/>
                <a:gd name="connsiteY1" fmla="*/ 393700 h 393700"/>
                <a:gd name="connsiteX2" fmla="*/ 228600 w 228600"/>
                <a:gd name="connsiteY2" fmla="*/ 307975 h 393700"/>
                <a:gd name="connsiteX3" fmla="*/ 228600 w 228600"/>
                <a:gd name="connsiteY3" fmla="*/ 0 h 393700"/>
                <a:gd name="connsiteX4" fmla="*/ 0 w 228600"/>
                <a:gd name="connsiteY4" fmla="*/ 74613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93700">
                  <a:moveTo>
                    <a:pt x="0" y="74613"/>
                  </a:moveTo>
                  <a:lnTo>
                    <a:pt x="9525" y="393700"/>
                  </a:lnTo>
                  <a:lnTo>
                    <a:pt x="228600" y="307975"/>
                  </a:lnTo>
                  <a:lnTo>
                    <a:pt x="228600" y="0"/>
                  </a:lnTo>
                  <a:lnTo>
                    <a:pt x="0" y="74613"/>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49"/>
            <p:cNvSpPr/>
            <p:nvPr/>
          </p:nvSpPr>
          <p:spPr>
            <a:xfrm>
              <a:off x="6073140" y="4040505"/>
              <a:ext cx="2111375" cy="580390"/>
            </a:xfrm>
            <a:custGeom>
              <a:avLst/>
              <a:gdLst>
                <a:gd name="connsiteX0" fmla="*/ 152400 w 3576637"/>
                <a:gd name="connsiteY0" fmla="*/ 0 h 600075"/>
                <a:gd name="connsiteX1" fmla="*/ 0 w 3576637"/>
                <a:gd name="connsiteY1" fmla="*/ 452438 h 600075"/>
                <a:gd name="connsiteX2" fmla="*/ 238125 w 3576637"/>
                <a:gd name="connsiteY2" fmla="*/ 371475 h 600075"/>
                <a:gd name="connsiteX3" fmla="*/ 3576637 w 3576637"/>
                <a:gd name="connsiteY3" fmla="*/ 600075 h 600075"/>
                <a:gd name="connsiteX4" fmla="*/ 833437 w 3576637"/>
                <a:gd name="connsiteY4" fmla="*/ 185738 h 600075"/>
                <a:gd name="connsiteX5" fmla="*/ 1062037 w 3576637"/>
                <a:gd name="connsiteY5" fmla="*/ 109538 h 600075"/>
                <a:gd name="connsiteX6" fmla="*/ 152400 w 3576637"/>
                <a:gd name="connsiteY6" fmla="*/ 0 h 600075"/>
                <a:gd name="connsiteX0" fmla="*/ 152400 w 3576637"/>
                <a:gd name="connsiteY0" fmla="*/ 0 h 713986"/>
                <a:gd name="connsiteX1" fmla="*/ 0 w 3576637"/>
                <a:gd name="connsiteY1" fmla="*/ 452438 h 713986"/>
                <a:gd name="connsiteX2" fmla="*/ 238125 w 3576637"/>
                <a:gd name="connsiteY2" fmla="*/ 371475 h 713986"/>
                <a:gd name="connsiteX3" fmla="*/ 3576637 w 3576637"/>
                <a:gd name="connsiteY3" fmla="*/ 600075 h 713986"/>
                <a:gd name="connsiteX4" fmla="*/ 833437 w 3576637"/>
                <a:gd name="connsiteY4" fmla="*/ 185738 h 713986"/>
                <a:gd name="connsiteX5" fmla="*/ 1062037 w 3576637"/>
                <a:gd name="connsiteY5" fmla="*/ 109538 h 713986"/>
                <a:gd name="connsiteX6" fmla="*/ 152400 w 3576637"/>
                <a:gd name="connsiteY6" fmla="*/ 0 h 713986"/>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 name="connsiteX0" fmla="*/ 152400 w 3576637"/>
                <a:gd name="connsiteY0" fmla="*/ 0 h 881961"/>
                <a:gd name="connsiteX1" fmla="*/ 0 w 3576637"/>
                <a:gd name="connsiteY1" fmla="*/ 452438 h 881961"/>
                <a:gd name="connsiteX2" fmla="*/ 238125 w 3576637"/>
                <a:gd name="connsiteY2" fmla="*/ 371475 h 881961"/>
                <a:gd name="connsiteX3" fmla="*/ 3576637 w 3576637"/>
                <a:gd name="connsiteY3" fmla="*/ 600075 h 881961"/>
                <a:gd name="connsiteX4" fmla="*/ 833437 w 3576637"/>
                <a:gd name="connsiteY4" fmla="*/ 185738 h 881961"/>
                <a:gd name="connsiteX5" fmla="*/ 1062037 w 3576637"/>
                <a:gd name="connsiteY5" fmla="*/ 109538 h 881961"/>
                <a:gd name="connsiteX6" fmla="*/ 152400 w 3576637"/>
                <a:gd name="connsiteY6" fmla="*/ 0 h 8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6637" h="881961">
                  <a:moveTo>
                    <a:pt x="152400" y="0"/>
                  </a:moveTo>
                  <a:lnTo>
                    <a:pt x="0" y="452438"/>
                  </a:lnTo>
                  <a:lnTo>
                    <a:pt x="238125" y="371475"/>
                  </a:lnTo>
                  <a:cubicBezTo>
                    <a:pt x="1374774" y="1028700"/>
                    <a:pt x="2859088" y="990600"/>
                    <a:pt x="3576637" y="600075"/>
                  </a:cubicBezTo>
                  <a:cubicBezTo>
                    <a:pt x="2790824" y="733426"/>
                    <a:pt x="1809750" y="661988"/>
                    <a:pt x="833437" y="185738"/>
                  </a:cubicBezTo>
                  <a:lnTo>
                    <a:pt x="1062037" y="109538"/>
                  </a:lnTo>
                  <a:lnTo>
                    <a:pt x="152400" y="0"/>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50"/>
            <p:cNvSpPr/>
            <p:nvPr/>
          </p:nvSpPr>
          <p:spPr>
            <a:xfrm>
              <a:off x="6067425" y="4284980"/>
              <a:ext cx="146050" cy="275590"/>
            </a:xfrm>
            <a:custGeom>
              <a:avLst/>
              <a:gdLst>
                <a:gd name="connsiteX0" fmla="*/ 0 w 247650"/>
                <a:gd name="connsiteY0" fmla="*/ 80963 h 447675"/>
                <a:gd name="connsiteX1" fmla="*/ 14287 w 247650"/>
                <a:gd name="connsiteY1" fmla="*/ 447675 h 447675"/>
                <a:gd name="connsiteX2" fmla="*/ 242887 w 247650"/>
                <a:gd name="connsiteY2" fmla="*/ 361950 h 447675"/>
                <a:gd name="connsiteX3" fmla="*/ 247650 w 247650"/>
                <a:gd name="connsiteY3" fmla="*/ 0 h 447675"/>
                <a:gd name="connsiteX4" fmla="*/ 0 w 247650"/>
                <a:gd name="connsiteY4" fmla="*/ 80963 h 447675"/>
                <a:gd name="connsiteX0" fmla="*/ 0 w 247650"/>
                <a:gd name="connsiteY0" fmla="*/ 80963 h 419100"/>
                <a:gd name="connsiteX1" fmla="*/ 9525 w 247650"/>
                <a:gd name="connsiteY1" fmla="*/ 419100 h 419100"/>
                <a:gd name="connsiteX2" fmla="*/ 242887 w 247650"/>
                <a:gd name="connsiteY2" fmla="*/ 361950 h 419100"/>
                <a:gd name="connsiteX3" fmla="*/ 247650 w 247650"/>
                <a:gd name="connsiteY3" fmla="*/ 0 h 419100"/>
                <a:gd name="connsiteX4" fmla="*/ 0 w 247650"/>
                <a:gd name="connsiteY4" fmla="*/ 80963 h 419100"/>
                <a:gd name="connsiteX0" fmla="*/ 0 w 247650"/>
                <a:gd name="connsiteY0" fmla="*/ 80963 h 419100"/>
                <a:gd name="connsiteX1" fmla="*/ 9525 w 247650"/>
                <a:gd name="connsiteY1" fmla="*/ 419100 h 419100"/>
                <a:gd name="connsiteX2" fmla="*/ 238125 w 247650"/>
                <a:gd name="connsiteY2" fmla="*/ 347663 h 419100"/>
                <a:gd name="connsiteX3" fmla="*/ 247650 w 247650"/>
                <a:gd name="connsiteY3" fmla="*/ 0 h 419100"/>
                <a:gd name="connsiteX4" fmla="*/ 0 w 247650"/>
                <a:gd name="connsiteY4" fmla="*/ 80963 h 419100"/>
                <a:gd name="connsiteX0" fmla="*/ 0 w 247650"/>
                <a:gd name="connsiteY0" fmla="*/ 80963 h 419100"/>
                <a:gd name="connsiteX1" fmla="*/ 9525 w 247650"/>
                <a:gd name="connsiteY1" fmla="*/ 419100 h 419100"/>
                <a:gd name="connsiteX2" fmla="*/ 238125 w 247650"/>
                <a:gd name="connsiteY2" fmla="*/ 347663 h 419100"/>
                <a:gd name="connsiteX3" fmla="*/ 247650 w 247650"/>
                <a:gd name="connsiteY3" fmla="*/ 0 h 419100"/>
                <a:gd name="connsiteX4" fmla="*/ 0 w 247650"/>
                <a:gd name="connsiteY4" fmla="*/ 80963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419100">
                  <a:moveTo>
                    <a:pt x="0" y="80963"/>
                  </a:moveTo>
                  <a:lnTo>
                    <a:pt x="9525" y="419100"/>
                  </a:lnTo>
                  <a:lnTo>
                    <a:pt x="238125" y="347663"/>
                  </a:lnTo>
                  <a:cubicBezTo>
                    <a:pt x="239713" y="227013"/>
                    <a:pt x="246062" y="120650"/>
                    <a:pt x="247650" y="0"/>
                  </a:cubicBezTo>
                  <a:lnTo>
                    <a:pt x="0" y="80963"/>
                  </a:ln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51"/>
            <p:cNvSpPr/>
            <p:nvPr/>
          </p:nvSpPr>
          <p:spPr>
            <a:xfrm>
              <a:off x="6207760" y="4285615"/>
              <a:ext cx="1985010" cy="582930"/>
            </a:xfrm>
            <a:custGeom>
              <a:avLst/>
              <a:gdLst>
                <a:gd name="connsiteX0" fmla="*/ 19050 w 3362325"/>
                <a:gd name="connsiteY0" fmla="*/ 0 h 604837"/>
                <a:gd name="connsiteX1" fmla="*/ 0 w 3362325"/>
                <a:gd name="connsiteY1" fmla="*/ 361950 h 604837"/>
                <a:gd name="connsiteX2" fmla="*/ 3271837 w 3362325"/>
                <a:gd name="connsiteY2" fmla="*/ 604837 h 604837"/>
                <a:gd name="connsiteX3" fmla="*/ 3362325 w 3362325"/>
                <a:gd name="connsiteY3" fmla="*/ 242887 h 604837"/>
                <a:gd name="connsiteX4" fmla="*/ 19050 w 3362325"/>
                <a:gd name="connsiteY4" fmla="*/ 0 h 604837"/>
                <a:gd name="connsiteX0" fmla="*/ 19050 w 3362325"/>
                <a:gd name="connsiteY0" fmla="*/ 0 h 767744"/>
                <a:gd name="connsiteX1" fmla="*/ 0 w 3362325"/>
                <a:gd name="connsiteY1" fmla="*/ 361950 h 767744"/>
                <a:gd name="connsiteX2" fmla="*/ 3271837 w 3362325"/>
                <a:gd name="connsiteY2" fmla="*/ 604837 h 767744"/>
                <a:gd name="connsiteX3" fmla="*/ 3362325 w 3362325"/>
                <a:gd name="connsiteY3" fmla="*/ 242887 h 767744"/>
                <a:gd name="connsiteX4" fmla="*/ 19050 w 3362325"/>
                <a:gd name="connsiteY4" fmla="*/ 0 h 767744"/>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9050 w 3362325"/>
                <a:gd name="connsiteY0" fmla="*/ 0 h 901310"/>
                <a:gd name="connsiteX1" fmla="*/ 0 w 3362325"/>
                <a:gd name="connsiteY1" fmla="*/ 361950 h 901310"/>
                <a:gd name="connsiteX2" fmla="*/ 3271837 w 3362325"/>
                <a:gd name="connsiteY2" fmla="*/ 604837 h 901310"/>
                <a:gd name="connsiteX3" fmla="*/ 3362325 w 3362325"/>
                <a:gd name="connsiteY3" fmla="*/ 242887 h 901310"/>
                <a:gd name="connsiteX4" fmla="*/ 19050 w 3362325"/>
                <a:gd name="connsiteY4" fmla="*/ 0 h 901310"/>
                <a:gd name="connsiteX0" fmla="*/ 12700 w 3362325"/>
                <a:gd name="connsiteY0" fmla="*/ 0 h 885435"/>
                <a:gd name="connsiteX1" fmla="*/ 0 w 3362325"/>
                <a:gd name="connsiteY1" fmla="*/ 346075 h 885435"/>
                <a:gd name="connsiteX2" fmla="*/ 3271837 w 3362325"/>
                <a:gd name="connsiteY2" fmla="*/ 588962 h 885435"/>
                <a:gd name="connsiteX3" fmla="*/ 3362325 w 3362325"/>
                <a:gd name="connsiteY3" fmla="*/ 227012 h 885435"/>
                <a:gd name="connsiteX4" fmla="*/ 12700 w 3362325"/>
                <a:gd name="connsiteY4" fmla="*/ 0 h 885435"/>
                <a:gd name="connsiteX0" fmla="*/ 12700 w 3362325"/>
                <a:gd name="connsiteY0" fmla="*/ 0 h 885435"/>
                <a:gd name="connsiteX1" fmla="*/ 0 w 3362325"/>
                <a:gd name="connsiteY1" fmla="*/ 346075 h 885435"/>
                <a:gd name="connsiteX2" fmla="*/ 3271837 w 3362325"/>
                <a:gd name="connsiteY2" fmla="*/ 588962 h 885435"/>
                <a:gd name="connsiteX3" fmla="*/ 3362325 w 3362325"/>
                <a:gd name="connsiteY3" fmla="*/ 227012 h 885435"/>
                <a:gd name="connsiteX4" fmla="*/ 12700 w 3362325"/>
                <a:gd name="connsiteY4" fmla="*/ 0 h 885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325" h="885435">
                  <a:moveTo>
                    <a:pt x="12700" y="0"/>
                  </a:moveTo>
                  <a:lnTo>
                    <a:pt x="0" y="346075"/>
                  </a:lnTo>
                  <a:cubicBezTo>
                    <a:pt x="1457324" y="1141412"/>
                    <a:pt x="2647950" y="908050"/>
                    <a:pt x="3271837" y="588962"/>
                  </a:cubicBezTo>
                  <a:lnTo>
                    <a:pt x="3362325" y="227012"/>
                  </a:lnTo>
                  <a:cubicBezTo>
                    <a:pt x="2528888" y="669925"/>
                    <a:pt x="1004888" y="590550"/>
                    <a:pt x="12700" y="0"/>
                  </a:cubicBezTo>
                  <a:close/>
                </a:path>
              </a:pathLst>
            </a:custGeom>
            <a:gradFill>
              <a:gsLst>
                <a:gs pos="0">
                  <a:schemeClr val="tx1">
                    <a:lumMod val="95000"/>
                    <a:lumOff val="5000"/>
                  </a:schemeClr>
                </a:gs>
                <a:gs pos="100000">
                  <a:schemeClr val="tx1">
                    <a:lumMod val="65000"/>
                    <a:lumOff val="35000"/>
                  </a:schemeClr>
                </a:gs>
              </a:gsLst>
              <a:lin ang="54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960755" y="3006090"/>
            <a:ext cx="3352800" cy="708025"/>
          </a:xfrm>
          <a:prstGeom prst="rect">
            <a:avLst/>
          </a:prstGeom>
          <a:noFill/>
        </p:spPr>
        <p:txBody>
          <a:bodyPr wrap="square" rtlCol="0">
            <a:spAutoFit/>
          </a:bodyPr>
          <a:lstStyle/>
          <a:p>
            <a:pPr algn="ctr"/>
            <a:r>
              <a:rPr kumimoji="1" lang="zh-CN" altLang="en-US" sz="2000" b="1" dirty="0">
                <a:solidFill>
                  <a:schemeClr val="tx1">
                    <a:lumMod val="65000"/>
                    <a:lumOff val="35000"/>
                  </a:schemeClr>
                </a:solidFill>
                <a:latin typeface="Microsoft YaHei" charset="0"/>
                <a:ea typeface="Microsoft YaHei" charset="0"/>
                <a:cs typeface="Microsoft YaHei" charset="0"/>
              </a:rPr>
              <a:t>中国共产党领导的</a:t>
            </a:r>
          </a:p>
          <a:p>
            <a:pPr algn="ctr"/>
            <a:r>
              <a:rPr kumimoji="1" lang="zh-CN" altLang="en-US" sz="2000" b="1" dirty="0">
                <a:solidFill>
                  <a:schemeClr val="tx1">
                    <a:lumMod val="65000"/>
                    <a:lumOff val="35000"/>
                  </a:schemeClr>
                </a:solidFill>
                <a:latin typeface="Microsoft YaHei" charset="0"/>
                <a:ea typeface="Microsoft YaHei" charset="0"/>
                <a:cs typeface="Microsoft YaHei" charset="0"/>
              </a:rPr>
              <a:t>多党合作和政治协商制度</a:t>
            </a:r>
          </a:p>
        </p:txBody>
      </p:sp>
      <p:sp>
        <p:nvSpPr>
          <p:cNvPr id="45" name="文本框 44"/>
          <p:cNvSpPr txBox="1"/>
          <p:nvPr/>
        </p:nvSpPr>
        <p:spPr>
          <a:xfrm>
            <a:off x="7614285" y="3072765"/>
            <a:ext cx="2323465" cy="400050"/>
          </a:xfrm>
          <a:prstGeom prst="rect">
            <a:avLst/>
          </a:prstGeom>
          <a:noFill/>
        </p:spPr>
        <p:txBody>
          <a:bodyPr wrap="square" rtlCol="0">
            <a:spAutoFit/>
          </a:bodyPr>
          <a:lstStyle/>
          <a:p>
            <a:r>
              <a:rPr kumimoji="1" lang="zh-CN" altLang="en-US" sz="2000" b="1" dirty="0">
                <a:solidFill>
                  <a:schemeClr val="tx1">
                    <a:lumMod val="65000"/>
                    <a:lumOff val="35000"/>
                  </a:schemeClr>
                </a:solidFill>
                <a:latin typeface="Microsoft YaHei" charset="0"/>
                <a:ea typeface="Microsoft YaHei" charset="0"/>
                <a:cs typeface="Microsoft YaHei" charset="0"/>
              </a:rPr>
              <a:t>民族区域自治制度</a:t>
            </a:r>
          </a:p>
        </p:txBody>
      </p:sp>
      <p:sp>
        <p:nvSpPr>
          <p:cNvPr id="46" name="文本框 45"/>
          <p:cNvSpPr txBox="1"/>
          <p:nvPr/>
        </p:nvSpPr>
        <p:spPr>
          <a:xfrm>
            <a:off x="8047355" y="4165600"/>
            <a:ext cx="3166745" cy="708025"/>
          </a:xfrm>
          <a:prstGeom prst="rect">
            <a:avLst/>
          </a:prstGeom>
          <a:noFill/>
        </p:spPr>
        <p:txBody>
          <a:bodyPr wrap="square" rtlCol="0">
            <a:spAutoFit/>
          </a:bodyPr>
          <a:lstStyle/>
          <a:p>
            <a:pPr algn="ctr"/>
            <a:r>
              <a:rPr kumimoji="1" lang="zh-CN" altLang="en-US" sz="2000" b="1" dirty="0">
                <a:solidFill>
                  <a:schemeClr val="tx1">
                    <a:lumMod val="65000"/>
                    <a:lumOff val="35000"/>
                  </a:schemeClr>
                </a:solidFill>
                <a:latin typeface="Microsoft YaHei" charset="0"/>
                <a:ea typeface="Microsoft YaHei" charset="0"/>
                <a:cs typeface="Microsoft YaHei" charset="0"/>
              </a:rPr>
              <a:t>企事业单位基层民主</a:t>
            </a:r>
          </a:p>
          <a:p>
            <a:pPr algn="ctr"/>
            <a:r>
              <a:rPr kumimoji="1" lang="zh-CN" altLang="en-US" sz="2000" b="1" dirty="0">
                <a:solidFill>
                  <a:schemeClr val="tx1">
                    <a:lumMod val="65000"/>
                    <a:lumOff val="35000"/>
                  </a:schemeClr>
                </a:solidFill>
                <a:latin typeface="Microsoft YaHei" charset="0"/>
                <a:ea typeface="Microsoft YaHei" charset="0"/>
                <a:cs typeface="Microsoft YaHei" charset="0"/>
              </a:rPr>
              <a:t>（职工代表大会制度）</a:t>
            </a:r>
          </a:p>
        </p:txBody>
      </p:sp>
      <p:sp>
        <p:nvSpPr>
          <p:cNvPr id="47" name="文本框 46"/>
          <p:cNvSpPr txBox="1"/>
          <p:nvPr/>
        </p:nvSpPr>
        <p:spPr>
          <a:xfrm>
            <a:off x="4485640" y="2209800"/>
            <a:ext cx="3069590" cy="708025"/>
          </a:xfrm>
          <a:prstGeom prst="rect">
            <a:avLst/>
          </a:prstGeom>
          <a:noFill/>
        </p:spPr>
        <p:txBody>
          <a:bodyPr wrap="square" rtlCol="0">
            <a:spAutoFit/>
          </a:bodyPr>
          <a:lstStyle/>
          <a:p>
            <a:pPr algn="ctr"/>
            <a:r>
              <a:rPr kumimoji="1" lang="zh-CN" altLang="en-US" sz="2000" b="1" dirty="0">
                <a:solidFill>
                  <a:schemeClr val="tx1">
                    <a:lumMod val="65000"/>
                    <a:lumOff val="35000"/>
                  </a:schemeClr>
                </a:solidFill>
                <a:latin typeface="Microsoft YaHei" charset="0"/>
                <a:ea typeface="Microsoft YaHei" charset="0"/>
                <a:cs typeface="Microsoft YaHei" charset="0"/>
              </a:rPr>
              <a:t>人民</a:t>
            </a:r>
            <a:r>
              <a:rPr kumimoji="1" lang="zh-CN" altLang="en-US" sz="2000" b="1">
                <a:solidFill>
                  <a:schemeClr val="tx1">
                    <a:lumMod val="65000"/>
                    <a:lumOff val="35000"/>
                  </a:schemeClr>
                </a:solidFill>
                <a:latin typeface="Microsoft YaHei" charset="0"/>
                <a:ea typeface="Microsoft YaHei" charset="0"/>
                <a:cs typeface="Microsoft YaHei" charset="0"/>
              </a:rPr>
              <a:t>代表大会制度</a:t>
            </a:r>
          </a:p>
          <a:p>
            <a:pPr algn="ctr"/>
            <a:r>
              <a:rPr kumimoji="1" lang="zh-CN" altLang="en-US" sz="2000" b="1" dirty="0">
                <a:solidFill>
                  <a:schemeClr val="tx1">
                    <a:lumMod val="65000"/>
                    <a:lumOff val="35000"/>
                  </a:schemeClr>
                </a:solidFill>
                <a:latin typeface="Microsoft YaHei" charset="0"/>
                <a:ea typeface="Microsoft YaHei" charset="0"/>
                <a:cs typeface="Microsoft YaHei" charset="0"/>
              </a:rPr>
              <a:t>（政体、根本政治制度）</a:t>
            </a:r>
          </a:p>
        </p:txBody>
      </p:sp>
      <p:sp>
        <p:nvSpPr>
          <p:cNvPr id="48" name="文本框 47"/>
          <p:cNvSpPr txBox="1"/>
          <p:nvPr/>
        </p:nvSpPr>
        <p:spPr>
          <a:xfrm>
            <a:off x="2026920" y="4864735"/>
            <a:ext cx="2364105" cy="708025"/>
          </a:xfrm>
          <a:prstGeom prst="rect">
            <a:avLst/>
          </a:prstGeom>
          <a:noFill/>
        </p:spPr>
        <p:txBody>
          <a:bodyPr wrap="square" rtlCol="0">
            <a:spAutoFit/>
          </a:bodyPr>
          <a:lstStyle/>
          <a:p>
            <a:pPr algn="ctr"/>
            <a:r>
              <a:rPr kumimoji="1" lang="zh-CN" altLang="en-US" sz="2000" b="1" dirty="0">
                <a:solidFill>
                  <a:schemeClr val="tx1">
                    <a:lumMod val="65000"/>
                    <a:lumOff val="35000"/>
                  </a:schemeClr>
                </a:solidFill>
                <a:latin typeface="Microsoft YaHei" charset="0"/>
                <a:ea typeface="Microsoft YaHei" charset="0"/>
                <a:cs typeface="Microsoft YaHei" charset="0"/>
              </a:rPr>
              <a:t>农村基层民主</a:t>
            </a:r>
          </a:p>
          <a:p>
            <a:pPr algn="ctr"/>
            <a:r>
              <a:rPr kumimoji="1" lang="zh-CN" altLang="en-US" sz="2000" b="1" dirty="0">
                <a:solidFill>
                  <a:schemeClr val="tx1">
                    <a:lumMod val="65000"/>
                    <a:lumOff val="35000"/>
                  </a:schemeClr>
                </a:solidFill>
                <a:latin typeface="Microsoft YaHei" charset="0"/>
                <a:ea typeface="Microsoft YaHei" charset="0"/>
                <a:cs typeface="Microsoft YaHei" charset="0"/>
              </a:rPr>
              <a:t>（村民自治制度）</a:t>
            </a:r>
          </a:p>
        </p:txBody>
      </p:sp>
      <p:sp>
        <p:nvSpPr>
          <p:cNvPr id="49" name="文本框 48"/>
          <p:cNvSpPr txBox="1"/>
          <p:nvPr/>
        </p:nvSpPr>
        <p:spPr>
          <a:xfrm>
            <a:off x="4617720" y="5801360"/>
            <a:ext cx="3429635" cy="708025"/>
          </a:xfrm>
          <a:prstGeom prst="rect">
            <a:avLst/>
          </a:prstGeom>
          <a:noFill/>
        </p:spPr>
        <p:txBody>
          <a:bodyPr wrap="square" rtlCol="0">
            <a:spAutoFit/>
          </a:bodyPr>
          <a:lstStyle/>
          <a:p>
            <a:pPr algn="ctr"/>
            <a:r>
              <a:rPr kumimoji="1" lang="zh-CN" altLang="en-US" sz="2000" b="1" dirty="0">
                <a:solidFill>
                  <a:schemeClr val="tx1">
                    <a:lumMod val="65000"/>
                    <a:lumOff val="35000"/>
                  </a:schemeClr>
                </a:solidFill>
                <a:latin typeface="Microsoft YaHei" charset="0"/>
                <a:ea typeface="Microsoft YaHei" charset="0"/>
                <a:cs typeface="Microsoft YaHei" charset="0"/>
              </a:rPr>
              <a:t>城市基层民主</a:t>
            </a:r>
          </a:p>
          <a:p>
            <a:pPr algn="ctr"/>
            <a:r>
              <a:rPr kumimoji="1" lang="zh-CN" altLang="en-US" sz="2000" b="1" dirty="0">
                <a:solidFill>
                  <a:schemeClr val="tx1">
                    <a:lumMod val="65000"/>
                    <a:lumOff val="35000"/>
                  </a:schemeClr>
                </a:solidFill>
                <a:latin typeface="Microsoft YaHei" charset="0"/>
                <a:ea typeface="Microsoft YaHei" charset="0"/>
                <a:cs typeface="Microsoft YaHei" charset="0"/>
              </a:rPr>
              <a:t>（城市居民委员会制度）</a:t>
            </a:r>
          </a:p>
        </p:txBody>
      </p:sp>
    </p:spTree>
    <p:extLst>
      <p:ext uri="{BB962C8B-B14F-4D97-AF65-F5344CB8AC3E}">
        <p14:creationId xmlns="" xmlns:p14="http://schemas.microsoft.com/office/powerpoint/2010/main" val="214263451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p:tgtEl>
                                          <p:spTgt spid="44"/>
                                        </p:tgtEl>
                                        <p:attrNameLst>
                                          <p:attrName>ppt_y</p:attrName>
                                        </p:attrNameLst>
                                      </p:cBhvr>
                                      <p:tavLst>
                                        <p:tav tm="0">
                                          <p:val>
                                            <p:strVal val="#ppt_y+#ppt_h*1.125000"/>
                                          </p:val>
                                        </p:tav>
                                        <p:tav tm="100000">
                                          <p:val>
                                            <p:strVal val="#ppt_y"/>
                                          </p:val>
                                        </p:tav>
                                      </p:tavLst>
                                    </p:anim>
                                    <p:animEffect transition="in" filter="wipe(up)">
                                      <p:cBhvr>
                                        <p:cTn id="19" dur="500"/>
                                        <p:tgtEl>
                                          <p:spTgt spid="44"/>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p:tgtEl>
                                          <p:spTgt spid="45"/>
                                        </p:tgtEl>
                                        <p:attrNameLst>
                                          <p:attrName>ppt_y</p:attrName>
                                        </p:attrNameLst>
                                      </p:cBhvr>
                                      <p:tavLst>
                                        <p:tav tm="0">
                                          <p:val>
                                            <p:strVal val="#ppt_y+#ppt_h*1.125000"/>
                                          </p:val>
                                        </p:tav>
                                        <p:tav tm="100000">
                                          <p:val>
                                            <p:strVal val="#ppt_y"/>
                                          </p:val>
                                        </p:tav>
                                      </p:tavLst>
                                    </p:anim>
                                    <p:animEffect transition="in" filter="wipe(up)">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additive="base">
                                        <p:cTn id="28" dur="500"/>
                                        <p:tgtEl>
                                          <p:spTgt spid="48"/>
                                        </p:tgtEl>
                                        <p:attrNameLst>
                                          <p:attrName>ppt_y</p:attrName>
                                        </p:attrNameLst>
                                      </p:cBhvr>
                                      <p:tavLst>
                                        <p:tav tm="0">
                                          <p:val>
                                            <p:strVal val="#ppt_y+#ppt_h*1.125000"/>
                                          </p:val>
                                        </p:tav>
                                        <p:tav tm="100000">
                                          <p:val>
                                            <p:strVal val="#ppt_y"/>
                                          </p:val>
                                        </p:tav>
                                      </p:tavLst>
                                    </p:anim>
                                    <p:animEffect transition="in" filter="wipe(up)">
                                      <p:cBhvr>
                                        <p:cTn id="29" dur="500"/>
                                        <p:tgtEl>
                                          <p:spTgt spid="48"/>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p:tgtEl>
                                          <p:spTgt spid="49"/>
                                        </p:tgtEl>
                                        <p:attrNameLst>
                                          <p:attrName>ppt_y</p:attrName>
                                        </p:attrNameLst>
                                      </p:cBhvr>
                                      <p:tavLst>
                                        <p:tav tm="0">
                                          <p:val>
                                            <p:strVal val="#ppt_y+#ppt_h*1.125000"/>
                                          </p:val>
                                        </p:tav>
                                        <p:tav tm="100000">
                                          <p:val>
                                            <p:strVal val="#ppt_y"/>
                                          </p:val>
                                        </p:tav>
                                      </p:tavLst>
                                    </p:anim>
                                    <p:animEffect transition="in" filter="wipe(up)">
                                      <p:cBhvr>
                                        <p:cTn id="33" dur="500"/>
                                        <p:tgtEl>
                                          <p:spTgt spid="49"/>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p:tgtEl>
                                          <p:spTgt spid="46"/>
                                        </p:tgtEl>
                                        <p:attrNameLst>
                                          <p:attrName>ppt_y</p:attrName>
                                        </p:attrNameLst>
                                      </p:cBhvr>
                                      <p:tavLst>
                                        <p:tav tm="0">
                                          <p:val>
                                            <p:strVal val="#ppt_y+#ppt_h*1.125000"/>
                                          </p:val>
                                        </p:tav>
                                        <p:tav tm="100000">
                                          <p:val>
                                            <p:strVal val="#ppt_y"/>
                                          </p:val>
                                        </p:tav>
                                      </p:tavLst>
                                    </p:anim>
                                    <p:animEffect transition="in" filter="wipe(up)">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544766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复合民主</a:t>
            </a:r>
            <a:r>
              <a:rPr kumimoji="1" lang="zh-CN" altLang="en-US" sz="2000" b="1" dirty="0">
                <a:solidFill>
                  <a:schemeClr val="tx1">
                    <a:lumMod val="65000"/>
                    <a:lumOff val="35000"/>
                  </a:schemeClr>
                </a:solidFill>
                <a:latin typeface="Microsoft YaHei" charset="0"/>
                <a:ea typeface="Microsoft YaHei" charset="0"/>
                <a:cs typeface="Microsoft YaHei" charset="0"/>
              </a:rPr>
              <a:t>（体现民主的广泛性和真实性）</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Arial" pitchFamily="34" charset="0"/>
              <a:buChar char="•"/>
            </a:pPr>
            <a:r>
              <a:rPr kumimoji="1" lang="zh-CN" altLang="en-US" sz="2400" b="1" dirty="0">
                <a:solidFill>
                  <a:schemeClr val="tx1">
                    <a:lumMod val="65000"/>
                    <a:lumOff val="35000"/>
                  </a:schemeClr>
                </a:solidFill>
                <a:latin typeface="Microsoft YaHei" charset="0"/>
                <a:ea typeface="Microsoft YaHei" charset="0"/>
                <a:cs typeface="Microsoft YaHei" charset="0"/>
              </a:rPr>
              <a:t>主体复合：党、政府、人民团体、企事业单位、社会组织、个人</a:t>
            </a:r>
            <a:endParaRPr kumimoji="1" lang="en-US" altLang="zh-CN" sz="24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Arial" pitchFamily="34" charset="0"/>
              <a:buChar char="•"/>
            </a:pPr>
            <a:r>
              <a:rPr kumimoji="1" lang="zh-CN" altLang="en-US" sz="2400" b="1" dirty="0">
                <a:solidFill>
                  <a:schemeClr val="tx1">
                    <a:lumMod val="65000"/>
                    <a:lumOff val="35000"/>
                  </a:schemeClr>
                </a:solidFill>
                <a:latin typeface="Microsoft YaHei" charset="0"/>
                <a:ea typeface="Microsoft YaHei" charset="0"/>
                <a:cs typeface="Microsoft YaHei" charset="0"/>
              </a:rPr>
              <a:t>领域复合：政治民主、经济民主、社会民主</a:t>
            </a:r>
          </a:p>
          <a:p>
            <a:pPr marL="457200" indent="-457200">
              <a:lnSpc>
                <a:spcPct val="150000"/>
              </a:lnSpc>
              <a:buFont typeface="Arial" pitchFamily="34" charset="0"/>
              <a:buChar char="•"/>
            </a:pPr>
            <a:r>
              <a:rPr kumimoji="1" lang="zh-CN" altLang="en-US" sz="2400" b="1" dirty="0">
                <a:solidFill>
                  <a:schemeClr val="tx1">
                    <a:lumMod val="65000"/>
                    <a:lumOff val="35000"/>
                  </a:schemeClr>
                </a:solidFill>
                <a:latin typeface="Microsoft YaHei" charset="0"/>
                <a:ea typeface="Microsoft YaHei" charset="0"/>
                <a:cs typeface="Microsoft YaHei" charset="0"/>
              </a:rPr>
              <a:t>权利复合：知情权、参与权、表达权、监督权</a:t>
            </a:r>
          </a:p>
          <a:p>
            <a:pPr marL="457200" indent="-457200">
              <a:lnSpc>
                <a:spcPct val="150000"/>
              </a:lnSpc>
              <a:buFont typeface="Arial" pitchFamily="34" charset="0"/>
              <a:buChar char="•"/>
            </a:pPr>
            <a:r>
              <a:rPr kumimoji="1" lang="zh-CN" altLang="en-US" sz="2400" b="1" dirty="0">
                <a:solidFill>
                  <a:schemeClr val="tx1">
                    <a:lumMod val="65000"/>
                    <a:lumOff val="35000"/>
                  </a:schemeClr>
                </a:solidFill>
                <a:latin typeface="Microsoft YaHei" charset="0"/>
                <a:ea typeface="Microsoft YaHei" charset="0"/>
                <a:cs typeface="Microsoft YaHei" charset="0"/>
              </a:rPr>
              <a:t>制度复合：选举民主、协商民主、基层民主、党内民主</a:t>
            </a:r>
          </a:p>
          <a:p>
            <a:pPr marL="457200" indent="-457200">
              <a:lnSpc>
                <a:spcPct val="150000"/>
              </a:lnSpc>
              <a:buFont typeface="Arial" pitchFamily="34" charset="0"/>
              <a:buChar char="•"/>
            </a:pPr>
            <a:r>
              <a:rPr kumimoji="1" lang="zh-CN" altLang="en-US" sz="2400" b="1" dirty="0">
                <a:solidFill>
                  <a:schemeClr val="tx1">
                    <a:lumMod val="65000"/>
                    <a:lumOff val="35000"/>
                  </a:schemeClr>
                </a:solidFill>
                <a:latin typeface="Microsoft YaHei" charset="0"/>
                <a:ea typeface="Microsoft YaHei" charset="0"/>
                <a:cs typeface="Microsoft YaHei" charset="0"/>
              </a:rPr>
              <a:t>过程复合：民主选举、民主协商、民主决策、民主管理、民主监督</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有效民主</a:t>
            </a:r>
            <a:r>
              <a:rPr kumimoji="1" lang="zh-CN" altLang="en-US" sz="2000" b="1" dirty="0">
                <a:solidFill>
                  <a:schemeClr val="tx1">
                    <a:lumMod val="65000"/>
                    <a:lumOff val="35000"/>
                  </a:schemeClr>
                </a:solidFill>
                <a:latin typeface="Microsoft YaHei" charset="0"/>
                <a:ea typeface="Microsoft YaHei" charset="0"/>
                <a:cs typeface="Microsoft YaHei" charset="0"/>
              </a:rPr>
              <a:t>（强调国家治理体系与治理能力现代化，以输出优良治理绩效为导向）</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人民民主</a:t>
            </a:r>
            <a:r>
              <a:rPr kumimoji="1" lang="zh-CN" altLang="en-US" sz="2000" b="1" dirty="0">
                <a:solidFill>
                  <a:schemeClr val="tx1">
                    <a:lumMod val="65000"/>
                    <a:lumOff val="35000"/>
                  </a:schemeClr>
                </a:solidFill>
                <a:latin typeface="Microsoft YaHei" charset="0"/>
                <a:ea typeface="Microsoft YaHei" charset="0"/>
                <a:cs typeface="Microsoft YaHei" charset="0"/>
              </a:rPr>
              <a:t>（健全民主制度，丰富民主形式，拓宽民主渠道，保证人民当家作主 ）</a:t>
            </a:r>
            <a:endParaRPr kumimoji="1" lang="zh-CN" altLang="en-US" sz="24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39</a:t>
            </a:fld>
            <a:endParaRPr kumimoji="1" lang="zh-CN" altLang="en-US" dirty="0"/>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特点总结</a:t>
            </a:r>
          </a:p>
        </p:txBody>
      </p:sp>
    </p:spTree>
    <p:extLst>
      <p:ext uri="{BB962C8B-B14F-4D97-AF65-F5344CB8AC3E}">
        <p14:creationId xmlns="" xmlns:p14="http://schemas.microsoft.com/office/powerpoint/2010/main" val="4155935519"/>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a:t>
            </a:fld>
            <a:endParaRPr kumimoji="1" lang="zh-CN" altLang="en-US"/>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前言</a:t>
            </a:r>
          </a:p>
        </p:txBody>
      </p:sp>
      <p:sp>
        <p:nvSpPr>
          <p:cNvPr id="6" name="椭圆 5"/>
          <p:cNvSpPr/>
          <p:nvPr/>
        </p:nvSpPr>
        <p:spPr>
          <a:xfrm>
            <a:off x="574675" y="2695575"/>
            <a:ext cx="2843530" cy="1685925"/>
          </a:xfrm>
          <a:prstGeom prst="ellips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中国特色</a:t>
            </a:r>
          </a:p>
          <a:p>
            <a:pPr algn="ctr">
              <a:defRPr/>
            </a:pPr>
            <a:r>
              <a:rPr kumimoji="1" lang="zh-CN" altLang="en-US" sz="2800" b="1" dirty="0">
                <a:latin typeface="Microsoft YaHei" charset="0"/>
                <a:ea typeface="Microsoft YaHei" charset="0"/>
                <a:cs typeface="Microsoft YaHei" charset="0"/>
              </a:rPr>
              <a:t>社会主义</a:t>
            </a:r>
          </a:p>
          <a:p>
            <a:pPr algn="ctr">
              <a:defRPr/>
            </a:pPr>
            <a:r>
              <a:rPr kumimoji="1" lang="zh-CN" altLang="en-US" sz="2800" b="1" dirty="0">
                <a:latin typeface="Microsoft YaHei" charset="0"/>
                <a:ea typeface="Microsoft YaHei" charset="0"/>
                <a:cs typeface="Microsoft YaHei" charset="0"/>
              </a:rPr>
              <a:t>总布局</a:t>
            </a:r>
          </a:p>
        </p:txBody>
      </p:sp>
      <p:grpSp>
        <p:nvGrpSpPr>
          <p:cNvPr id="2" name="组 2"/>
          <p:cNvGrpSpPr>
            <a:grpSpLocks/>
          </p:cNvGrpSpPr>
          <p:nvPr/>
        </p:nvGrpSpPr>
        <p:grpSpPr bwMode="auto">
          <a:xfrm>
            <a:off x="4298950" y="1775460"/>
            <a:ext cx="5661025" cy="3726180"/>
            <a:chOff x="4298950" y="1775460"/>
            <a:chExt cx="5661025" cy="3726180"/>
          </a:xfrm>
        </p:grpSpPr>
        <p:sp>
          <p:nvSpPr>
            <p:cNvPr id="9" name="圆角矩形 8"/>
            <p:cNvSpPr/>
            <p:nvPr/>
          </p:nvSpPr>
          <p:spPr>
            <a:xfrm>
              <a:off x="4298950" y="1775460"/>
              <a:ext cx="5661025" cy="585470"/>
            </a:xfrm>
            <a:prstGeom prst="roundRect">
              <a:avLst/>
            </a:prstGeom>
            <a:solidFill>
              <a:srgbClr val="DB5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经济建设</a:t>
              </a:r>
            </a:p>
          </p:txBody>
        </p:sp>
        <p:sp>
          <p:nvSpPr>
            <p:cNvPr id="10" name="圆角矩形 9"/>
            <p:cNvSpPr/>
            <p:nvPr/>
          </p:nvSpPr>
          <p:spPr>
            <a:xfrm>
              <a:off x="4298950" y="2559685"/>
              <a:ext cx="5661025" cy="58547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政治建设</a:t>
              </a:r>
            </a:p>
          </p:txBody>
        </p:sp>
        <p:sp>
          <p:nvSpPr>
            <p:cNvPr id="11" name="圆角矩形 10"/>
            <p:cNvSpPr/>
            <p:nvPr/>
          </p:nvSpPr>
          <p:spPr>
            <a:xfrm>
              <a:off x="4298950" y="3345815"/>
              <a:ext cx="5661025" cy="585470"/>
            </a:xfrm>
            <a:prstGeom prst="roundRect">
              <a:avLst/>
            </a:prstGeom>
            <a:solidFill>
              <a:srgbClr val="DB5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文化建设</a:t>
              </a:r>
            </a:p>
          </p:txBody>
        </p:sp>
        <p:sp>
          <p:nvSpPr>
            <p:cNvPr id="12" name="圆角矩形 11"/>
            <p:cNvSpPr/>
            <p:nvPr/>
          </p:nvSpPr>
          <p:spPr>
            <a:xfrm>
              <a:off x="4298950" y="4130040"/>
              <a:ext cx="5661025" cy="585470"/>
            </a:xfrm>
            <a:prstGeom prst="roundRect">
              <a:avLst/>
            </a:prstGeom>
            <a:solidFill>
              <a:srgbClr val="DB5354"/>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社会建设</a:t>
              </a:r>
            </a:p>
          </p:txBody>
        </p:sp>
        <p:sp>
          <p:nvSpPr>
            <p:cNvPr id="13" name="圆角矩形 12"/>
            <p:cNvSpPr/>
            <p:nvPr/>
          </p:nvSpPr>
          <p:spPr>
            <a:xfrm>
              <a:off x="4298950" y="4915535"/>
              <a:ext cx="5661025" cy="585470"/>
            </a:xfrm>
            <a:prstGeom prst="roundRect">
              <a:avLst/>
            </a:prstGeom>
            <a:solidFill>
              <a:srgbClr val="DB53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生态建设</a:t>
              </a:r>
            </a:p>
          </p:txBody>
        </p:sp>
      </p:grpSp>
    </p:spTree>
    <p:extLst>
      <p:ext uri="{BB962C8B-B14F-4D97-AF65-F5344CB8AC3E}">
        <p14:creationId xmlns="" xmlns:p14="http://schemas.microsoft.com/office/powerpoint/2010/main" val="343203841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86000" y="2475865"/>
            <a:ext cx="7696200" cy="1846580"/>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“我国社会主义民主是维护人民根本利益的</a:t>
            </a:r>
            <a:r>
              <a:rPr kumimoji="1" lang="zh-CN" altLang="en-US" sz="2800" b="1" dirty="0">
                <a:solidFill>
                  <a:srgbClr val="DB5354"/>
                </a:solidFill>
                <a:latin typeface="Microsoft YaHei" charset="0"/>
                <a:ea typeface="Microsoft YaHei" charset="0"/>
                <a:cs typeface="Microsoft YaHei" charset="0"/>
              </a:rPr>
              <a:t>最广泛、最真实、最管用</a:t>
            </a:r>
            <a:r>
              <a:rPr kumimoji="1" lang="zh-CN" altLang="en-US" sz="2800" b="1" dirty="0">
                <a:solidFill>
                  <a:schemeClr val="tx1">
                    <a:lumMod val="65000"/>
                    <a:lumOff val="35000"/>
                  </a:schemeClr>
                </a:solidFill>
                <a:latin typeface="Microsoft YaHei" charset="0"/>
                <a:ea typeface="Microsoft YaHei" charset="0"/>
                <a:cs typeface="Microsoft YaHei" charset="0"/>
              </a:rPr>
              <a:t>的民主。”</a:t>
            </a:r>
          </a:p>
          <a:p>
            <a:pPr algn="r">
              <a:lnSpc>
                <a:spcPct val="150000"/>
              </a:lnSpc>
            </a:pP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十九大报告</a:t>
            </a:r>
          </a:p>
        </p:txBody>
      </p:sp>
      <p:sp>
        <p:nvSpPr>
          <p:cNvPr id="6" name="幻灯片编号占位符 5"/>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40</a:t>
            </a:fld>
            <a:endParaRPr kumimoji="1" lang="zh-CN" altLang="en-US" dirty="0"/>
          </a:p>
        </p:txBody>
      </p:sp>
      <p:sp>
        <p:nvSpPr>
          <p:cNvPr id="7" name="矩形 6"/>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特点总结</a:t>
            </a:r>
          </a:p>
        </p:txBody>
      </p:sp>
    </p:spTree>
    <p:extLst>
      <p:ext uri="{BB962C8B-B14F-4D97-AF65-F5344CB8AC3E}">
        <p14:creationId xmlns="" xmlns:p14="http://schemas.microsoft.com/office/powerpoint/2010/main" val="1684786408"/>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511300" y="0"/>
            <a:ext cx="993775"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63" name="文本框 3"/>
          <p:cNvSpPr txBox="1">
            <a:spLocks noChangeArrowheads="1"/>
          </p:cNvSpPr>
          <p:nvPr/>
        </p:nvSpPr>
        <p:spPr bwMode="auto">
          <a:xfrm>
            <a:off x="1551305" y="1641475"/>
            <a:ext cx="1212850" cy="8318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eaLnBrk="1" hangingPunct="1">
              <a:lnSpc>
                <a:spcPct val="100000"/>
              </a:lnSpc>
              <a:spcBef>
                <a:spcPct val="0"/>
              </a:spcBef>
              <a:buFontTx/>
              <a:buNone/>
            </a:pPr>
            <a:r>
              <a:rPr lang="en-US" altLang="zh-CN" sz="4800" b="1" dirty="0">
                <a:solidFill>
                  <a:srgbClr val="DB5355"/>
                </a:solidFill>
                <a:latin typeface="Microsoft YaHei" charset="0"/>
                <a:ea typeface="Microsoft YaHei" charset="0"/>
                <a:cs typeface="Microsoft YaHei" charset="0"/>
              </a:rPr>
              <a:t>02</a:t>
            </a:r>
            <a:endParaRPr lang="zh-CN" altLang="en-US" sz="4800" b="1" dirty="0">
              <a:solidFill>
                <a:srgbClr val="DB5355"/>
              </a:solidFill>
              <a:latin typeface="Microsoft YaHei" charset="0"/>
              <a:ea typeface="Microsoft YaHei" charset="0"/>
              <a:cs typeface="Microsoft YaHei" charset="0"/>
            </a:endParaRPr>
          </a:p>
        </p:txBody>
      </p:sp>
      <p:sp>
        <p:nvSpPr>
          <p:cNvPr id="15364" name="文本框 5"/>
          <p:cNvSpPr txBox="1">
            <a:spLocks noChangeArrowheads="1"/>
          </p:cNvSpPr>
          <p:nvPr/>
        </p:nvSpPr>
        <p:spPr bwMode="auto">
          <a:xfrm>
            <a:off x="3084195" y="1595755"/>
            <a:ext cx="8269605" cy="92329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algn="ctr">
              <a:lnSpc>
                <a:spcPct val="150000"/>
              </a:lnSpc>
              <a:spcBef>
                <a:spcPct val="0"/>
              </a:spcBef>
              <a:buNone/>
            </a:pPr>
            <a:r>
              <a:rPr lang="zh-CN" altLang="en-US" sz="3600" b="1" dirty="0">
                <a:solidFill>
                  <a:schemeClr val="bg1"/>
                </a:solidFill>
                <a:latin typeface="Microsoft YaHei" charset="0"/>
                <a:ea typeface="Microsoft YaHei" charset="0"/>
                <a:cs typeface="Microsoft YaHei" charset="0"/>
              </a:rPr>
              <a:t>中国特色社会主义民主政治的优势</a:t>
            </a:r>
          </a:p>
        </p:txBody>
      </p:sp>
      <p:sp>
        <p:nvSpPr>
          <p:cNvPr id="8" name="矩形 7"/>
          <p:cNvSpPr/>
          <p:nvPr/>
        </p:nvSpPr>
        <p:spPr>
          <a:xfrm>
            <a:off x="0" y="5207000"/>
            <a:ext cx="12365355" cy="4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41</a:t>
            </a:fld>
            <a:endParaRPr kumimoji="1" lang="zh-CN" altLang="en-US"/>
          </a:p>
        </p:txBody>
      </p:sp>
    </p:spTree>
    <p:extLst>
      <p:ext uri="{BB962C8B-B14F-4D97-AF65-F5344CB8AC3E}">
        <p14:creationId xmlns="" xmlns:p14="http://schemas.microsoft.com/office/powerpoint/2010/main" val="2092077938"/>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42</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优势</a:t>
            </a:r>
          </a:p>
        </p:txBody>
      </p:sp>
      <p:sp>
        <p:nvSpPr>
          <p:cNvPr id="11" name="三角形 10"/>
          <p:cNvSpPr/>
          <p:nvPr/>
        </p:nvSpPr>
        <p:spPr>
          <a:xfrm>
            <a:off x="4307205" y="1710055"/>
            <a:ext cx="3368675" cy="2544445"/>
          </a:xfrm>
          <a:prstGeom prst="triangle">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solidFill>
                  <a:schemeClr val="bg1"/>
                </a:solidFill>
                <a:latin typeface="Microsoft YaHei" charset="0"/>
                <a:ea typeface="Microsoft YaHei" charset="0"/>
                <a:cs typeface="Microsoft YaHei" charset="0"/>
              </a:rPr>
              <a:t>客观层面符合国情</a:t>
            </a:r>
          </a:p>
        </p:txBody>
      </p:sp>
      <p:sp>
        <p:nvSpPr>
          <p:cNvPr id="12" name="梯形 11"/>
          <p:cNvSpPr/>
          <p:nvPr/>
        </p:nvSpPr>
        <p:spPr>
          <a:xfrm>
            <a:off x="3246755" y="4333875"/>
            <a:ext cx="5500370" cy="1484630"/>
          </a:xfrm>
          <a:prstGeom prst="trapezoid">
            <a:avLst>
              <a:gd name="adj" fmla="val 68678"/>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kumimoji="1" lang="zh-CN" altLang="en-US" sz="2800" b="1" dirty="0">
                <a:latin typeface="Microsoft YaHei" charset="0"/>
                <a:ea typeface="Microsoft YaHei" charset="0"/>
                <a:cs typeface="Microsoft YaHei" charset="0"/>
              </a:rPr>
              <a:t>主观层面</a:t>
            </a:r>
          </a:p>
          <a:p>
            <a:pPr algn="ctr">
              <a:defRPr/>
            </a:pPr>
            <a:r>
              <a:rPr kumimoji="1" lang="zh-CN" altLang="en-US" sz="2800" b="1" dirty="0">
                <a:latin typeface="Microsoft YaHei" charset="0"/>
                <a:ea typeface="Microsoft YaHei" charset="0"/>
                <a:cs typeface="Microsoft YaHei" charset="0"/>
              </a:rPr>
              <a:t>顺应民意</a:t>
            </a:r>
          </a:p>
        </p:txBody>
      </p:sp>
    </p:spTree>
    <p:extLst>
      <p:ext uri="{BB962C8B-B14F-4D97-AF65-F5344CB8AC3E}">
        <p14:creationId xmlns="" xmlns:p14="http://schemas.microsoft.com/office/powerpoint/2010/main" val="96271045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780" y="1449705"/>
            <a:ext cx="10697210" cy="397002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符合国情</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国家治理规模</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社会阶层结构</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经济发展阶段</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历史文化传统</a:t>
            </a:r>
          </a:p>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民族构成与国家认同</a:t>
            </a:r>
          </a:p>
        </p:txBody>
      </p:sp>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43</a:t>
            </a:fld>
            <a:endParaRPr kumimoji="1" lang="zh-CN" altLang="en-US"/>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sp>
        <p:nvSpPr>
          <p:cNvPr id="8" name="Freeform 142"/>
          <p:cNvSpPr>
            <a:spLocks noEditPoints="1"/>
          </p:cNvSpPr>
          <p:nvPr/>
        </p:nvSpPr>
        <p:spPr bwMode="auto">
          <a:xfrm>
            <a:off x="5273040" y="1112520"/>
            <a:ext cx="5730240" cy="4645025"/>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DB5355"/>
          </a:solidFill>
          <a:ln w="1" cap="flat">
            <a:solidFill>
              <a:srgbClr val="FFFFFF"/>
            </a:solidFill>
            <a:prstDash val="solid"/>
            <a:miter lim="800000"/>
            <a:headEnd/>
            <a:tailEnd/>
          </a:ln>
        </p:spPr>
        <p:txBody>
          <a:bodyPr/>
          <a:lstStyle/>
          <a:p>
            <a:pPr eaLnBrk="1" fontAlgn="auto" hangingPunct="1">
              <a:spcBef>
                <a:spcPts val="0"/>
              </a:spcBef>
              <a:spcAft>
                <a:spcPts val="0"/>
              </a:spcAft>
              <a:defRPr/>
            </a:pPr>
            <a:endParaRPr lang="zh-CN" altLang="en-US" dirty="0">
              <a:latin typeface="+mn-lt"/>
              <a:ea typeface="造字工房悦黑体验版常规体" pitchFamily="50" charset="-122"/>
            </a:endParaRPr>
          </a:p>
        </p:txBody>
      </p:sp>
    </p:spTree>
    <p:extLst>
      <p:ext uri="{BB962C8B-B14F-4D97-AF65-F5344CB8AC3E}">
        <p14:creationId xmlns="" xmlns:p14="http://schemas.microsoft.com/office/powerpoint/2010/main" val="201892584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44</a:t>
            </a:fld>
            <a:endParaRPr kumimoji="1" lang="zh-CN" altLang="en-US"/>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sp>
        <p:nvSpPr>
          <p:cNvPr id="2" name="矩形 1"/>
          <p:cNvSpPr/>
          <p:nvPr/>
        </p:nvSpPr>
        <p:spPr>
          <a:xfrm>
            <a:off x="960120" y="1771015"/>
            <a:ext cx="10271760" cy="3139440"/>
          </a:xfrm>
          <a:prstGeom prst="rect">
            <a:avLst/>
          </a:prstGeom>
        </p:spPr>
        <p:txBody>
          <a:bodyPr wrap="square">
            <a:spAutoFit/>
          </a:bodyPr>
          <a:lstStyle/>
          <a:p>
            <a:pPr>
              <a:lnSpc>
                <a:spcPct val="150000"/>
              </a:lnSpc>
            </a:pPr>
            <a:r>
              <a:rPr lang="zh-CN" altLang="en-US" sz="2800" b="1" dirty="0">
                <a:solidFill>
                  <a:schemeClr val="tx1">
                    <a:lumMod val="65000"/>
                    <a:lumOff val="35000"/>
                  </a:schemeClr>
                </a:solidFill>
                <a:latin typeface="Microsoft YaHei" charset="0"/>
                <a:ea typeface="Microsoft YaHei" charset="0"/>
                <a:cs typeface="Microsoft YaHei" charset="0"/>
              </a:rPr>
              <a:t>    “物之不齐，物之情也”。各国国情不同，每个国家的政治制度都是独特的，都是由这个国家的人民决定的，都是在这个国家历史传承、文化传统、经济社会发展的基础上长期发展、渐进改进、内生性演化的结果。</a:t>
            </a:r>
          </a:p>
          <a:p>
            <a:pPr algn="r">
              <a:lnSpc>
                <a:spcPct val="150000"/>
              </a:lnSpc>
            </a:pPr>
            <a:r>
              <a:rPr lang="en-US" altLang="zh-CN" sz="2000" b="1" dirty="0">
                <a:solidFill>
                  <a:schemeClr val="tx1">
                    <a:lumMod val="65000"/>
                    <a:lumOff val="35000"/>
                  </a:schemeClr>
                </a:solidFill>
                <a:latin typeface="Microsoft YaHei" charset="0"/>
                <a:ea typeface="Microsoft YaHei" charset="0"/>
                <a:cs typeface="Microsoft YaHei" charset="0"/>
              </a:rPr>
              <a:t>——</a:t>
            </a:r>
            <a:r>
              <a:rPr lang="zh-CN" altLang="en-US" sz="2000" b="1" dirty="0">
                <a:solidFill>
                  <a:schemeClr val="tx1">
                    <a:lumMod val="65000"/>
                    <a:lumOff val="35000"/>
                  </a:schemeClr>
                </a:solidFill>
                <a:latin typeface="Microsoft YaHei" charset="0"/>
                <a:ea typeface="Microsoft YaHei" charset="0"/>
                <a:cs typeface="Microsoft YaHei" charset="0"/>
              </a:rPr>
              <a:t>习近平，</a:t>
            </a:r>
            <a:r>
              <a:rPr lang="en-US" altLang="zh-CN" sz="2000" b="1" dirty="0">
                <a:solidFill>
                  <a:schemeClr val="tx1">
                    <a:lumMod val="65000"/>
                    <a:lumOff val="35000"/>
                  </a:schemeClr>
                </a:solidFill>
                <a:latin typeface="Microsoft YaHei" charset="0"/>
                <a:ea typeface="Microsoft YaHei" charset="0"/>
                <a:cs typeface="Microsoft YaHei" charset="0"/>
              </a:rPr>
              <a:t>2014.9.5</a:t>
            </a:r>
            <a:endParaRPr lang="zh-CN" altLang="en-US" sz="2000" b="1" dirty="0">
              <a:solidFill>
                <a:schemeClr val="tx1">
                  <a:lumMod val="65000"/>
                  <a:lumOff val="35000"/>
                </a:schemeClr>
              </a:solidFill>
              <a:latin typeface="Microsoft YaHei" charset="0"/>
              <a:ea typeface="Microsoft YaHei" charset="0"/>
              <a:cs typeface="Microsoft YaHei" charset="0"/>
            </a:endParaRPr>
          </a:p>
        </p:txBody>
      </p:sp>
    </p:spTree>
    <p:extLst>
      <p:ext uri="{BB962C8B-B14F-4D97-AF65-F5344CB8AC3E}">
        <p14:creationId xmlns="" xmlns:p14="http://schemas.microsoft.com/office/powerpoint/2010/main" val="499663824"/>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p14="http://schemas.microsoft.com/office/powerpoint/2010/main" xmlns:a16="http://schemas.microsoft.com/office/drawing/2014/main" id="{CC6BD4DB-25C4-4914-920F-6DD9B03D876C}"/>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1374140" y="0"/>
            <a:ext cx="9444355" cy="6891655"/>
          </a:xfrm>
          <a:prstGeom prst="rect">
            <a:avLst/>
          </a:prstGeom>
        </p:spPr>
      </p:pic>
    </p:spTree>
    <p:extLst>
      <p:ext uri="{BB962C8B-B14F-4D97-AF65-F5344CB8AC3E}">
        <p14:creationId xmlns="" xmlns:p14="http://schemas.microsoft.com/office/powerpoint/2010/main" val="3560589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2145" y="2423795"/>
            <a:ext cx="7049135" cy="3894455"/>
          </a:xfrm>
          <a:prstGeom prst="rect">
            <a:avLst/>
          </a:prstGeom>
        </p:spPr>
        <p:txBody>
          <a:bodyPr wrap="square">
            <a:spAutoFit/>
          </a:bodyPr>
          <a:lstStyle/>
          <a:p>
            <a:pPr marL="342900" indent="-342900">
              <a:lnSpc>
                <a:spcPct val="150000"/>
              </a:lnSpc>
            </a:pPr>
            <a:r>
              <a:rPr lang="zh-CN" altLang="en-US" sz="2800" b="1" kern="100" dirty="0">
                <a:solidFill>
                  <a:schemeClr val="tx1">
                    <a:lumMod val="65000"/>
                    <a:lumOff val="35000"/>
                  </a:schemeClr>
                </a:solidFill>
                <a:latin typeface="Microsoft YaHei" charset="0"/>
                <a:ea typeface="Microsoft YaHei" charset="0"/>
                <a:cs typeface="Microsoft YaHei" charset="0"/>
              </a:rPr>
              <a:t>        那些移植西式民主制度的“第三波”、“第四波”民主化国家和地区，要么陷于</a:t>
            </a:r>
            <a:r>
              <a:rPr lang="zh-CN" altLang="en-US" sz="2800" b="1" kern="100" dirty="0">
                <a:solidFill>
                  <a:schemeClr val="accent6">
                    <a:lumMod val="75000"/>
                  </a:schemeClr>
                </a:solidFill>
                <a:latin typeface="Microsoft YaHei" charset="0"/>
                <a:ea typeface="Microsoft YaHei" charset="0"/>
                <a:cs typeface="Microsoft YaHei" charset="0"/>
              </a:rPr>
              <a:t>国家治理失效</a:t>
            </a:r>
            <a:r>
              <a:rPr lang="zh-CN" altLang="en-US" sz="2800" b="1" kern="100" dirty="0">
                <a:solidFill>
                  <a:schemeClr val="tx1">
                    <a:lumMod val="65000"/>
                    <a:lumOff val="35000"/>
                  </a:schemeClr>
                </a:solidFill>
                <a:latin typeface="Microsoft YaHei" charset="0"/>
                <a:ea typeface="Microsoft YaHei" charset="0"/>
                <a:cs typeface="Microsoft YaHei" charset="0"/>
              </a:rPr>
              <a:t>，要么国家分裂，要么出现周期性政治动荡，实现优良治理的案例少之又少。</a:t>
            </a:r>
          </a:p>
          <a:p>
            <a:pPr marL="342900" indent="-342900">
              <a:lnSpc>
                <a:spcPct val="150000"/>
              </a:lnSpc>
            </a:pPr>
            <a:endParaRPr lang="zh-CN" altLang="en-US" sz="2800" b="1" kern="100" dirty="0">
              <a:solidFill>
                <a:schemeClr val="tx1">
                  <a:lumMod val="65000"/>
                  <a:lumOff val="35000"/>
                </a:schemeClr>
              </a:solidFill>
              <a:latin typeface="Microsoft YaHei" charset="0"/>
              <a:ea typeface="Microsoft YaHei" charset="0"/>
              <a:cs typeface="Microsoft YaHei" charset="0"/>
            </a:endParaRPr>
          </a:p>
        </p:txBody>
      </p:sp>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46</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pic>
        <p:nvPicPr>
          <p:cNvPr id="7" name="图片 6">
            <a:extLst>
              <a:ext uri="{FF2B5EF4-FFF2-40B4-BE49-F238E27FC236}">
                <a16:creationId xmlns="" xmlns:p14="http://schemas.microsoft.com/office/powerpoint/2010/main" xmlns:a16="http://schemas.microsoft.com/office/drawing/2014/main" id="{31564CC4-4DCF-4A87-9859-6D4CEA0CADED}"/>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8172450" y="1104900"/>
            <a:ext cx="2857500" cy="4200525"/>
          </a:xfrm>
          <a:prstGeom prst="rect">
            <a:avLst/>
          </a:prstGeom>
        </p:spPr>
      </p:pic>
    </p:spTree>
    <p:extLst>
      <p:ext uri="{BB962C8B-B14F-4D97-AF65-F5344CB8AC3E}">
        <p14:creationId xmlns="" xmlns:p14="http://schemas.microsoft.com/office/powerpoint/2010/main" val="192673209"/>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31169E5D-7639-49D5-BD75-FD7E9179B0C2}"/>
              </a:ext>
            </a:extLst>
          </p:cNvPr>
          <p:cNvSpPr/>
          <p:nvPr/>
        </p:nvSpPr>
        <p:spPr>
          <a:xfrm>
            <a:off x="1696720" y="124460"/>
            <a:ext cx="8798560" cy="1076960"/>
          </a:xfrm>
          <a:prstGeom prst="rect">
            <a:avLst/>
          </a:prstGeom>
        </p:spPr>
        <p:txBody>
          <a:bodyPr wrap="square">
            <a:spAutoFit/>
          </a:bodyPr>
          <a:lstStyle/>
          <a:p>
            <a:r>
              <a:rPr lang="zh-CN" altLang="en-US" sz="3200" dirty="0">
                <a:solidFill>
                  <a:srgbClr val="191919"/>
                </a:solidFill>
                <a:latin typeface="PingFang SC"/>
              </a:rPr>
              <a:t>失败国家特征：恶性通膨人民生活水平大降；治安混乱人民没安全感；政治腐败至极毫无公正性。</a:t>
            </a:r>
            <a:endParaRPr lang="zh-CN" altLang="en-US" sz="3200" dirty="0"/>
          </a:p>
        </p:txBody>
      </p:sp>
      <p:sp>
        <p:nvSpPr>
          <p:cNvPr id="5" name="矩形 4">
            <a:extLst>
              <a:ext uri="{FF2B5EF4-FFF2-40B4-BE49-F238E27FC236}">
                <a16:creationId xmlns="" xmlns:p14="http://schemas.microsoft.com/office/powerpoint/2010/main" xmlns:a16="http://schemas.microsoft.com/office/drawing/2014/main" id="{72C7DBCB-E5D3-41FC-B984-6ADF9D27C3B0}"/>
              </a:ext>
            </a:extLst>
          </p:cNvPr>
          <p:cNvSpPr/>
          <p:nvPr/>
        </p:nvSpPr>
        <p:spPr>
          <a:xfrm>
            <a:off x="1146810" y="5025390"/>
            <a:ext cx="1108075" cy="369570"/>
          </a:xfrm>
          <a:prstGeom prst="rect">
            <a:avLst/>
          </a:prstGeom>
        </p:spPr>
        <p:txBody>
          <a:bodyPr wrap="none">
            <a:spAutoFit/>
          </a:bodyPr>
          <a:lstStyle/>
          <a:p>
            <a:r>
              <a:rPr lang="zh-CN" altLang="en-US" dirty="0">
                <a:solidFill>
                  <a:srgbClr val="191919"/>
                </a:solidFill>
                <a:latin typeface="PingFang SC"/>
              </a:rPr>
              <a:t>委内瑞拉</a:t>
            </a:r>
            <a:endParaRPr lang="zh-CN" altLang="en-US" dirty="0"/>
          </a:p>
        </p:txBody>
      </p:sp>
      <p:pic>
        <p:nvPicPr>
          <p:cNvPr id="7" name="图片 6">
            <a:extLst>
              <a:ext uri="{FF2B5EF4-FFF2-40B4-BE49-F238E27FC236}">
                <a16:creationId xmlns="" xmlns:p14="http://schemas.microsoft.com/office/powerpoint/2010/main" xmlns:a16="http://schemas.microsoft.com/office/drawing/2014/main" id="{20D13ADB-D321-4FB7-ACC0-E599B7ABC150}"/>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4146550" y="3653155"/>
            <a:ext cx="4309110" cy="3113405"/>
          </a:xfrm>
          <a:prstGeom prst="rect">
            <a:avLst/>
          </a:prstGeom>
        </p:spPr>
      </p:pic>
      <p:sp>
        <p:nvSpPr>
          <p:cNvPr id="8" name="矩形 7">
            <a:extLst>
              <a:ext uri="{FF2B5EF4-FFF2-40B4-BE49-F238E27FC236}">
                <a16:creationId xmlns="" xmlns:p14="http://schemas.microsoft.com/office/powerpoint/2010/main" xmlns:a16="http://schemas.microsoft.com/office/drawing/2014/main" id="{CE4AA4CF-659C-4AE9-BC5A-9E71911B800F}"/>
              </a:ext>
            </a:extLst>
          </p:cNvPr>
          <p:cNvSpPr/>
          <p:nvPr/>
        </p:nvSpPr>
        <p:spPr>
          <a:xfrm>
            <a:off x="5772785" y="3244215"/>
            <a:ext cx="646430" cy="369570"/>
          </a:xfrm>
          <a:prstGeom prst="rect">
            <a:avLst/>
          </a:prstGeom>
        </p:spPr>
        <p:txBody>
          <a:bodyPr wrap="none">
            <a:spAutoFit/>
          </a:bodyPr>
          <a:lstStyle/>
          <a:p>
            <a:r>
              <a:rPr lang="zh-CN" altLang="en-US" dirty="0">
                <a:solidFill>
                  <a:srgbClr val="191919"/>
                </a:solidFill>
                <a:latin typeface="PingFang SC"/>
              </a:rPr>
              <a:t>伊朗</a:t>
            </a:r>
            <a:endParaRPr lang="zh-CN" altLang="en-US" dirty="0"/>
          </a:p>
        </p:txBody>
      </p:sp>
      <p:pic>
        <p:nvPicPr>
          <p:cNvPr id="10" name="图片 9">
            <a:extLst>
              <a:ext uri="{FF2B5EF4-FFF2-40B4-BE49-F238E27FC236}">
                <a16:creationId xmlns="" xmlns:p14="http://schemas.microsoft.com/office/powerpoint/2010/main" xmlns:a16="http://schemas.microsoft.com/office/drawing/2014/main" id="{DA626504-EE87-4C52-B6AC-8ED5873BA544}"/>
              </a:ext>
            </a:extLst>
          </p:cNvPr>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tretch>
            <a:fillRect/>
          </a:stretch>
        </p:blipFill>
        <p:spPr>
          <a:xfrm>
            <a:off x="7870825" y="1408430"/>
            <a:ext cx="4370705" cy="2244725"/>
          </a:xfrm>
          <a:prstGeom prst="rect">
            <a:avLst/>
          </a:prstGeom>
        </p:spPr>
      </p:pic>
      <p:sp>
        <p:nvSpPr>
          <p:cNvPr id="11" name="矩形 10">
            <a:extLst>
              <a:ext uri="{FF2B5EF4-FFF2-40B4-BE49-F238E27FC236}">
                <a16:creationId xmlns="" xmlns:p14="http://schemas.microsoft.com/office/powerpoint/2010/main" xmlns:a16="http://schemas.microsoft.com/office/drawing/2014/main" id="{5AFDFE1C-DED0-4B01-901B-FE0C8E75C74F}"/>
              </a:ext>
            </a:extLst>
          </p:cNvPr>
          <p:cNvSpPr/>
          <p:nvPr/>
        </p:nvSpPr>
        <p:spPr>
          <a:xfrm>
            <a:off x="9897745" y="4067175"/>
            <a:ext cx="646430" cy="369570"/>
          </a:xfrm>
          <a:prstGeom prst="rect">
            <a:avLst/>
          </a:prstGeom>
        </p:spPr>
        <p:txBody>
          <a:bodyPr wrap="none">
            <a:spAutoFit/>
          </a:bodyPr>
          <a:lstStyle/>
          <a:p>
            <a:r>
              <a:rPr lang="zh-CN" altLang="en-US" dirty="0">
                <a:solidFill>
                  <a:srgbClr val="191919"/>
                </a:solidFill>
                <a:latin typeface="PingFang SC"/>
              </a:rPr>
              <a:t>南非</a:t>
            </a:r>
            <a:endParaRPr lang="zh-CN" altLang="en-US" dirty="0"/>
          </a:p>
        </p:txBody>
      </p:sp>
      <p:pic>
        <p:nvPicPr>
          <p:cNvPr id="13" name="图片 12">
            <a:extLst>
              <a:ext uri="{FF2B5EF4-FFF2-40B4-BE49-F238E27FC236}">
                <a16:creationId xmlns="" xmlns:p14="http://schemas.microsoft.com/office/powerpoint/2010/main" xmlns:a16="http://schemas.microsoft.com/office/drawing/2014/main" id="{9F3BB098-4E22-46F7-BF05-65F9E241D477}"/>
              </a:ext>
            </a:extLst>
          </p:cNvPr>
          <p:cNvPicPr>
            <a:picLocks noChangeAspect="1"/>
          </p:cNvPicPr>
          <p:nvPr/>
        </p:nvPicPr>
        <p:blipFill>
          <a:blip r:embed="rId4">
            <a:extLst>
              <a:ext uri="{28A0092B-C50C-407E-A947-70E740481C1C}">
                <a14:useLocalDpi xmlns="" xmlns:p14="http://schemas.microsoft.com/office/powerpoint/2010/main" xmlns:a14="http://schemas.microsoft.com/office/drawing/2010/main" val="0"/>
              </a:ext>
            </a:extLst>
          </a:blip>
          <a:stretch>
            <a:fillRect/>
          </a:stretch>
        </p:blipFill>
        <p:spPr>
          <a:xfrm>
            <a:off x="19050" y="1374140"/>
            <a:ext cx="4796790" cy="3076575"/>
          </a:xfrm>
          <a:prstGeom prst="rect">
            <a:avLst/>
          </a:prstGeom>
        </p:spPr>
      </p:pic>
    </p:spTree>
    <p:extLst>
      <p:ext uri="{BB962C8B-B14F-4D97-AF65-F5344CB8AC3E}">
        <p14:creationId xmlns="" xmlns:p14="http://schemas.microsoft.com/office/powerpoint/2010/main" val="9533216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E73F34BB-4257-4351-B163-2752D2678224}"/>
              </a:ext>
            </a:extLst>
          </p:cNvPr>
          <p:cNvSpPr/>
          <p:nvPr/>
        </p:nvSpPr>
        <p:spPr>
          <a:xfrm>
            <a:off x="1115695" y="227330"/>
            <a:ext cx="9412605" cy="923290"/>
          </a:xfrm>
          <a:prstGeom prst="rect">
            <a:avLst/>
          </a:prstGeom>
        </p:spPr>
        <p:txBody>
          <a:bodyPr wrap="square">
            <a:spAutoFit/>
          </a:bodyPr>
          <a:lstStyle/>
          <a:p>
            <a:r>
              <a:rPr lang="zh-CN" altLang="en-US" dirty="0">
                <a:solidFill>
                  <a:srgbClr val="444444"/>
                </a:solidFill>
                <a:latin typeface="Lato"/>
              </a:rPr>
              <a:t>当前世界局势复杂多变，阿拉伯之春非但未给中东地区带来西方式的自由民主，反而造成叙利亚等多个弱势国家，伊斯兰国等极端组织也趁势崛起。在非洲地区，由于尼日利亚政府腐败无能，也使博科圣地（</a:t>
            </a:r>
            <a:r>
              <a:rPr lang="en-US" altLang="zh-CN" dirty="0">
                <a:solidFill>
                  <a:srgbClr val="444444"/>
                </a:solidFill>
                <a:latin typeface="Lato"/>
              </a:rPr>
              <a:t>Boko Haram</a:t>
            </a:r>
            <a:r>
              <a:rPr lang="zh-CN" altLang="en-US" dirty="0">
                <a:solidFill>
                  <a:srgbClr val="444444"/>
                </a:solidFill>
                <a:latin typeface="Lato"/>
              </a:rPr>
              <a:t>）在该国肆虐。</a:t>
            </a:r>
            <a:endParaRPr lang="zh-CN" altLang="en-US" dirty="0"/>
          </a:p>
        </p:txBody>
      </p:sp>
      <p:pic>
        <p:nvPicPr>
          <p:cNvPr id="4" name="图片 3">
            <a:extLst>
              <a:ext uri="{FF2B5EF4-FFF2-40B4-BE49-F238E27FC236}">
                <a16:creationId xmlns="" xmlns:p14="http://schemas.microsoft.com/office/powerpoint/2010/main" xmlns:a16="http://schemas.microsoft.com/office/drawing/2014/main" id="{E0F8F790-3816-4228-B16C-7A8CE74A0546}"/>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621665" y="1273175"/>
            <a:ext cx="4762500" cy="3171825"/>
          </a:xfrm>
          <a:prstGeom prst="rect">
            <a:avLst/>
          </a:prstGeom>
        </p:spPr>
      </p:pic>
      <p:pic>
        <p:nvPicPr>
          <p:cNvPr id="6" name="图片 5">
            <a:extLst>
              <a:ext uri="{FF2B5EF4-FFF2-40B4-BE49-F238E27FC236}">
                <a16:creationId xmlns="" xmlns:p14="http://schemas.microsoft.com/office/powerpoint/2010/main" xmlns:a16="http://schemas.microsoft.com/office/drawing/2014/main" id="{222D137B-5F3F-4BE8-87B8-EAAFB9D05689}"/>
              </a:ext>
            </a:extLst>
          </p:cNvPr>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tretch>
            <a:fillRect/>
          </a:stretch>
        </p:blipFill>
        <p:spPr>
          <a:xfrm>
            <a:off x="5384165" y="4000500"/>
            <a:ext cx="5067300" cy="2857500"/>
          </a:xfrm>
          <a:prstGeom prst="rect">
            <a:avLst/>
          </a:prstGeom>
        </p:spPr>
      </p:pic>
      <p:pic>
        <p:nvPicPr>
          <p:cNvPr id="10" name="图片 9">
            <a:extLst>
              <a:ext uri="{FF2B5EF4-FFF2-40B4-BE49-F238E27FC236}">
                <a16:creationId xmlns="" xmlns:p14="http://schemas.microsoft.com/office/powerpoint/2010/main" xmlns:a16="http://schemas.microsoft.com/office/drawing/2014/main" id="{C6E59DBB-4ED0-4B43-90F2-4D0BA161AA2A}"/>
              </a:ext>
            </a:extLst>
          </p:cNvPr>
          <p:cNvPicPr>
            <a:picLocks noChangeAspect="1"/>
          </p:cNvPicPr>
          <p:nvPr/>
        </p:nvPicPr>
        <p:blipFill>
          <a:blip r:embed="rId4">
            <a:extLst>
              <a:ext uri="{28A0092B-C50C-407E-A947-70E740481C1C}">
                <a14:useLocalDpi xmlns="" xmlns:p14="http://schemas.microsoft.com/office/powerpoint/2010/main" xmlns:a14="http://schemas.microsoft.com/office/drawing/2010/main" val="0"/>
              </a:ext>
            </a:extLst>
          </a:blip>
          <a:stretch>
            <a:fillRect/>
          </a:stretch>
        </p:blipFill>
        <p:spPr>
          <a:xfrm>
            <a:off x="593090" y="3739515"/>
            <a:ext cx="4762500" cy="3019425"/>
          </a:xfrm>
          <a:prstGeom prst="rect">
            <a:avLst/>
          </a:prstGeom>
        </p:spPr>
      </p:pic>
      <p:sp>
        <p:nvSpPr>
          <p:cNvPr id="11" name="矩形 10">
            <a:extLst>
              <a:ext uri="{FF2B5EF4-FFF2-40B4-BE49-F238E27FC236}">
                <a16:creationId xmlns="" xmlns:p14="http://schemas.microsoft.com/office/powerpoint/2010/main" xmlns:a16="http://schemas.microsoft.com/office/drawing/2014/main" id="{93F33539-91EB-401C-ADD7-89949D0084EF}"/>
              </a:ext>
            </a:extLst>
          </p:cNvPr>
          <p:cNvSpPr/>
          <p:nvPr/>
        </p:nvSpPr>
        <p:spPr>
          <a:xfrm>
            <a:off x="5819140" y="3244215"/>
            <a:ext cx="553085" cy="369570"/>
          </a:xfrm>
          <a:prstGeom prst="rect">
            <a:avLst/>
          </a:prstGeom>
        </p:spPr>
        <p:txBody>
          <a:bodyPr wrap="none">
            <a:spAutoFit/>
          </a:bodyPr>
          <a:lstStyle/>
          <a:p>
            <a:r>
              <a:rPr lang="en-US" altLang="zh-CN" dirty="0">
                <a:solidFill>
                  <a:srgbClr val="222222"/>
                </a:solidFill>
                <a:latin typeface="Segoe UI" panose="020B0502040204020203" pitchFamily="34" charset="0"/>
              </a:rPr>
              <a:t>ISIS</a:t>
            </a:r>
            <a:endParaRPr lang="zh-CN" altLang="en-US" dirty="0"/>
          </a:p>
        </p:txBody>
      </p:sp>
      <p:sp>
        <p:nvSpPr>
          <p:cNvPr id="12" name="矩形 11">
            <a:extLst>
              <a:ext uri="{FF2B5EF4-FFF2-40B4-BE49-F238E27FC236}">
                <a16:creationId xmlns="" xmlns:p14="http://schemas.microsoft.com/office/powerpoint/2010/main" xmlns:a16="http://schemas.microsoft.com/office/drawing/2014/main" id="{7F39BDDF-E22C-445A-BB25-5B6946BF7041}"/>
              </a:ext>
            </a:extLst>
          </p:cNvPr>
          <p:cNvSpPr/>
          <p:nvPr/>
        </p:nvSpPr>
        <p:spPr>
          <a:xfrm>
            <a:off x="5819140" y="3244215"/>
            <a:ext cx="553085" cy="369570"/>
          </a:xfrm>
          <a:prstGeom prst="rect">
            <a:avLst/>
          </a:prstGeom>
        </p:spPr>
        <p:txBody>
          <a:bodyPr wrap="none">
            <a:spAutoFit/>
          </a:bodyPr>
          <a:lstStyle/>
          <a:p>
            <a:r>
              <a:rPr lang="en-US" altLang="zh-CN" dirty="0">
                <a:solidFill>
                  <a:srgbClr val="222222"/>
                </a:solidFill>
                <a:latin typeface="Segoe UI" panose="020B0502040204020203" pitchFamily="34" charset="0"/>
              </a:rPr>
              <a:t>ISIS</a:t>
            </a:r>
            <a:endParaRPr lang="zh-CN" altLang="en-US" dirty="0"/>
          </a:p>
        </p:txBody>
      </p:sp>
      <p:sp>
        <p:nvSpPr>
          <p:cNvPr id="13" name="矩形 12">
            <a:extLst>
              <a:ext uri="{FF2B5EF4-FFF2-40B4-BE49-F238E27FC236}">
                <a16:creationId xmlns="" xmlns:p14="http://schemas.microsoft.com/office/powerpoint/2010/main" xmlns:a16="http://schemas.microsoft.com/office/drawing/2014/main" id="{F47AD85F-8B4B-4584-ADC7-2F491839E14A}"/>
              </a:ext>
            </a:extLst>
          </p:cNvPr>
          <p:cNvSpPr/>
          <p:nvPr/>
        </p:nvSpPr>
        <p:spPr>
          <a:xfrm>
            <a:off x="5819140" y="3244215"/>
            <a:ext cx="553085" cy="369570"/>
          </a:xfrm>
          <a:prstGeom prst="rect">
            <a:avLst/>
          </a:prstGeom>
        </p:spPr>
        <p:txBody>
          <a:bodyPr wrap="none">
            <a:spAutoFit/>
          </a:bodyPr>
          <a:lstStyle/>
          <a:p>
            <a:r>
              <a:rPr lang="en-US" altLang="zh-CN" dirty="0">
                <a:solidFill>
                  <a:srgbClr val="222222"/>
                </a:solidFill>
                <a:latin typeface="Segoe UI" panose="020B0502040204020203" pitchFamily="34" charset="0"/>
              </a:rPr>
              <a:t>ISIS</a:t>
            </a:r>
            <a:endParaRPr lang="zh-CN" altLang="en-US" dirty="0"/>
          </a:p>
        </p:txBody>
      </p:sp>
      <p:pic>
        <p:nvPicPr>
          <p:cNvPr id="15" name="图片 14">
            <a:extLst>
              <a:ext uri="{FF2B5EF4-FFF2-40B4-BE49-F238E27FC236}">
                <a16:creationId xmlns="" xmlns:p14="http://schemas.microsoft.com/office/powerpoint/2010/main" xmlns:a16="http://schemas.microsoft.com/office/drawing/2014/main" id="{DFDD8602-A470-44AD-9E01-4281333ED8D0}"/>
              </a:ext>
            </a:extLst>
          </p:cNvPr>
          <p:cNvPicPr>
            <a:picLocks noChangeAspect="1"/>
          </p:cNvPicPr>
          <p:nvPr/>
        </p:nvPicPr>
        <p:blipFill>
          <a:blip r:embed="rId5">
            <a:extLst>
              <a:ext uri="{28A0092B-C50C-407E-A947-70E740481C1C}">
                <a14:useLocalDpi xmlns="" xmlns:p14="http://schemas.microsoft.com/office/powerpoint/2010/main" xmlns:a14="http://schemas.microsoft.com/office/drawing/2010/main" val="0"/>
              </a:ext>
            </a:extLst>
          </a:blip>
          <a:stretch>
            <a:fillRect/>
          </a:stretch>
        </p:blipFill>
        <p:spPr>
          <a:xfrm>
            <a:off x="5384165" y="1273175"/>
            <a:ext cx="5144135" cy="3206750"/>
          </a:xfrm>
          <a:prstGeom prst="rect">
            <a:avLst/>
          </a:prstGeom>
        </p:spPr>
      </p:pic>
      <p:sp>
        <p:nvSpPr>
          <p:cNvPr id="16" name="矩形 15">
            <a:extLst>
              <a:ext uri="{FF2B5EF4-FFF2-40B4-BE49-F238E27FC236}">
                <a16:creationId xmlns="" xmlns:p14="http://schemas.microsoft.com/office/powerpoint/2010/main" xmlns:a16="http://schemas.microsoft.com/office/drawing/2014/main" id="{ECB3DE7F-42E8-498D-A27F-BD76B78ECB7A}"/>
              </a:ext>
            </a:extLst>
          </p:cNvPr>
          <p:cNvSpPr/>
          <p:nvPr/>
        </p:nvSpPr>
        <p:spPr>
          <a:xfrm>
            <a:off x="10825480" y="1273175"/>
            <a:ext cx="1135380" cy="5078095"/>
          </a:xfrm>
          <a:prstGeom prst="rect">
            <a:avLst/>
          </a:prstGeom>
        </p:spPr>
        <p:txBody>
          <a:bodyPr wrap="square">
            <a:spAutoFit/>
          </a:bodyPr>
          <a:lstStyle/>
          <a:p>
            <a:r>
              <a:rPr lang="zh-TW" altLang="en-US" dirty="0">
                <a:solidFill>
                  <a:srgbClr val="222222"/>
                </a:solidFill>
                <a:latin typeface="Segoe UI" panose="020B0502040204020203" pitchFamily="34" charset="0"/>
              </a:rPr>
              <a:t>人民起義</a:t>
            </a:r>
            <a:r>
              <a:rPr lang="en-US" altLang="zh-TW" dirty="0">
                <a:solidFill>
                  <a:srgbClr val="222222"/>
                </a:solidFill>
                <a:latin typeface="Segoe UI" panose="020B0502040204020203" pitchFamily="34" charset="0"/>
              </a:rPr>
              <a:t>,</a:t>
            </a:r>
            <a:r>
              <a:rPr lang="zh-TW" altLang="en-US" dirty="0">
                <a:solidFill>
                  <a:srgbClr val="222222"/>
                </a:solidFill>
                <a:latin typeface="Segoe UI" panose="020B0502040204020203" pitchFamily="34" charset="0"/>
              </a:rPr>
              <a:t>民主未見蹤影，極權政體仍然存在，內戰和暴力不止，「伊斯蘭國」</a:t>
            </a:r>
            <a:r>
              <a:rPr lang="en-US" altLang="zh-TW" dirty="0">
                <a:solidFill>
                  <a:srgbClr val="222222"/>
                </a:solidFill>
                <a:latin typeface="Segoe UI" panose="020B0502040204020203" pitchFamily="34" charset="0"/>
              </a:rPr>
              <a:t>(ISIS)</a:t>
            </a:r>
            <a:r>
              <a:rPr lang="zh-TW" altLang="en-US" dirty="0">
                <a:solidFill>
                  <a:srgbClr val="222222"/>
                </a:solidFill>
                <a:latin typeface="Segoe UI" panose="020B0502040204020203" pitchFamily="34" charset="0"/>
              </a:rPr>
              <a:t>等極端組織更不斷肆虐，當年滿載希望的「阿拉伯之春」，如今變成嚴酷的寒冬。</a:t>
            </a:r>
            <a:endParaRPr lang="zh-CN" altLang="en-US" dirty="0"/>
          </a:p>
        </p:txBody>
      </p:sp>
    </p:spTree>
    <p:extLst>
      <p:ext uri="{BB962C8B-B14F-4D97-AF65-F5344CB8AC3E}">
        <p14:creationId xmlns="" xmlns:p14="http://schemas.microsoft.com/office/powerpoint/2010/main" val="162480020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p14="http://schemas.microsoft.com/office/powerpoint/2010/main" xmlns:a16="http://schemas.microsoft.com/office/drawing/2014/main" id="{D364352F-4F64-43C7-8C89-C60755DAA327}"/>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1013460" y="624840"/>
            <a:ext cx="3972560" cy="5201920"/>
          </a:xfrm>
          <a:prstGeom prst="rect">
            <a:avLst/>
          </a:prstGeom>
        </p:spPr>
      </p:pic>
      <p:sp>
        <p:nvSpPr>
          <p:cNvPr id="4" name="矩形 3">
            <a:extLst>
              <a:ext uri="{FF2B5EF4-FFF2-40B4-BE49-F238E27FC236}">
                <a16:creationId xmlns="" xmlns:p14="http://schemas.microsoft.com/office/powerpoint/2010/main" xmlns:a16="http://schemas.microsoft.com/office/drawing/2014/main" id="{E0F1246B-2592-4E26-99C0-A5A320AE8CA6}"/>
              </a:ext>
            </a:extLst>
          </p:cNvPr>
          <p:cNvSpPr/>
          <p:nvPr/>
        </p:nvSpPr>
        <p:spPr>
          <a:xfrm>
            <a:off x="5323840" y="1379220"/>
            <a:ext cx="6096000" cy="3970020"/>
          </a:xfrm>
          <a:prstGeom prst="rect">
            <a:avLst/>
          </a:prstGeom>
        </p:spPr>
        <p:txBody>
          <a:bodyPr>
            <a:spAutoFit/>
          </a:bodyPr>
          <a:lstStyle/>
          <a:p>
            <a:r>
              <a:rPr lang="zh-CN" altLang="en-US" dirty="0">
                <a:solidFill>
                  <a:srgbClr val="333333"/>
                </a:solidFill>
                <a:latin typeface="arial" panose="020B0604020202020204" pitchFamily="34" charset="0"/>
              </a:rPr>
              <a:t>为什么埃及人在开罗的解放广场（</a:t>
            </a:r>
            <a:r>
              <a:rPr lang="en-US" altLang="zh-CN" dirty="0" err="1">
                <a:solidFill>
                  <a:srgbClr val="333333"/>
                </a:solidFill>
                <a:latin typeface="arial" panose="020B0604020202020204" pitchFamily="34" charset="0"/>
              </a:rPr>
              <a:t>Tabrir</a:t>
            </a:r>
            <a:r>
              <a:rPr lang="en-US" altLang="zh-CN" dirty="0">
                <a:solidFill>
                  <a:srgbClr val="333333"/>
                </a:solidFill>
                <a:latin typeface="arial" panose="020B0604020202020204" pitchFamily="34" charset="0"/>
              </a:rPr>
              <a:t> Square</a:t>
            </a:r>
            <a:r>
              <a:rPr lang="zh-CN" altLang="en-US" dirty="0">
                <a:solidFill>
                  <a:srgbClr val="333333"/>
                </a:solidFill>
                <a:latin typeface="arial" panose="020B0604020202020204" pitchFamily="34" charset="0"/>
              </a:rPr>
              <a:t>）大规模集会推翻了胡斯尼</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穆巴拉克（</a:t>
            </a:r>
            <a:r>
              <a:rPr lang="en-US" altLang="zh-CN" dirty="0">
                <a:solidFill>
                  <a:srgbClr val="333333"/>
                </a:solidFill>
                <a:latin typeface="arial" panose="020B0604020202020204" pitchFamily="34" charset="0"/>
              </a:rPr>
              <a:t>Hosni Mubarak</a:t>
            </a:r>
            <a:r>
              <a:rPr lang="zh-CN" altLang="en-US" dirty="0">
                <a:solidFill>
                  <a:srgbClr val="333333"/>
                </a:solidFill>
                <a:latin typeface="arial" panose="020B0604020202020204" pitchFamily="34" charset="0"/>
              </a:rPr>
              <a:t>）？这对我们理解繁荣和贫困的根源有什么意义吗？</a:t>
            </a:r>
            <a:r>
              <a:rPr lang="zh-CN" altLang="en-US" dirty="0"/>
              <a:t/>
            </a:r>
            <a:br>
              <a:rPr lang="zh-CN" altLang="en-US" dirty="0"/>
            </a:br>
            <a:r>
              <a:rPr lang="zh-CN" altLang="en-US"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1. </a:t>
            </a:r>
            <a:r>
              <a:rPr lang="zh-CN" altLang="en-US" dirty="0">
                <a:solidFill>
                  <a:srgbClr val="333333"/>
                </a:solidFill>
                <a:latin typeface="arial" panose="020B0604020202020204" pitchFamily="34" charset="0"/>
              </a:rPr>
              <a:t>如此近邻却如此不同</a:t>
            </a:r>
            <a:r>
              <a:rPr lang="zh-CN" altLang="en-US" dirty="0"/>
              <a:t/>
            </a:r>
            <a:br>
              <a:rPr lang="zh-CN" altLang="en-US" dirty="0"/>
            </a:br>
            <a:r>
              <a:rPr lang="zh-CN" altLang="en-US" dirty="0">
                <a:solidFill>
                  <a:srgbClr val="333333"/>
                </a:solidFill>
                <a:latin typeface="arial" panose="020B0604020202020204" pitchFamily="34" charset="0"/>
              </a:rPr>
              <a:t>　　美国亚利桑那州的诺加利斯（</a:t>
            </a:r>
            <a:r>
              <a:rPr lang="en-US" altLang="zh-CN" dirty="0">
                <a:solidFill>
                  <a:srgbClr val="333333"/>
                </a:solidFill>
                <a:latin typeface="arial" panose="020B0604020202020204" pitchFamily="34" charset="0"/>
              </a:rPr>
              <a:t>Nogales</a:t>
            </a:r>
            <a:r>
              <a:rPr lang="zh-CN" altLang="en-US" dirty="0">
                <a:solidFill>
                  <a:srgbClr val="333333"/>
                </a:solidFill>
                <a:latin typeface="arial" panose="020B0604020202020204" pitchFamily="34" charset="0"/>
              </a:rPr>
              <a:t>）和墨西哥索诺拉州的诺加利斯，具有相同的人口、文化和地理位置。为什么一个富裕一个贫困？</a:t>
            </a:r>
            <a:r>
              <a:rPr lang="zh-CN" altLang="en-US" dirty="0"/>
              <a:t/>
            </a:r>
            <a:br>
              <a:rPr lang="zh-CN" altLang="en-US" dirty="0"/>
            </a:br>
            <a:r>
              <a:rPr lang="zh-CN" altLang="en-US"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2. </a:t>
            </a:r>
            <a:r>
              <a:rPr lang="zh-CN" altLang="en-US" dirty="0">
                <a:solidFill>
                  <a:srgbClr val="333333"/>
                </a:solidFill>
                <a:latin typeface="arial" panose="020B0604020202020204" pitchFamily="34" charset="0"/>
              </a:rPr>
              <a:t>不起作用的理论</a:t>
            </a:r>
            <a:r>
              <a:rPr lang="zh-CN" altLang="en-US" dirty="0"/>
              <a:t/>
            </a:r>
            <a:br>
              <a:rPr lang="zh-CN" altLang="en-US" dirty="0"/>
            </a:br>
            <a:r>
              <a:rPr lang="zh-CN" altLang="en-US" dirty="0">
                <a:solidFill>
                  <a:srgbClr val="333333"/>
                </a:solidFill>
                <a:latin typeface="arial" panose="020B0604020202020204" pitchFamily="34" charset="0"/>
              </a:rPr>
              <a:t>　　穷国贫困不是因为他们的地理位置和文化，也不是因为他们的领导人不知道哪些政策能够让其人民致富。</a:t>
            </a:r>
            <a:r>
              <a:rPr lang="zh-CN" altLang="en-US" dirty="0"/>
              <a:t/>
            </a:r>
            <a:br>
              <a:rPr lang="zh-CN" altLang="en-US" dirty="0"/>
            </a:br>
            <a:r>
              <a:rPr lang="zh-CN" altLang="en-US"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3. </a:t>
            </a:r>
            <a:r>
              <a:rPr lang="zh-CN" altLang="en-US" dirty="0">
                <a:solidFill>
                  <a:srgbClr val="333333"/>
                </a:solidFill>
                <a:latin typeface="arial" panose="020B0604020202020204" pitchFamily="34" charset="0"/>
              </a:rPr>
              <a:t>贫富的形成</a:t>
            </a:r>
            <a:r>
              <a:rPr lang="zh-CN" altLang="en-US" dirty="0"/>
              <a:t/>
            </a:r>
            <a:br>
              <a:rPr lang="zh-CN" altLang="en-US" dirty="0"/>
            </a:br>
            <a:r>
              <a:rPr lang="zh-CN" altLang="en-US" dirty="0">
                <a:solidFill>
                  <a:srgbClr val="333333"/>
                </a:solidFill>
                <a:latin typeface="arial" panose="020B0604020202020204" pitchFamily="34" charset="0"/>
              </a:rPr>
              <a:t>　　繁荣和贫困是如何由制度造成的激励决定的？政治如何决定一个国家或地区的制度？</a:t>
            </a:r>
            <a:endParaRPr lang="en-US" altLang="zh-CN" dirty="0">
              <a:solidFill>
                <a:srgbClr val="333333"/>
              </a:solidFill>
              <a:latin typeface="arial" panose="020B0604020202020204" pitchFamily="34" charset="0"/>
            </a:endParaRPr>
          </a:p>
          <a:p>
            <a:r>
              <a:rPr lang="en-US" altLang="zh-CN" dirty="0">
                <a:solidFill>
                  <a:srgbClr val="333333"/>
                </a:solidFill>
                <a:latin typeface="arial" panose="020B0604020202020204" pitchFamily="34" charset="0"/>
              </a:rPr>
              <a:t>……</a:t>
            </a:r>
            <a:endParaRPr lang="zh-CN" altLang="en-US" dirty="0"/>
          </a:p>
        </p:txBody>
      </p:sp>
      <p:sp>
        <p:nvSpPr>
          <p:cNvPr id="5" name="矩形 4">
            <a:extLst>
              <a:ext uri="{FF2B5EF4-FFF2-40B4-BE49-F238E27FC236}">
                <a16:creationId xmlns="" xmlns:p14="http://schemas.microsoft.com/office/powerpoint/2010/main" xmlns:a16="http://schemas.microsoft.com/office/drawing/2014/main" id="{B51F483E-30B3-462F-816F-09D31A02FA30}"/>
              </a:ext>
            </a:extLst>
          </p:cNvPr>
          <p:cNvSpPr/>
          <p:nvPr/>
        </p:nvSpPr>
        <p:spPr>
          <a:xfrm>
            <a:off x="1069340" y="6363335"/>
            <a:ext cx="3916680" cy="369570"/>
          </a:xfrm>
          <a:prstGeom prst="rect">
            <a:avLst/>
          </a:prstGeom>
        </p:spPr>
        <p:txBody>
          <a:bodyPr wrap="none">
            <a:spAutoFit/>
          </a:bodyPr>
          <a:lstStyle/>
          <a:p>
            <a:r>
              <a:rPr lang="zh-CN" altLang="en-US" dirty="0">
                <a:solidFill>
                  <a:srgbClr val="333333"/>
                </a:solidFill>
                <a:latin typeface="arial" panose="020B0604020202020204" pitchFamily="34" charset="0"/>
              </a:rPr>
              <a:t>德隆</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阿西莫格鲁，詹姆斯</a:t>
            </a:r>
            <a:r>
              <a:rPr lang="en-US" altLang="zh-CN" dirty="0">
                <a:solidFill>
                  <a:srgbClr val="333333"/>
                </a:solidFill>
                <a:latin typeface="arial" panose="020B0604020202020204" pitchFamily="34" charset="0"/>
              </a:rPr>
              <a:t>·A. </a:t>
            </a:r>
            <a:r>
              <a:rPr lang="zh-CN" altLang="en-US" dirty="0">
                <a:solidFill>
                  <a:srgbClr val="333333"/>
                </a:solidFill>
                <a:latin typeface="arial" panose="020B0604020202020204" pitchFamily="34" charset="0"/>
              </a:rPr>
              <a:t>罗宾逊 </a:t>
            </a:r>
            <a:endParaRPr lang="zh-CN" altLang="en-US" dirty="0"/>
          </a:p>
        </p:txBody>
      </p:sp>
      <p:sp>
        <p:nvSpPr>
          <p:cNvPr id="6" name="矩形 5">
            <a:extLst>
              <a:ext uri="{FF2B5EF4-FFF2-40B4-BE49-F238E27FC236}">
                <a16:creationId xmlns="" xmlns:p14="http://schemas.microsoft.com/office/powerpoint/2010/main" xmlns:a16="http://schemas.microsoft.com/office/drawing/2014/main" id="{7B05A370-532C-4BF1-A8DB-2FB8D7E5A2F3}"/>
              </a:ext>
            </a:extLst>
          </p:cNvPr>
          <p:cNvSpPr/>
          <p:nvPr/>
        </p:nvSpPr>
        <p:spPr>
          <a:xfrm>
            <a:off x="5232400" y="6363335"/>
            <a:ext cx="2839085" cy="369570"/>
          </a:xfrm>
          <a:prstGeom prst="rect">
            <a:avLst/>
          </a:prstGeom>
        </p:spPr>
        <p:txBody>
          <a:bodyPr wrap="none">
            <a:spAutoFit/>
          </a:bodyPr>
          <a:lstStyle/>
          <a:p>
            <a:r>
              <a:rPr lang="zh-CN" altLang="en-US" dirty="0">
                <a:solidFill>
                  <a:srgbClr val="333333"/>
                </a:solidFill>
                <a:latin typeface="arial" panose="020B0604020202020204" pitchFamily="34" charset="0"/>
              </a:rPr>
              <a:t>湖南科学技术出版社</a:t>
            </a:r>
            <a:r>
              <a:rPr lang="en-US" altLang="zh-CN" dirty="0">
                <a:solidFill>
                  <a:srgbClr val="333333"/>
                </a:solidFill>
                <a:latin typeface="arial" panose="020B0604020202020204" pitchFamily="34" charset="0"/>
              </a:rPr>
              <a:t>2015</a:t>
            </a:r>
            <a:r>
              <a:rPr lang="zh-CN" altLang="en-US" dirty="0">
                <a:solidFill>
                  <a:srgbClr val="333333"/>
                </a:solidFill>
                <a:latin typeface="arial" panose="020B0604020202020204" pitchFamily="34" charset="0"/>
              </a:rPr>
              <a:t> </a:t>
            </a:r>
            <a:endParaRPr lang="zh-CN" altLang="en-US" dirty="0"/>
          </a:p>
        </p:txBody>
      </p:sp>
    </p:spTree>
    <p:extLst>
      <p:ext uri="{BB962C8B-B14F-4D97-AF65-F5344CB8AC3E}">
        <p14:creationId xmlns="" xmlns:p14="http://schemas.microsoft.com/office/powerpoint/2010/main" val="372578909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79"/>
          <p:cNvSpPr txBox="1"/>
          <p:nvPr/>
        </p:nvSpPr>
        <p:spPr>
          <a:xfrm>
            <a:off x="3935730" y="1124585"/>
            <a:ext cx="4968240" cy="560705"/>
          </a:xfrm>
          <a:prstGeom prst="rect">
            <a:avLst/>
          </a:prstGeom>
          <a:noFill/>
        </p:spPr>
        <p:txBody>
          <a:bodyPr wrap="square" lIns="98363" tIns="49181" rIns="98363" bIns="49181" rtlCol="0">
            <a:spAutoFit/>
          </a:bodyPr>
          <a:lstStyle>
            <a:defPPr>
              <a:defRPr lang="zh-CN"/>
            </a:defPPr>
            <a:lvl1pPr>
              <a:lnSpc>
                <a:spcPct val="125000"/>
              </a:lnSpc>
              <a:defRPr sz="4000" b="1">
                <a:solidFill>
                  <a:schemeClr val="accent2"/>
                </a:solidFill>
                <a:latin typeface="微软雅黑" panose="020B0503020204020204" pitchFamily="34" charset="-122"/>
                <a:ea typeface="微软雅黑" panose="020B0503020204020204" pitchFamily="34" charset="-122"/>
              </a:defRPr>
            </a:lvl1pPr>
          </a:lstStyle>
          <a:p>
            <a:pPr>
              <a:lnSpc>
                <a:spcPct val="100000"/>
              </a:lnSpc>
            </a:pPr>
            <a:r>
              <a:rPr lang="zh-CN" altLang="en-US" sz="3000" dirty="0">
                <a:solidFill>
                  <a:schemeClr val="accent1">
                    <a:lumMod val="75000"/>
                  </a:schemeClr>
                </a:solidFill>
              </a:rPr>
              <a:t>二、发展社会主义民主政治</a:t>
            </a:r>
            <a:endParaRPr lang="en-US" altLang="zh-CN" sz="3000" dirty="0">
              <a:solidFill>
                <a:schemeClr val="accent1">
                  <a:lumMod val="75000"/>
                </a:schemeClr>
              </a:solidFill>
            </a:endParaRPr>
          </a:p>
        </p:txBody>
      </p:sp>
      <p:pic>
        <p:nvPicPr>
          <p:cNvPr id="3" name="图片 2"/>
          <p:cNvPicPr>
            <a:picLocks noChangeAspect="1"/>
          </p:cNvPicPr>
          <p:nvPr/>
        </p:nvPicPr>
        <p:blipFill>
          <a:blip r:embed="rId2" cstate="print">
            <a:extLst>
              <a:ext uri="{28A0092B-C50C-407E-A947-70E740481C1C}">
                <a14:useLocalDpi xmlns="" xmlns:p14="http://schemas.microsoft.com/office/powerpoint/2010/main" xmlns:a14="http://schemas.microsoft.com/office/drawing/2010/main" val="0"/>
              </a:ext>
            </a:extLst>
          </a:blip>
          <a:stretch>
            <a:fillRect/>
          </a:stretch>
        </p:blipFill>
        <p:spPr>
          <a:xfrm flipH="1">
            <a:off x="3348355" y="4093210"/>
            <a:ext cx="7319645" cy="2743200"/>
          </a:xfrm>
          <a:prstGeom prst="rect">
            <a:avLst/>
          </a:prstGeom>
        </p:spPr>
      </p:pic>
      <p:pic>
        <p:nvPicPr>
          <p:cNvPr id="4" name="图片 3"/>
          <p:cNvPicPr>
            <a:picLocks noChangeAspect="1"/>
          </p:cNvPicPr>
          <p:nvPr/>
        </p:nvPicPr>
        <p:blipFill>
          <a:blip r:embed="rId3" cstate="print">
            <a:extLst>
              <a:ext uri="{28A0092B-C50C-407E-A947-70E740481C1C}">
                <a14:useLocalDpi xmlns="" xmlns:p14="http://schemas.microsoft.com/office/powerpoint/2010/main" xmlns:a14="http://schemas.microsoft.com/office/drawing/2010/main" val="0"/>
              </a:ext>
            </a:extLst>
          </a:blip>
          <a:stretch>
            <a:fillRect/>
          </a:stretch>
        </p:blipFill>
        <p:spPr>
          <a:xfrm>
            <a:off x="2328545" y="4832350"/>
            <a:ext cx="7224395" cy="2046605"/>
          </a:xfrm>
          <a:prstGeom prst="rect">
            <a:avLst/>
          </a:prstGeom>
        </p:spPr>
      </p:pic>
      <p:pic>
        <p:nvPicPr>
          <p:cNvPr id="5" name="图片 4"/>
          <p:cNvPicPr>
            <a:picLocks noChangeAspect="1"/>
          </p:cNvPicPr>
          <p:nvPr/>
        </p:nvPicPr>
        <p:blipFill>
          <a:blip r:embed="rId4" cstate="print">
            <a:extLst>
              <a:ext uri="{28A0092B-C50C-407E-A947-70E740481C1C}">
                <a14:useLocalDpi xmlns="" xmlns:p14="http://schemas.microsoft.com/office/powerpoint/2010/main" xmlns:a14="http://schemas.microsoft.com/office/drawing/2010/main" val="0"/>
              </a:ext>
            </a:extLst>
          </a:blip>
          <a:stretch>
            <a:fillRect/>
          </a:stretch>
        </p:blipFill>
        <p:spPr>
          <a:xfrm>
            <a:off x="1524000" y="5479415"/>
            <a:ext cx="9144000" cy="1369695"/>
          </a:xfrm>
          <a:prstGeom prst="rect">
            <a:avLst/>
          </a:prstGeom>
        </p:spPr>
      </p:pic>
      <p:pic>
        <p:nvPicPr>
          <p:cNvPr id="6" name="图片 5"/>
          <p:cNvPicPr>
            <a:picLocks noChangeAspect="1"/>
          </p:cNvPicPr>
          <p:nvPr/>
        </p:nvPicPr>
        <p:blipFill>
          <a:blip r:embed="rId5" cstate="print">
            <a:extLst>
              <a:ext uri="{28A0092B-C50C-407E-A947-70E740481C1C}">
                <a14:useLocalDpi xmlns="" xmlns:p14="http://schemas.microsoft.com/office/powerpoint/2010/main" xmlns:a14="http://schemas.microsoft.com/office/drawing/2010/main" val="0"/>
              </a:ext>
            </a:extLst>
          </a:blip>
          <a:stretch>
            <a:fillRect/>
          </a:stretch>
        </p:blipFill>
        <p:spPr>
          <a:xfrm flipH="1">
            <a:off x="1516380" y="3785235"/>
            <a:ext cx="2318385" cy="3079115"/>
          </a:xfrm>
          <a:prstGeom prst="rect">
            <a:avLst/>
          </a:prstGeom>
        </p:spPr>
      </p:pic>
      <p:sp>
        <p:nvSpPr>
          <p:cNvPr id="7" name="TextBox 6"/>
          <p:cNvSpPr txBox="1"/>
          <p:nvPr/>
        </p:nvSpPr>
        <p:spPr>
          <a:xfrm>
            <a:off x="3719830" y="2372995"/>
            <a:ext cx="5760720" cy="2131060"/>
          </a:xfrm>
          <a:prstGeom prst="rect">
            <a:avLst/>
          </a:prstGeom>
          <a:noFill/>
          <a:ln>
            <a:solidFill>
              <a:schemeClr val="accent1"/>
            </a:solidFill>
          </a:ln>
        </p:spPr>
        <p:txBody>
          <a:bodyPr wrap="square" lIns="98466" tIns="49233" rIns="98466" bIns="49233" rtlCol="0">
            <a:spAutoFit/>
          </a:bodyPr>
          <a:lstStyle/>
          <a:p>
            <a:pPr>
              <a:lnSpc>
                <a:spcPct val="150000"/>
              </a:lnSpc>
              <a:buFont typeface="Wingdings" panose="05000000000000000000" pitchFamily="2" charset="2"/>
              <a:buChar char="Ø"/>
            </a:pPr>
            <a:r>
              <a:rPr lang="zh-CN" altLang="en-US" sz="2200" b="1" dirty="0">
                <a:solidFill>
                  <a:srgbClr val="FF0000"/>
                </a:solidFill>
                <a:latin typeface="微软雅黑" panose="020B0503020204020204" pitchFamily="34" charset="-122"/>
                <a:ea typeface="微软雅黑" panose="020B0503020204020204" pitchFamily="34" charset="-122"/>
              </a:rPr>
              <a:t>（一）坚持中国特色社会主义政治发展道路</a:t>
            </a:r>
            <a:endParaRPr lang="en-US" altLang="zh-CN" sz="2200" b="1" dirty="0">
              <a:solidFill>
                <a:srgbClr val="FF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solidFill>
                  <a:srgbClr val="FF0000"/>
                </a:solidFill>
                <a:latin typeface="微软雅黑" panose="020B0503020204020204" pitchFamily="34" charset="-122"/>
                <a:ea typeface="微软雅黑" panose="020B0503020204020204" pitchFamily="34" charset="-122"/>
              </a:rPr>
              <a:t>（二）健全人民当家作主的制度体系</a:t>
            </a:r>
            <a:endParaRPr lang="en-US" altLang="zh-CN" sz="2200" b="1" dirty="0">
              <a:solidFill>
                <a:srgbClr val="FF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solidFill>
                  <a:srgbClr val="FF0000"/>
                </a:solidFill>
                <a:latin typeface="微软雅黑" panose="020B0503020204020204" pitchFamily="34" charset="-122"/>
                <a:ea typeface="微软雅黑" panose="020B0503020204020204" pitchFamily="34" charset="-122"/>
              </a:rPr>
              <a:t>（三）巩固和发展爱国统一战线</a:t>
            </a:r>
            <a:endParaRPr lang="en-US" altLang="zh-CN" sz="2200" b="1" dirty="0">
              <a:solidFill>
                <a:srgbClr val="FF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200" b="1" dirty="0">
                <a:solidFill>
                  <a:srgbClr val="FF0000"/>
                </a:solidFill>
                <a:latin typeface="微软雅黑" panose="020B0503020204020204" pitchFamily="34" charset="-122"/>
                <a:ea typeface="微软雅黑" panose="020B0503020204020204" pitchFamily="34" charset="-122"/>
              </a:rPr>
              <a:t>（四）坚持“一国两制”推进祖国统一</a:t>
            </a:r>
          </a:p>
        </p:txBody>
      </p:sp>
    </p:spTree>
    <p:extLst>
      <p:ext uri="{BB962C8B-B14F-4D97-AF65-F5344CB8AC3E}">
        <p14:creationId xmlns="" xmlns:p14="http://schemas.microsoft.com/office/powerpoint/2010/main" val="2320092244"/>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8" name="Picture 6"/>
          <p:cNvPicPr>
            <a:picLocks noChangeAspect="1" noChangeArrowheads="1"/>
          </p:cNvPicPr>
          <p:nvPr/>
        </p:nvPicPr>
        <p:blipFill>
          <a:blip r:embed="rId2"/>
          <a:srcRect/>
          <a:stretch>
            <a:fillRect/>
          </a:stretch>
        </p:blipFill>
        <p:spPr bwMode="auto">
          <a:xfrm>
            <a:off x="1323340" y="1864995"/>
            <a:ext cx="4580890" cy="5009515"/>
          </a:xfrm>
          <a:prstGeom prst="rect">
            <a:avLst/>
          </a:prstGeom>
          <a:noFill/>
          <a:ln w="9525">
            <a:noFill/>
            <a:miter lim="800000"/>
            <a:headEnd/>
            <a:tailEnd/>
          </a:ln>
          <a:effectLst/>
        </p:spPr>
      </p:pic>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50</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sp>
        <p:nvSpPr>
          <p:cNvPr id="5" name="文本框 3"/>
          <p:cNvSpPr txBox="1"/>
          <p:nvPr/>
        </p:nvSpPr>
        <p:spPr>
          <a:xfrm>
            <a:off x="1033780" y="1449705"/>
            <a:ext cx="10697210" cy="738505"/>
          </a:xfrm>
          <a:prstGeom prst="rect">
            <a:avLst/>
          </a:prstGeom>
          <a:noFill/>
        </p:spPr>
        <p:txBody>
          <a:bodyPr wrap="square" rtlCol="0">
            <a:spAutoFit/>
          </a:bodyPr>
          <a:lstStyle/>
          <a:p>
            <a:pPr marL="457200" indent="-457200">
              <a:lnSpc>
                <a:spcPct val="150000"/>
              </a:lnSpc>
            </a:pPr>
            <a:r>
              <a:rPr kumimoji="1" lang="zh-CN" altLang="zh-CN" sz="2800" b="1" dirty="0">
                <a:solidFill>
                  <a:schemeClr val="tx1">
                    <a:lumMod val="65000"/>
                    <a:lumOff val="35000"/>
                  </a:schemeClr>
                </a:solidFill>
                <a:latin typeface="Microsoft YaHei" charset="0"/>
                <a:ea typeface="Microsoft YaHei" charset="0"/>
                <a:cs typeface="Microsoft YaHei" charset="0"/>
              </a:rPr>
              <a:t>决策效率</a:t>
            </a:r>
            <a:r>
              <a:rPr kumimoji="1" lang="zh-CN" altLang="en-US" sz="2800" b="1" dirty="0">
                <a:solidFill>
                  <a:schemeClr val="tx1">
                    <a:lumMod val="65000"/>
                    <a:lumOff val="35000"/>
                  </a:schemeClr>
                </a:solidFill>
                <a:latin typeface="Microsoft YaHei" charset="0"/>
                <a:ea typeface="Microsoft YaHei" charset="0"/>
                <a:cs typeface="Microsoft YaHei" charset="0"/>
              </a:rPr>
              <a:t>高、集中力量办大事 </a:t>
            </a:r>
            <a:r>
              <a:rPr kumimoji="1" lang="en-US" altLang="zh-CN" sz="2800" b="1" dirty="0" err="1">
                <a:solidFill>
                  <a:schemeClr val="tx1">
                    <a:lumMod val="65000"/>
                    <a:lumOff val="35000"/>
                  </a:schemeClr>
                </a:solidFill>
                <a:latin typeface="Microsoft YaHei" charset="0"/>
                <a:ea typeface="Microsoft YaHei" charset="0"/>
                <a:cs typeface="Microsoft YaHei" charset="0"/>
              </a:rPr>
              <a:t>vs</a:t>
            </a:r>
            <a:r>
              <a:rPr kumimoji="1" lang="en-US" altLang="zh-CN" sz="2800" b="1" dirty="0">
                <a:solidFill>
                  <a:schemeClr val="tx1">
                    <a:lumMod val="65000"/>
                    <a:lumOff val="35000"/>
                  </a:schemeClr>
                </a:solidFill>
                <a:latin typeface="Microsoft YaHei" charset="0"/>
                <a:ea typeface="Microsoft YaHei" charset="0"/>
                <a:cs typeface="Microsoft YaHei" charset="0"/>
              </a:rPr>
              <a:t> </a:t>
            </a:r>
            <a:r>
              <a:rPr kumimoji="1" lang="zh-CN" altLang="en-US" sz="2800" b="1" dirty="0">
                <a:solidFill>
                  <a:schemeClr val="tx1">
                    <a:lumMod val="65000"/>
                    <a:lumOff val="35000"/>
                  </a:schemeClr>
                </a:solidFill>
                <a:latin typeface="Microsoft YaHei" charset="0"/>
                <a:ea typeface="Microsoft YaHei" charset="0"/>
                <a:cs typeface="Microsoft YaHei" charset="0"/>
              </a:rPr>
              <a:t>“</a:t>
            </a:r>
            <a:r>
              <a:rPr kumimoji="1" lang="zh-CN" altLang="zh-CN" sz="2800" b="1" dirty="0">
                <a:solidFill>
                  <a:schemeClr val="tx1">
                    <a:lumMod val="65000"/>
                    <a:lumOff val="35000"/>
                  </a:schemeClr>
                </a:solidFill>
                <a:latin typeface="Microsoft YaHei" charset="0"/>
                <a:ea typeface="Microsoft YaHei" charset="0"/>
                <a:cs typeface="Microsoft YaHei" charset="0"/>
              </a:rPr>
              <a:t>党争民主</a:t>
            </a:r>
            <a:r>
              <a:rPr kumimoji="1" lang="zh-CN" altLang="en-US" sz="2800" b="1" dirty="0">
                <a:solidFill>
                  <a:schemeClr val="tx1">
                    <a:lumMod val="65000"/>
                    <a:lumOff val="35000"/>
                  </a:schemeClr>
                </a:solidFill>
                <a:latin typeface="Microsoft YaHei" charset="0"/>
                <a:ea typeface="Microsoft YaHei" charset="0"/>
                <a:cs typeface="Microsoft YaHei" charset="0"/>
              </a:rPr>
              <a:t>”、“</a:t>
            </a:r>
            <a:r>
              <a:rPr kumimoji="1" lang="zh-CN" altLang="zh-CN" sz="2800" b="1" dirty="0">
                <a:solidFill>
                  <a:schemeClr val="tx1">
                    <a:lumMod val="65000"/>
                    <a:lumOff val="35000"/>
                  </a:schemeClr>
                </a:solidFill>
                <a:latin typeface="Microsoft YaHei" charset="0"/>
                <a:ea typeface="Microsoft YaHei" charset="0"/>
                <a:cs typeface="Microsoft YaHei" charset="0"/>
              </a:rPr>
              <a:t>否决</a:t>
            </a:r>
            <a:r>
              <a:rPr kumimoji="1" lang="zh-CN" altLang="en-US" sz="2800" b="1" dirty="0">
                <a:solidFill>
                  <a:schemeClr val="tx1">
                    <a:lumMod val="65000"/>
                    <a:lumOff val="35000"/>
                  </a:schemeClr>
                </a:solidFill>
                <a:latin typeface="Microsoft YaHei" charset="0"/>
                <a:ea typeface="Microsoft YaHei" charset="0"/>
                <a:cs typeface="Microsoft YaHei" charset="0"/>
              </a:rPr>
              <a:t>型政体“</a:t>
            </a:r>
            <a:endParaRPr kumimoji="1" lang="zh-CN" altLang="zh-CN" sz="2800" b="1" dirty="0">
              <a:solidFill>
                <a:schemeClr val="tx1">
                  <a:lumMod val="65000"/>
                  <a:lumOff val="35000"/>
                </a:schemeClr>
              </a:solidFill>
              <a:latin typeface="Microsoft YaHei" charset="0"/>
              <a:ea typeface="Microsoft YaHei" charset="0"/>
              <a:cs typeface="Microsoft YaHei" charset="0"/>
            </a:endParaRPr>
          </a:p>
        </p:txBody>
      </p:sp>
      <p:pic>
        <p:nvPicPr>
          <p:cNvPr id="79875" name="Picture 3"/>
          <p:cNvPicPr>
            <a:picLocks noChangeAspect="1" noChangeArrowheads="1"/>
          </p:cNvPicPr>
          <p:nvPr/>
        </p:nvPicPr>
        <p:blipFill>
          <a:blip r:embed="rId3"/>
          <a:srcRect/>
          <a:stretch>
            <a:fillRect/>
          </a:stretch>
        </p:blipFill>
        <p:spPr bwMode="auto">
          <a:xfrm>
            <a:off x="7409180" y="2330450"/>
            <a:ext cx="2876550" cy="4229100"/>
          </a:xfrm>
          <a:prstGeom prst="rect">
            <a:avLst/>
          </a:prstGeom>
          <a:noFill/>
          <a:ln w="9525">
            <a:noFill/>
            <a:miter lim="800000"/>
            <a:headEnd/>
            <a:tailEnd/>
          </a:ln>
          <a:effectLst/>
        </p:spPr>
      </p:pic>
    </p:spTree>
    <p:extLst>
      <p:ext uri="{BB962C8B-B14F-4D97-AF65-F5344CB8AC3E}">
        <p14:creationId xmlns="" xmlns:p14="http://schemas.microsoft.com/office/powerpoint/2010/main" val="49665785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51</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sp>
        <p:nvSpPr>
          <p:cNvPr id="5" name="文本框 3"/>
          <p:cNvSpPr txBox="1"/>
          <p:nvPr/>
        </p:nvSpPr>
        <p:spPr>
          <a:xfrm>
            <a:off x="1033780" y="1449705"/>
            <a:ext cx="10697210" cy="662305"/>
          </a:xfrm>
          <a:prstGeom prst="rect">
            <a:avLst/>
          </a:prstGeom>
          <a:noFill/>
        </p:spPr>
        <p:txBody>
          <a:bodyPr wrap="square" rtlCol="0">
            <a:spAutoFit/>
          </a:bodyPr>
          <a:lstStyle/>
          <a:p>
            <a:pPr marL="457200" indent="-457200">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广泛真实有效的民主参与 </a:t>
            </a:r>
            <a:r>
              <a:rPr kumimoji="1" lang="en-US" altLang="zh-CN" sz="2800" b="1" dirty="0" err="1">
                <a:solidFill>
                  <a:schemeClr val="tx1">
                    <a:lumMod val="65000"/>
                    <a:lumOff val="35000"/>
                  </a:schemeClr>
                </a:solidFill>
                <a:latin typeface="Microsoft YaHei" charset="0"/>
                <a:ea typeface="Microsoft YaHei" charset="0"/>
                <a:cs typeface="Microsoft YaHei" charset="0"/>
              </a:rPr>
              <a:t>vs</a:t>
            </a:r>
            <a:r>
              <a:rPr kumimoji="1" lang="en-US" altLang="zh-CN" sz="2800" b="1" dirty="0">
                <a:solidFill>
                  <a:schemeClr val="tx1">
                    <a:lumMod val="65000"/>
                    <a:lumOff val="35000"/>
                  </a:schemeClr>
                </a:solidFill>
                <a:latin typeface="Microsoft YaHei" charset="0"/>
                <a:ea typeface="Microsoft YaHei" charset="0"/>
                <a:cs typeface="Microsoft YaHei" charset="0"/>
              </a:rPr>
              <a:t> </a:t>
            </a:r>
            <a:r>
              <a:rPr kumimoji="1" lang="zh-CN" altLang="en-US" sz="2800" b="1" dirty="0">
                <a:solidFill>
                  <a:schemeClr val="tx1">
                    <a:lumMod val="65000"/>
                    <a:lumOff val="35000"/>
                  </a:schemeClr>
                </a:solidFill>
                <a:latin typeface="Microsoft YaHei" charset="0"/>
                <a:ea typeface="Microsoft YaHei" charset="0"/>
                <a:cs typeface="Microsoft YaHei" charset="0"/>
              </a:rPr>
              <a:t>政治参与效能感低、热情下降</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p:txBody>
      </p:sp>
      <p:pic>
        <p:nvPicPr>
          <p:cNvPr id="15364" name="Picture 4"/>
          <p:cNvPicPr>
            <a:picLocks noChangeAspect="1" noChangeArrowheads="1"/>
          </p:cNvPicPr>
          <p:nvPr/>
        </p:nvPicPr>
        <p:blipFill>
          <a:blip r:embed="rId2"/>
          <a:srcRect/>
          <a:stretch>
            <a:fillRect/>
          </a:stretch>
        </p:blipFill>
        <p:spPr bwMode="auto">
          <a:xfrm>
            <a:off x="7395845" y="2473325"/>
            <a:ext cx="2428875" cy="3724275"/>
          </a:xfrm>
          <a:prstGeom prst="rect">
            <a:avLst/>
          </a:prstGeom>
          <a:noFill/>
        </p:spPr>
      </p:pic>
      <p:pic>
        <p:nvPicPr>
          <p:cNvPr id="15367" name="Picture 7"/>
          <p:cNvPicPr>
            <a:picLocks noChangeAspect="1" noChangeArrowheads="1"/>
          </p:cNvPicPr>
          <p:nvPr/>
        </p:nvPicPr>
        <p:blipFill>
          <a:blip r:embed="rId3"/>
          <a:srcRect/>
          <a:stretch>
            <a:fillRect/>
          </a:stretch>
        </p:blipFill>
        <p:spPr bwMode="auto">
          <a:xfrm>
            <a:off x="1623695" y="2292985"/>
            <a:ext cx="3535680" cy="4150360"/>
          </a:xfrm>
          <a:prstGeom prst="rect">
            <a:avLst/>
          </a:prstGeom>
          <a:noFill/>
          <a:ln w="9525">
            <a:noFill/>
            <a:miter lim="800000"/>
            <a:headEnd/>
            <a:tailEnd/>
          </a:ln>
          <a:effectLst/>
        </p:spPr>
      </p:pic>
    </p:spTree>
    <p:extLst>
      <p:ext uri="{BB962C8B-B14F-4D97-AF65-F5344CB8AC3E}">
        <p14:creationId xmlns="" xmlns:p14="http://schemas.microsoft.com/office/powerpoint/2010/main" val="370935186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52</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客观优势</a:t>
            </a:r>
          </a:p>
        </p:txBody>
      </p:sp>
      <p:sp>
        <p:nvSpPr>
          <p:cNvPr id="5" name="文本框 3"/>
          <p:cNvSpPr txBox="1"/>
          <p:nvPr/>
        </p:nvSpPr>
        <p:spPr>
          <a:xfrm>
            <a:off x="1033780" y="1449705"/>
            <a:ext cx="10697210" cy="738505"/>
          </a:xfrm>
          <a:prstGeom prst="rect">
            <a:avLst/>
          </a:prstGeom>
          <a:noFill/>
        </p:spPr>
        <p:txBody>
          <a:bodyPr wrap="square" rtlCol="0">
            <a:spAutoFit/>
          </a:bodyPr>
          <a:lstStyle/>
          <a:p>
            <a:pPr marL="457200" indent="-457200">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选贤任能、群众路线 </a:t>
            </a:r>
            <a:r>
              <a:rPr kumimoji="1" lang="en-US" altLang="zh-CN" sz="2800" b="1" dirty="0" err="1">
                <a:solidFill>
                  <a:schemeClr val="tx1">
                    <a:lumMod val="65000"/>
                    <a:lumOff val="35000"/>
                  </a:schemeClr>
                </a:solidFill>
                <a:latin typeface="Microsoft YaHei" charset="0"/>
                <a:ea typeface="Microsoft YaHei" charset="0"/>
                <a:cs typeface="Microsoft YaHei" charset="0"/>
              </a:rPr>
              <a:t>vs</a:t>
            </a:r>
            <a:r>
              <a:rPr kumimoji="1" lang="en-US" altLang="zh-CN" sz="2800" b="1" dirty="0">
                <a:solidFill>
                  <a:schemeClr val="tx1">
                    <a:lumMod val="65000"/>
                    <a:lumOff val="35000"/>
                  </a:schemeClr>
                </a:solidFill>
                <a:latin typeface="Microsoft YaHei" charset="0"/>
                <a:ea typeface="Microsoft YaHei" charset="0"/>
                <a:cs typeface="Microsoft YaHei" charset="0"/>
              </a:rPr>
              <a:t> </a:t>
            </a:r>
            <a:r>
              <a:rPr kumimoji="1" lang="zh-CN" altLang="en-US" sz="2800" b="1" dirty="0">
                <a:solidFill>
                  <a:schemeClr val="tx1">
                    <a:lumMod val="65000"/>
                    <a:lumOff val="35000"/>
                  </a:schemeClr>
                </a:solidFill>
                <a:latin typeface="Microsoft YaHei" charset="0"/>
                <a:ea typeface="Microsoft YaHei" charset="0"/>
                <a:cs typeface="Microsoft YaHei" charset="0"/>
              </a:rPr>
              <a:t>金钱政治、家族政治、精英政治</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p:txBody>
      </p:sp>
      <p:pic>
        <p:nvPicPr>
          <p:cNvPr id="14341" name="Picture 5"/>
          <p:cNvPicPr>
            <a:picLocks noChangeAspect="1" noChangeArrowheads="1"/>
          </p:cNvPicPr>
          <p:nvPr/>
        </p:nvPicPr>
        <p:blipFill>
          <a:blip r:embed="rId2"/>
          <a:srcRect/>
          <a:stretch>
            <a:fillRect/>
          </a:stretch>
        </p:blipFill>
        <p:spPr bwMode="auto">
          <a:xfrm>
            <a:off x="1455420" y="2394585"/>
            <a:ext cx="3724275" cy="3724275"/>
          </a:xfrm>
          <a:prstGeom prst="rect">
            <a:avLst/>
          </a:prstGeom>
          <a:noFill/>
        </p:spPr>
      </p:pic>
      <p:pic>
        <p:nvPicPr>
          <p:cNvPr id="8" name="Picture 4"/>
          <p:cNvPicPr>
            <a:picLocks noChangeAspect="1" noChangeArrowheads="1"/>
          </p:cNvPicPr>
          <p:nvPr/>
        </p:nvPicPr>
        <p:blipFill>
          <a:blip r:embed="rId3"/>
          <a:srcRect/>
          <a:stretch>
            <a:fillRect/>
          </a:stretch>
        </p:blipFill>
        <p:spPr bwMode="auto">
          <a:xfrm>
            <a:off x="6983730" y="2394585"/>
            <a:ext cx="2647950" cy="3724275"/>
          </a:xfrm>
          <a:prstGeom prst="rect">
            <a:avLst/>
          </a:prstGeom>
          <a:noFill/>
        </p:spPr>
      </p:pic>
    </p:spTree>
    <p:extLst>
      <p:ext uri="{BB962C8B-B14F-4D97-AF65-F5344CB8AC3E}">
        <p14:creationId xmlns="" xmlns:p14="http://schemas.microsoft.com/office/powerpoint/2010/main" val="67659011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780" y="1449705"/>
            <a:ext cx="10968990" cy="350837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顺应民意</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大量全国代表性样本调查发现：</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中国人对“实质民主”的诉求远高于“程序民主”的诉求</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“社会平等</a:t>
            </a:r>
            <a:r>
              <a:rPr kumimoji="1" lang="en-US" altLang="zh-CN" sz="2000" b="1" dirty="0">
                <a:solidFill>
                  <a:schemeClr val="tx1">
                    <a:lumMod val="65000"/>
                    <a:lumOff val="35000"/>
                  </a:schemeClr>
                </a:solidFill>
                <a:latin typeface="Microsoft YaHei" charset="0"/>
                <a:ea typeface="Microsoft YaHei" charset="0"/>
                <a:cs typeface="Microsoft YaHei" charset="0"/>
              </a:rPr>
              <a:t>&gt;</a:t>
            </a:r>
            <a:r>
              <a:rPr kumimoji="1" lang="zh-CN" altLang="en-US" sz="2000" b="1" dirty="0">
                <a:solidFill>
                  <a:schemeClr val="tx1">
                    <a:lumMod val="65000"/>
                    <a:lumOff val="35000"/>
                  </a:schemeClr>
                </a:solidFill>
                <a:latin typeface="Microsoft YaHei" charset="0"/>
                <a:ea typeface="Microsoft YaHei" charset="0"/>
                <a:cs typeface="Microsoft YaHei" charset="0"/>
              </a:rPr>
              <a:t>优良治理</a:t>
            </a:r>
            <a:r>
              <a:rPr kumimoji="1" lang="en-US" altLang="zh-CN" sz="2000" b="1" dirty="0">
                <a:solidFill>
                  <a:schemeClr val="tx1">
                    <a:lumMod val="65000"/>
                    <a:lumOff val="35000"/>
                  </a:schemeClr>
                </a:solidFill>
                <a:latin typeface="Microsoft YaHei" charset="0"/>
                <a:ea typeface="Microsoft YaHei" charset="0"/>
                <a:cs typeface="Microsoft YaHei" charset="0"/>
              </a:rPr>
              <a:t>&gt;</a:t>
            </a:r>
            <a:r>
              <a:rPr kumimoji="1" lang="zh-CN" altLang="en-US" sz="2000" b="1" dirty="0">
                <a:solidFill>
                  <a:schemeClr val="tx1">
                    <a:lumMod val="65000"/>
                    <a:lumOff val="35000"/>
                  </a:schemeClr>
                </a:solidFill>
                <a:latin typeface="Microsoft YaHei" charset="0"/>
                <a:ea typeface="Microsoft YaHei" charset="0"/>
                <a:cs typeface="Microsoft YaHei" charset="0"/>
              </a:rPr>
              <a:t>选举等政治程序</a:t>
            </a:r>
            <a:r>
              <a:rPr kumimoji="1" lang="en-US" altLang="zh-CN" sz="2000" b="1" dirty="0">
                <a:solidFill>
                  <a:schemeClr val="tx1">
                    <a:lumMod val="65000"/>
                    <a:lumOff val="35000"/>
                  </a:schemeClr>
                </a:solidFill>
                <a:latin typeface="Microsoft YaHei" charset="0"/>
                <a:ea typeface="Microsoft YaHei" charset="0"/>
                <a:cs typeface="Microsoft YaHei" charset="0"/>
              </a:rPr>
              <a:t>&gt;</a:t>
            </a:r>
            <a:r>
              <a:rPr kumimoji="1" lang="zh-CN" altLang="en-US" sz="2000" b="1" dirty="0">
                <a:solidFill>
                  <a:schemeClr val="tx1">
                    <a:lumMod val="65000"/>
                    <a:lumOff val="35000"/>
                  </a:schemeClr>
                </a:solidFill>
                <a:latin typeface="Microsoft YaHei" charset="0"/>
                <a:ea typeface="Microsoft YaHei" charset="0"/>
                <a:cs typeface="Microsoft YaHei" charset="0"/>
              </a:rPr>
              <a:t>政治权利与自由”的特征 </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朱云汉等，</a:t>
            </a:r>
            <a:r>
              <a:rPr kumimoji="1" lang="en-US" altLang="zh-CN" sz="2000" b="1" dirty="0">
                <a:solidFill>
                  <a:schemeClr val="tx1">
                    <a:lumMod val="65000"/>
                    <a:lumOff val="35000"/>
                  </a:schemeClr>
                </a:solidFill>
                <a:latin typeface="Microsoft YaHei" charset="0"/>
                <a:ea typeface="Microsoft YaHei" charset="0"/>
                <a:cs typeface="Microsoft YaHei" charset="0"/>
              </a:rPr>
              <a:t>2013)</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民主就是一个国家要定期举行选举，并且通过几个政党竞争选举出国家领导人 </a:t>
            </a:r>
            <a:r>
              <a:rPr kumimoji="1" lang="en-US" altLang="zh-CN" sz="2000" b="1" dirty="0">
                <a:solidFill>
                  <a:schemeClr val="tx1">
                    <a:lumMod val="65000"/>
                    <a:lumOff val="35000"/>
                  </a:schemeClr>
                </a:solidFill>
                <a:latin typeface="Microsoft YaHei" charset="0"/>
                <a:ea typeface="Microsoft YaHei" charset="0"/>
                <a:cs typeface="Microsoft YaHei" charset="0"/>
              </a:rPr>
              <a:t>15.3%</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民主就是一个国家的政府和领导人要真正代表人民的利益，为人民服务、受人民监督 </a:t>
            </a:r>
            <a:r>
              <a:rPr kumimoji="1" lang="en-US" altLang="zh-CN" sz="2000" b="1" dirty="0">
                <a:solidFill>
                  <a:schemeClr val="tx1">
                    <a:lumMod val="65000"/>
                    <a:lumOff val="35000"/>
                  </a:schemeClr>
                </a:solidFill>
                <a:latin typeface="Microsoft YaHei" charset="0"/>
                <a:ea typeface="Microsoft YaHei" charset="0"/>
                <a:cs typeface="Microsoft YaHei" charset="0"/>
              </a:rPr>
              <a:t>84.7%</a:t>
            </a:r>
            <a:endParaRPr kumimoji="1" lang="zh-CN" altLang="en-US"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说明中国公众认为民主内容重于形式、实质重于程序 </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张明澍等，</a:t>
            </a:r>
            <a:r>
              <a:rPr kumimoji="1" lang="en-US" altLang="zh-CN" sz="2000" b="1" dirty="0">
                <a:solidFill>
                  <a:schemeClr val="tx1">
                    <a:lumMod val="65000"/>
                    <a:lumOff val="35000"/>
                  </a:schemeClr>
                </a:solidFill>
                <a:latin typeface="Microsoft YaHei" charset="0"/>
                <a:ea typeface="Microsoft YaHei" charset="0"/>
                <a:cs typeface="Microsoft YaHei" charset="0"/>
              </a:rPr>
              <a:t>2011)</a:t>
            </a:r>
          </a:p>
        </p:txBody>
      </p:sp>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53</a:t>
            </a:fld>
            <a:endParaRPr kumimoji="1" lang="zh-CN" altLang="en-US"/>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主观优势</a:t>
            </a:r>
          </a:p>
        </p:txBody>
      </p:sp>
    </p:spTree>
    <p:extLst>
      <p:ext uri="{BB962C8B-B14F-4D97-AF65-F5344CB8AC3E}">
        <p14:creationId xmlns="" xmlns:p14="http://schemas.microsoft.com/office/powerpoint/2010/main" val="42010036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4413250" y="621030"/>
            <a:ext cx="9323070" cy="5441950"/>
          </a:xfrm>
          <a:prstGeom prst="rect">
            <a:avLst/>
          </a:prstGeom>
        </p:spPr>
      </p:pic>
      <p:sp>
        <p:nvSpPr>
          <p:cNvPr id="2" name="矩形 1"/>
          <p:cNvSpPr/>
          <p:nvPr/>
        </p:nvSpPr>
        <p:spPr>
          <a:xfrm>
            <a:off x="205105" y="763905"/>
            <a:ext cx="6325870" cy="6094095"/>
          </a:xfrm>
          <a:prstGeom prst="rect">
            <a:avLst/>
          </a:prstGeom>
        </p:spPr>
        <p:txBody>
          <a:bodyPr wrap="square">
            <a:spAutoFit/>
          </a:bodyPr>
          <a:lstStyle/>
          <a:p>
            <a:pPr marL="342900" indent="-342900">
              <a:lnSpc>
                <a:spcPct val="150000"/>
              </a:lnSpc>
              <a:buFont typeface="Wingdings" charset="2"/>
              <a:buChar char="l"/>
            </a:pPr>
            <a:r>
              <a:rPr lang="zh-CN" altLang="en-US" sz="2000" b="1" kern="100" dirty="0">
                <a:solidFill>
                  <a:schemeClr val="tx1">
                    <a:lumMod val="65000"/>
                    <a:lumOff val="35000"/>
                  </a:schemeClr>
                </a:solidFill>
                <a:latin typeface="Microsoft YaHei" charset="0"/>
                <a:ea typeface="Microsoft YaHei" charset="0"/>
                <a:cs typeface="Microsoft YaHei" charset="0"/>
              </a:rPr>
              <a:t>当代中国公众的民主观念的内容呈现出多维面向，其中占据主导地位的是介于“程序与实质之间”的复合型民主观念。（</a:t>
            </a:r>
            <a:r>
              <a:rPr lang="zh-CN" altLang="en-US" sz="2000" b="1" dirty="0">
                <a:solidFill>
                  <a:schemeClr val="tx1">
                    <a:lumMod val="65000"/>
                    <a:lumOff val="35000"/>
                  </a:schemeClr>
                </a:solidFill>
                <a:latin typeface="Microsoft YaHei" charset="0"/>
                <a:ea typeface="Microsoft YaHei" charset="0"/>
                <a:cs typeface="Microsoft YaHei" charset="0"/>
              </a:rPr>
              <a:t>只有</a:t>
            </a:r>
            <a:r>
              <a:rPr lang="en-US" altLang="zh-CN" sz="2000" b="1" dirty="0">
                <a:solidFill>
                  <a:schemeClr val="tx1">
                    <a:lumMod val="65000"/>
                    <a:lumOff val="35000"/>
                  </a:schemeClr>
                </a:solidFill>
                <a:latin typeface="Microsoft YaHei" charset="0"/>
                <a:ea typeface="Microsoft YaHei" charset="0"/>
                <a:cs typeface="Microsoft YaHei" charset="0"/>
              </a:rPr>
              <a:t>27%</a:t>
            </a:r>
            <a:r>
              <a:rPr lang="zh-CN" altLang="en-US" sz="2000" b="1" dirty="0">
                <a:solidFill>
                  <a:schemeClr val="tx1">
                    <a:lumMod val="65000"/>
                    <a:lumOff val="35000"/>
                  </a:schemeClr>
                </a:solidFill>
                <a:latin typeface="Microsoft YaHei" charset="0"/>
                <a:ea typeface="Microsoft YaHei" charset="0"/>
                <a:cs typeface="Microsoft YaHei" charset="0"/>
              </a:rPr>
              <a:t>左右的受访者的民主观念呈现出明显的实质型特征，而</a:t>
            </a:r>
            <a:r>
              <a:rPr lang="en-US" altLang="zh-CN" sz="2000" b="1" dirty="0">
                <a:solidFill>
                  <a:schemeClr val="tx1">
                    <a:lumMod val="65000"/>
                    <a:lumOff val="35000"/>
                  </a:schemeClr>
                </a:solidFill>
                <a:latin typeface="Microsoft YaHei" charset="0"/>
                <a:ea typeface="Microsoft YaHei" charset="0"/>
                <a:cs typeface="Microsoft YaHei" charset="0"/>
              </a:rPr>
              <a:t>55%</a:t>
            </a:r>
            <a:r>
              <a:rPr lang="zh-CN" altLang="en-US" sz="2000" b="1" dirty="0">
                <a:solidFill>
                  <a:schemeClr val="tx1">
                    <a:lumMod val="65000"/>
                    <a:lumOff val="35000"/>
                  </a:schemeClr>
                </a:solidFill>
                <a:latin typeface="Microsoft YaHei" charset="0"/>
                <a:ea typeface="Microsoft YaHei" charset="0"/>
                <a:cs typeface="Microsoft YaHei" charset="0"/>
              </a:rPr>
              <a:t>以上是复合型。）</a:t>
            </a:r>
            <a:endParaRPr lang="zh-CN" altLang="en-US" sz="2000" b="1" kern="100" dirty="0">
              <a:solidFill>
                <a:schemeClr val="tx1">
                  <a:lumMod val="65000"/>
                  <a:lumOff val="35000"/>
                </a:schemeClr>
              </a:solidFill>
              <a:latin typeface="Microsoft YaHei" charset="0"/>
              <a:ea typeface="Microsoft YaHei" charset="0"/>
              <a:cs typeface="Microsoft YaHei" charset="0"/>
            </a:endParaRPr>
          </a:p>
          <a:p>
            <a:pPr marL="342900" indent="-342900">
              <a:lnSpc>
                <a:spcPct val="150000"/>
              </a:lnSpc>
              <a:buFont typeface="Wingdings" charset="2"/>
              <a:buChar char="l"/>
            </a:pPr>
            <a:r>
              <a:rPr lang="zh-CN" altLang="zh-CN" sz="2000" b="1" kern="100" dirty="0">
                <a:solidFill>
                  <a:schemeClr val="tx1">
                    <a:lumMod val="65000"/>
                    <a:lumOff val="35000"/>
                  </a:schemeClr>
                </a:solidFill>
                <a:latin typeface="Microsoft YaHei" charset="0"/>
                <a:ea typeface="Microsoft YaHei" charset="0"/>
                <a:cs typeface="Microsoft YaHei" charset="0"/>
              </a:rPr>
              <a:t>并不存在纯粹的程序型民主观念，公众对政治程序、自由权利等程序维度的民主诉求仍然处于</a:t>
            </a:r>
            <a:r>
              <a:rPr lang="en-US" altLang="zh-CN"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犹抱琵琶半遮面</a:t>
            </a:r>
            <a:r>
              <a:rPr lang="en-US" altLang="zh-CN"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的状态，通过与社会平等、治理绩效等实质取向的民主观念复合的方式呈现</a:t>
            </a:r>
            <a:r>
              <a:rPr lang="zh-CN" altLang="en-US" sz="2000" b="1" dirty="0">
                <a:solidFill>
                  <a:schemeClr val="tx1">
                    <a:lumMod val="65000"/>
                    <a:lumOff val="35000"/>
                  </a:schemeClr>
                </a:solidFill>
                <a:latin typeface="Microsoft YaHei" charset="0"/>
                <a:ea typeface="Microsoft YaHei" charset="0"/>
                <a:cs typeface="Microsoft YaHei" charset="0"/>
              </a:rPr>
              <a:t>。</a:t>
            </a:r>
          </a:p>
          <a:p>
            <a:pPr marL="342900" indent="-342900">
              <a:lnSpc>
                <a:spcPct val="150000"/>
              </a:lnSpc>
              <a:buFont typeface="Wingdings" charset="2"/>
              <a:buChar char="l"/>
            </a:pPr>
            <a:r>
              <a:rPr lang="zh-CN" altLang="en-US" sz="2000" b="1" dirty="0">
                <a:solidFill>
                  <a:schemeClr val="tx1">
                    <a:lumMod val="65000"/>
                    <a:lumOff val="35000"/>
                  </a:schemeClr>
                </a:solidFill>
                <a:latin typeface="Microsoft YaHei" charset="0"/>
                <a:ea typeface="Microsoft YaHei" charset="0"/>
                <a:cs typeface="Microsoft YaHei" charset="0"/>
              </a:rPr>
              <a:t>“偏实质复合型”民主观念的比例高于“偏程序复合型”民主观念的比例，说明以社会平等、治理绩效为主要内容的实质型民主观念在转型期中国公众中仍然存在较为广泛和深远的影响。</a:t>
            </a:r>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主观优势</a:t>
            </a:r>
          </a:p>
        </p:txBody>
      </p:sp>
    </p:spTree>
    <p:extLst>
      <p:ext uri="{BB962C8B-B14F-4D97-AF65-F5344CB8AC3E}">
        <p14:creationId xmlns="" xmlns:p14="http://schemas.microsoft.com/office/powerpoint/2010/main" val="1462551318"/>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780" y="1449705"/>
            <a:ext cx="10968990" cy="397002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顺应民意</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中国未来的民主政治建设应该立足民意，协调推进民主的“程序”内容与“实质”内容，二者不可偏废。</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一方面，要通过不断深化的政治体制改革满足公众“程序”维度的民主诉求</a:t>
            </a:r>
            <a:r>
              <a:rPr kumimoji="1" lang="en-US" altLang="zh-CN" sz="2000" b="1" dirty="0">
                <a:solidFill>
                  <a:schemeClr val="tx1">
                    <a:lumMod val="65000"/>
                    <a:lumOff val="35000"/>
                  </a:schemeClr>
                </a:solidFill>
                <a:latin typeface="Microsoft YaHei" charset="0"/>
                <a:ea typeface="Microsoft YaHei" charset="0"/>
                <a:cs typeface="Microsoft YaHei" charset="0"/>
              </a:rPr>
              <a:t/>
            </a:r>
            <a:br>
              <a:rPr kumimoji="1" lang="en-US" altLang="zh-CN" sz="2000" b="1" dirty="0">
                <a:solidFill>
                  <a:schemeClr val="tx1">
                    <a:lumMod val="65000"/>
                    <a:lumOff val="35000"/>
                  </a:schemeClr>
                </a:solidFill>
                <a:latin typeface="Microsoft YaHei" charset="0"/>
                <a:ea typeface="Microsoft YaHei" charset="0"/>
                <a:cs typeface="Microsoft YaHei" charset="0"/>
              </a:rPr>
            </a:br>
            <a:r>
              <a:rPr kumimoji="1" lang="zh-CN" altLang="en-US" sz="2000" b="1" dirty="0">
                <a:solidFill>
                  <a:schemeClr val="tx1">
                    <a:lumMod val="65000"/>
                    <a:lumOff val="35000"/>
                  </a:schemeClr>
                </a:solidFill>
                <a:latin typeface="Microsoft YaHei" charset="0"/>
                <a:ea typeface="Microsoft YaHei" charset="0"/>
                <a:cs typeface="Microsoft YaHei" charset="0"/>
              </a:rPr>
              <a:t>（自由、法治、公民权利、竞争性选举</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 ；</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另一方面，也要以优良的治理绩效回应“实质”维度的民主诉求</a:t>
            </a:r>
            <a:r>
              <a:rPr kumimoji="1" lang="en-US" altLang="zh-CN" sz="2000" b="1" dirty="0">
                <a:solidFill>
                  <a:schemeClr val="tx1">
                    <a:lumMod val="65000"/>
                    <a:lumOff val="35000"/>
                  </a:schemeClr>
                </a:solidFill>
                <a:latin typeface="Microsoft YaHei" charset="0"/>
                <a:ea typeface="Microsoft YaHei" charset="0"/>
                <a:cs typeface="Microsoft YaHei" charset="0"/>
              </a:rPr>
              <a:t/>
            </a:r>
            <a:br>
              <a:rPr kumimoji="1" lang="en-US" altLang="zh-CN" sz="2000" b="1" dirty="0">
                <a:solidFill>
                  <a:schemeClr val="tx1">
                    <a:lumMod val="65000"/>
                    <a:lumOff val="35000"/>
                  </a:schemeClr>
                </a:solidFill>
                <a:latin typeface="Microsoft YaHei" charset="0"/>
                <a:ea typeface="Microsoft YaHei" charset="0"/>
                <a:cs typeface="Microsoft YaHei" charset="0"/>
              </a:rPr>
            </a:br>
            <a:r>
              <a:rPr kumimoji="1" lang="zh-CN" altLang="en-US" sz="2000" b="1" dirty="0">
                <a:solidFill>
                  <a:schemeClr val="tx1">
                    <a:lumMod val="65000"/>
                    <a:lumOff val="35000"/>
                  </a:schemeClr>
                </a:solidFill>
                <a:latin typeface="Microsoft YaHei" charset="0"/>
                <a:ea typeface="Microsoft YaHei" charset="0"/>
                <a:cs typeface="Microsoft YaHei" charset="0"/>
              </a:rPr>
              <a:t>（平等、公正、经济增长、公共服务、社会保障</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采取综合战略实现民主目标之间的平衡发展，在有效治理的过程中实现民主目标的整合。</a:t>
            </a:r>
          </a:p>
        </p:txBody>
      </p:sp>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55</a:t>
            </a:fld>
            <a:endParaRPr kumimoji="1" lang="zh-CN" altLang="en-US"/>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主观优势</a:t>
            </a:r>
          </a:p>
        </p:txBody>
      </p:sp>
    </p:spTree>
    <p:extLst>
      <p:ext uri="{BB962C8B-B14F-4D97-AF65-F5344CB8AC3E}">
        <p14:creationId xmlns="" xmlns:p14="http://schemas.microsoft.com/office/powerpoint/2010/main" val="1844134953"/>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780" y="1449705"/>
            <a:ext cx="10123170" cy="454025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顺应民意</a:t>
            </a:r>
            <a:endParaRPr kumimoji="1" lang="en-US" altLang="zh-CN" sz="2800" b="1" dirty="0">
              <a:solidFill>
                <a:srgbClr val="DB5354"/>
              </a:solidFill>
              <a:latin typeface="Microsoft YaHei" charset="0"/>
              <a:ea typeface="Microsoft YaHei" charset="0"/>
              <a:cs typeface="Microsoft YaHei" charset="0"/>
            </a:endParaRPr>
          </a:p>
          <a:p>
            <a:pPr marL="342900" indent="-342900" algn="just">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在这种政治文化、民情、民意背景下，片面强调程序民主的自由主义民主显然不能满足中国人的民主诉求，只有中国特色社会主义民主政治才能保障中国民主走在正确的轨道上。</a:t>
            </a:r>
            <a:endParaRPr lang="en-US" altLang="zh-CN" sz="2000" b="1" kern="100" dirty="0">
              <a:solidFill>
                <a:schemeClr val="tx1">
                  <a:lumMod val="65000"/>
                  <a:lumOff val="35000"/>
                </a:schemeClr>
              </a:solidFill>
              <a:latin typeface="Microsoft YaHei" charset="0"/>
              <a:ea typeface="Microsoft YaHei" charset="0"/>
              <a:cs typeface="Microsoft YaHei" charset="0"/>
            </a:endParaRPr>
          </a:p>
          <a:p>
            <a:pPr marL="342900" indent="-342900" algn="just">
              <a:lnSpc>
                <a:spcPct val="150000"/>
              </a:lnSpc>
              <a:buFont typeface="Wingdings" charset="2"/>
              <a:buChar char="u"/>
            </a:pPr>
            <a:r>
              <a:rPr lang="zh-CN" altLang="zh-CN" sz="2000" b="1" kern="100" dirty="0">
                <a:solidFill>
                  <a:schemeClr val="tx1">
                    <a:lumMod val="65000"/>
                    <a:lumOff val="35000"/>
                  </a:schemeClr>
                </a:solidFill>
                <a:latin typeface="Microsoft YaHei" charset="0"/>
                <a:ea typeface="Microsoft YaHei" charset="0"/>
                <a:cs typeface="Microsoft YaHei" charset="0"/>
              </a:rPr>
              <a:t>问题是时代的声音，人心是最大的政治</a:t>
            </a:r>
            <a:r>
              <a:rPr lang="zh-CN" altLang="en-US"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民主无疑是人类最值得追求的善业之一，但我们的社会主义民主政治建设究竟是为了满足少数人的</a:t>
            </a:r>
            <a:r>
              <a:rPr lang="zh-CN" altLang="en-US" sz="2000" b="1" kern="100" dirty="0">
                <a:solidFill>
                  <a:schemeClr val="tx1">
                    <a:lumMod val="65000"/>
                    <a:lumOff val="35000"/>
                  </a:schemeClr>
                </a:solidFill>
                <a:latin typeface="Microsoft YaHei" charset="0"/>
                <a:ea typeface="Microsoft YaHei" charset="0"/>
                <a:cs typeface="Microsoft YaHei" charset="0"/>
              </a:rPr>
              <a:t>理论</a:t>
            </a:r>
            <a:r>
              <a:rPr lang="en-US" altLang="zh-CN"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理想，还是为了回应广大人民群众的真实诉求？是削足适履地迎合</a:t>
            </a:r>
            <a:r>
              <a:rPr lang="zh-CN" altLang="en-US" sz="2000" b="1" kern="100" dirty="0">
                <a:solidFill>
                  <a:schemeClr val="tx1">
                    <a:lumMod val="65000"/>
                    <a:lumOff val="35000"/>
                  </a:schemeClr>
                </a:solidFill>
                <a:latin typeface="Microsoft YaHei" charset="0"/>
                <a:ea typeface="Microsoft YaHei" charset="0"/>
                <a:cs typeface="Microsoft YaHei" charset="0"/>
              </a:rPr>
              <a:t>所谓</a:t>
            </a:r>
            <a:r>
              <a:rPr lang="en-US" altLang="zh-CN"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国际标准</a:t>
            </a:r>
            <a:r>
              <a:rPr lang="en-US" altLang="zh-CN"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，还是坚持以</a:t>
            </a:r>
            <a:r>
              <a:rPr lang="zh-CN" altLang="en-US" sz="2000" b="1" kern="100" dirty="0">
                <a:solidFill>
                  <a:schemeClr val="tx1">
                    <a:lumMod val="65000"/>
                    <a:lumOff val="35000"/>
                  </a:schemeClr>
                </a:solidFill>
                <a:latin typeface="Microsoft YaHei" charset="0"/>
                <a:ea typeface="Microsoft YaHei" charset="0"/>
                <a:cs typeface="Microsoft YaHei" charset="0"/>
              </a:rPr>
              <a:t>中国的国情、民意</a:t>
            </a:r>
            <a:r>
              <a:rPr lang="zh-CN" altLang="zh-CN" sz="2000" b="1" kern="100" dirty="0">
                <a:solidFill>
                  <a:schemeClr val="tx1">
                    <a:lumMod val="65000"/>
                    <a:lumOff val="35000"/>
                  </a:schemeClr>
                </a:solidFill>
                <a:latin typeface="Microsoft YaHei" charset="0"/>
                <a:ea typeface="Microsoft YaHei" charset="0"/>
                <a:cs typeface="Microsoft YaHei" charset="0"/>
              </a:rPr>
              <a:t>为导向？相信具备理性</a:t>
            </a:r>
            <a:r>
              <a:rPr lang="zh-CN" altLang="en-US" sz="2000" b="1" kern="100" dirty="0">
                <a:solidFill>
                  <a:schemeClr val="tx1">
                    <a:lumMod val="65000"/>
                    <a:lumOff val="35000"/>
                  </a:schemeClr>
                </a:solidFill>
                <a:latin typeface="Microsoft YaHei" charset="0"/>
                <a:ea typeface="Microsoft YaHei" charset="0"/>
                <a:cs typeface="Microsoft YaHei" charset="0"/>
              </a:rPr>
              <a:t>、</a:t>
            </a:r>
            <a:r>
              <a:rPr lang="zh-CN" altLang="zh-CN" sz="2000" b="1" kern="100" dirty="0">
                <a:solidFill>
                  <a:schemeClr val="tx1">
                    <a:lumMod val="65000"/>
                    <a:lumOff val="35000"/>
                  </a:schemeClr>
                </a:solidFill>
                <a:latin typeface="Microsoft YaHei" charset="0"/>
                <a:ea typeface="Microsoft YaHei" charset="0"/>
                <a:cs typeface="Microsoft YaHei" charset="0"/>
              </a:rPr>
              <a:t>审慎</a:t>
            </a:r>
            <a:r>
              <a:rPr lang="zh-CN" altLang="en-US" sz="2000" b="1" kern="100" dirty="0">
                <a:solidFill>
                  <a:schemeClr val="tx1">
                    <a:lumMod val="65000"/>
                    <a:lumOff val="35000"/>
                  </a:schemeClr>
                </a:solidFill>
                <a:latin typeface="Microsoft YaHei" charset="0"/>
                <a:ea typeface="Microsoft YaHei" charset="0"/>
                <a:cs typeface="Microsoft YaHei" charset="0"/>
              </a:rPr>
              <a:t>精神</a:t>
            </a:r>
            <a:r>
              <a:rPr lang="zh-CN" altLang="zh-CN" sz="2000" b="1" kern="100" dirty="0">
                <a:solidFill>
                  <a:schemeClr val="tx1">
                    <a:lumMod val="65000"/>
                    <a:lumOff val="35000"/>
                  </a:schemeClr>
                </a:solidFill>
                <a:latin typeface="Microsoft YaHei" charset="0"/>
                <a:ea typeface="Microsoft YaHei" charset="0"/>
                <a:cs typeface="Microsoft YaHei" charset="0"/>
              </a:rPr>
              <a:t>的人都会毫不犹豫地选择后者。</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endParaRPr kumimoji="1" lang="zh-CN" altLang="en-US" sz="2800" b="1" dirty="0">
              <a:solidFill>
                <a:srgbClr val="DB5354"/>
              </a:solidFill>
              <a:latin typeface="Microsoft YaHei" charset="0"/>
              <a:ea typeface="Microsoft YaHei" charset="0"/>
              <a:cs typeface="Microsoft YaHei" charset="0"/>
            </a:endParaRPr>
          </a:p>
        </p:txBody>
      </p:sp>
      <p:sp>
        <p:nvSpPr>
          <p:cNvPr id="3" name="幻灯片编号占位符 2"/>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56</a:t>
            </a:fld>
            <a:endParaRPr kumimoji="1" lang="zh-CN" altLang="en-US"/>
          </a:p>
        </p:txBody>
      </p:sp>
      <p:sp>
        <p:nvSpPr>
          <p:cNvPr id="5" name="矩形 4"/>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主观优势</a:t>
            </a:r>
          </a:p>
        </p:txBody>
      </p:sp>
    </p:spTree>
    <p:extLst>
      <p:ext uri="{BB962C8B-B14F-4D97-AF65-F5344CB8AC3E}">
        <p14:creationId xmlns="" xmlns:p14="http://schemas.microsoft.com/office/powerpoint/2010/main" val="2199556818"/>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p:nvSpPr>
        <p:spPr>
          <a:xfrm>
            <a:off x="1511300" y="0"/>
            <a:ext cx="993775" cy="270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363" name="文本框 3"/>
          <p:cNvSpPr txBox="1">
            <a:spLocks noChangeArrowheads="1"/>
          </p:cNvSpPr>
          <p:nvPr/>
        </p:nvSpPr>
        <p:spPr bwMode="auto">
          <a:xfrm>
            <a:off x="1551305" y="1641475"/>
            <a:ext cx="1212850" cy="8318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eaLnBrk="1" hangingPunct="1">
              <a:lnSpc>
                <a:spcPct val="100000"/>
              </a:lnSpc>
              <a:spcBef>
                <a:spcPct val="0"/>
              </a:spcBef>
              <a:buFontTx/>
              <a:buNone/>
            </a:pPr>
            <a:r>
              <a:rPr lang="en-US" altLang="zh-CN" sz="4800" b="1" dirty="0">
                <a:solidFill>
                  <a:srgbClr val="DB5355"/>
                </a:solidFill>
                <a:latin typeface="Microsoft YaHei" charset="0"/>
                <a:ea typeface="Microsoft YaHei" charset="0"/>
                <a:cs typeface="Microsoft YaHei" charset="0"/>
              </a:rPr>
              <a:t>03</a:t>
            </a:r>
            <a:endParaRPr lang="zh-CN" altLang="en-US" sz="4800" b="1" dirty="0">
              <a:solidFill>
                <a:srgbClr val="DB5355"/>
              </a:solidFill>
              <a:latin typeface="Microsoft YaHei" charset="0"/>
              <a:ea typeface="Microsoft YaHei" charset="0"/>
              <a:cs typeface="Microsoft YaHei" charset="0"/>
            </a:endParaRPr>
          </a:p>
        </p:txBody>
      </p:sp>
      <p:sp>
        <p:nvSpPr>
          <p:cNvPr id="15364" name="文本框 5"/>
          <p:cNvSpPr txBox="1">
            <a:spLocks noChangeArrowheads="1"/>
          </p:cNvSpPr>
          <p:nvPr/>
        </p:nvSpPr>
        <p:spPr bwMode="auto">
          <a:xfrm>
            <a:off x="2764155" y="1603375"/>
            <a:ext cx="8803005" cy="59118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0"/>
              </a:defRPr>
            </a:lvl1pPr>
            <a:lvl2pPr marL="742950" indent="-285750">
              <a:lnSpc>
                <a:spcPct val="90000"/>
              </a:lnSpc>
              <a:spcBef>
                <a:spcPts val="500"/>
              </a:spcBef>
              <a:buFont typeface="Arial" charset="0"/>
              <a:buChar char="•"/>
              <a:defRPr sz="2400">
                <a:solidFill>
                  <a:schemeClr val="tx1"/>
                </a:solidFill>
                <a:latin typeface="Calibri" charset="0"/>
                <a:ea typeface="宋体"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0"/>
              </a:defRPr>
            </a:lvl3pPr>
            <a:lvl4pPr marL="1600200" indent="-228600">
              <a:lnSpc>
                <a:spcPct val="90000"/>
              </a:lnSpc>
              <a:spcBef>
                <a:spcPts val="500"/>
              </a:spcBef>
              <a:buFont typeface="Arial" charset="0"/>
              <a:buChar char="•"/>
              <a:defRPr>
                <a:solidFill>
                  <a:schemeClr val="tx1"/>
                </a:solidFill>
                <a:latin typeface="Calibri" charset="0"/>
                <a:ea typeface="宋体" charset="0"/>
              </a:defRPr>
            </a:lvl4pPr>
            <a:lvl5pPr marL="2057400" indent="-228600">
              <a:lnSpc>
                <a:spcPct val="90000"/>
              </a:lnSpc>
              <a:spcBef>
                <a:spcPts val="500"/>
              </a:spcBef>
              <a:buFont typeface="Arial" charset="0"/>
              <a:buChar char="•"/>
              <a:defRPr>
                <a:solidFill>
                  <a:schemeClr val="tx1"/>
                </a:solidFill>
                <a:latin typeface="Calibri" charset="0"/>
                <a:ea typeface="宋体"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0"/>
              </a:defRPr>
            </a:lvl9pPr>
          </a:lstStyle>
          <a:p>
            <a:pPr fontAlgn="auto">
              <a:spcBef>
                <a:spcPts val="0"/>
              </a:spcBef>
              <a:spcAft>
                <a:spcPts val="0"/>
              </a:spcAft>
              <a:defRPr/>
            </a:pPr>
            <a:r>
              <a:rPr lang="zh-CN" altLang="en-US" sz="3600" b="1" dirty="0">
                <a:solidFill>
                  <a:schemeClr val="bg1"/>
                </a:solidFill>
                <a:latin typeface="黑体" panose="02010609060101010101" pitchFamily="49" charset="-122"/>
                <a:ea typeface="黑体" panose="02010609060101010101" pitchFamily="49" charset="-122"/>
              </a:rPr>
              <a:t>如何坚持中国特色社会主义政治发展道路</a:t>
            </a:r>
          </a:p>
        </p:txBody>
      </p:sp>
      <p:sp>
        <p:nvSpPr>
          <p:cNvPr id="8" name="矩形 7"/>
          <p:cNvSpPr/>
          <p:nvPr/>
        </p:nvSpPr>
        <p:spPr>
          <a:xfrm>
            <a:off x="0" y="5207000"/>
            <a:ext cx="12365355" cy="44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幻灯片编号占位符 4"/>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57</a:t>
            </a:fld>
            <a:endParaRPr kumimoji="1" lang="zh-CN" altLang="en-US"/>
          </a:p>
        </p:txBody>
      </p:sp>
    </p:spTree>
    <p:extLst>
      <p:ext uri="{BB962C8B-B14F-4D97-AF65-F5344CB8AC3E}">
        <p14:creationId xmlns="" xmlns:p14="http://schemas.microsoft.com/office/powerpoint/2010/main" val="131084594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166179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未来中国的民主政治建设</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道路层次</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制度层次</a:t>
            </a:r>
          </a:p>
        </p:txBody>
      </p:sp>
      <p:grpSp>
        <p:nvGrpSpPr>
          <p:cNvPr id="5" name="组合 40"/>
          <p:cNvGrpSpPr/>
          <p:nvPr/>
        </p:nvGrpSpPr>
        <p:grpSpPr>
          <a:xfrm>
            <a:off x="6816090" y="4651375"/>
            <a:ext cx="2406015" cy="1101725"/>
            <a:chOff x="6816090" y="4651375"/>
            <a:chExt cx="2406015" cy="1101725"/>
          </a:xfrm>
          <a:effectLst>
            <a:outerShdw blurRad="152400" dist="317500" dir="5400000" sx="90000" sy="-19000" rotWithShape="0">
              <a:prstClr val="black">
                <a:alpha val="15000"/>
              </a:prstClr>
            </a:outerShdw>
          </a:effectLst>
        </p:grpSpPr>
        <p:sp>
          <p:nvSpPr>
            <p:cNvPr id="7" name="燕尾形 6"/>
            <p:cNvSpPr/>
            <p:nvPr/>
          </p:nvSpPr>
          <p:spPr>
            <a:xfrm>
              <a:off x="6816090" y="4770755"/>
              <a:ext cx="2371090" cy="981075"/>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6851015" y="4653915"/>
              <a:ext cx="2371090" cy="981075"/>
            </a:xfrm>
            <a:prstGeom prst="chevron">
              <a:avLst/>
            </a:prstGeom>
            <a:gradFill flip="none" rotWithShape="1">
              <a:gsLst>
                <a:gs pos="48000">
                  <a:schemeClr val="tx1">
                    <a:lumMod val="65000"/>
                    <a:lumOff val="35000"/>
                  </a:schemeClr>
                </a:gs>
                <a:gs pos="0">
                  <a:schemeClr val="tx1">
                    <a:lumMod val="85000"/>
                    <a:lumOff val="15000"/>
                  </a:schemeClr>
                </a:gs>
                <a:gs pos="100000">
                  <a:schemeClr val="tx1">
                    <a:lumMod val="85000"/>
                    <a:lumOff val="15000"/>
                  </a:schemeClr>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任意多边形 43"/>
            <p:cNvSpPr/>
            <p:nvPr/>
          </p:nvSpPr>
          <p:spPr>
            <a:xfrm>
              <a:off x="6817360" y="4651375"/>
              <a:ext cx="724535" cy="564515"/>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 fmla="*/ 40481 w 942975"/>
                <a:gd name="connsiteY0" fmla="*/ 0 h 1026319"/>
                <a:gd name="connsiteX1" fmla="*/ 0 w 942975"/>
                <a:gd name="connsiteY1" fmla="*/ 216694 h 1026319"/>
                <a:gd name="connsiteX2" fmla="*/ 816768 w 942975"/>
                <a:gd name="connsiteY2" fmla="*/ 1026319 h 1026319"/>
                <a:gd name="connsiteX3" fmla="*/ 942975 w 942975"/>
                <a:gd name="connsiteY3" fmla="*/ 902494 h 1026319"/>
                <a:gd name="connsiteX4" fmla="*/ 40481 w 942975"/>
                <a:gd name="connsiteY4" fmla="*/ 0 h 1026319"/>
                <a:gd name="connsiteX0" fmla="*/ 40481 w 942975"/>
                <a:gd name="connsiteY0" fmla="*/ 0 h 1033463"/>
                <a:gd name="connsiteX1" fmla="*/ 0 w 942975"/>
                <a:gd name="connsiteY1" fmla="*/ 216694 h 1033463"/>
                <a:gd name="connsiteX2" fmla="*/ 816768 w 942975"/>
                <a:gd name="connsiteY2" fmla="*/ 1033463 h 1033463"/>
                <a:gd name="connsiteX3" fmla="*/ 942975 w 942975"/>
                <a:gd name="connsiteY3" fmla="*/ 902494 h 1033463"/>
                <a:gd name="connsiteX4" fmla="*/ 40481 w 942975"/>
                <a:gd name="connsiteY4" fmla="*/ 0 h 1033463"/>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2494 h 1031082"/>
                <a:gd name="connsiteX4" fmla="*/ 40481 w 942975"/>
                <a:gd name="connsiteY4" fmla="*/ 0 h 1031082"/>
                <a:gd name="connsiteX0" fmla="*/ 40481 w 916782"/>
                <a:gd name="connsiteY0" fmla="*/ 0 h 1031082"/>
                <a:gd name="connsiteX1" fmla="*/ 0 w 916782"/>
                <a:gd name="connsiteY1" fmla="*/ 216694 h 1031082"/>
                <a:gd name="connsiteX2" fmla="*/ 814387 w 916782"/>
                <a:gd name="connsiteY2" fmla="*/ 1031082 h 1031082"/>
                <a:gd name="connsiteX3" fmla="*/ 916782 w 916782"/>
                <a:gd name="connsiteY3" fmla="*/ 902494 h 1031082"/>
                <a:gd name="connsiteX4" fmla="*/ 40481 w 916782"/>
                <a:gd name="connsiteY4" fmla="*/ 0 h 1031082"/>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7257 h 1031082"/>
                <a:gd name="connsiteX4" fmla="*/ 40481 w 942975"/>
                <a:gd name="connsiteY4" fmla="*/ 0 h 1031082"/>
                <a:gd name="connsiteX0" fmla="*/ 40481 w 945356"/>
                <a:gd name="connsiteY0" fmla="*/ 0 h 1031082"/>
                <a:gd name="connsiteX1" fmla="*/ 0 w 945356"/>
                <a:gd name="connsiteY1" fmla="*/ 216694 h 1031082"/>
                <a:gd name="connsiteX2" fmla="*/ 814387 w 945356"/>
                <a:gd name="connsiteY2" fmla="*/ 1031082 h 1031082"/>
                <a:gd name="connsiteX3" fmla="*/ 945356 w 945356"/>
                <a:gd name="connsiteY3" fmla="*/ 904875 h 1031082"/>
                <a:gd name="connsiteX4" fmla="*/ 40481 w 945356"/>
                <a:gd name="connsiteY4" fmla="*/ 0 h 1031082"/>
                <a:gd name="connsiteX0" fmla="*/ 38100 w 945356"/>
                <a:gd name="connsiteY0" fmla="*/ 0 h 1035844"/>
                <a:gd name="connsiteX1" fmla="*/ 0 w 945356"/>
                <a:gd name="connsiteY1" fmla="*/ 221456 h 1035844"/>
                <a:gd name="connsiteX2" fmla="*/ 814387 w 945356"/>
                <a:gd name="connsiteY2" fmla="*/ 1035844 h 1035844"/>
                <a:gd name="connsiteX3" fmla="*/ 945356 w 945356"/>
                <a:gd name="connsiteY3" fmla="*/ 909637 h 1035844"/>
                <a:gd name="connsiteX4" fmla="*/ 38100 w 945356"/>
                <a:gd name="connsiteY4" fmla="*/ 0 h 10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035844">
                  <a:moveTo>
                    <a:pt x="38100" y="0"/>
                  </a:moveTo>
                  <a:lnTo>
                    <a:pt x="0" y="221456"/>
                  </a:lnTo>
                  <a:lnTo>
                    <a:pt x="814387" y="1035844"/>
                  </a:lnTo>
                  <a:lnTo>
                    <a:pt x="945356" y="909637"/>
                  </a:lnTo>
                  <a:lnTo>
                    <a:pt x="38100" y="0"/>
                  </a:lnTo>
                  <a:close/>
                </a:path>
              </a:pathLst>
            </a:custGeom>
            <a:gradFill>
              <a:gsLst>
                <a:gs pos="100000">
                  <a:schemeClr val="tx1">
                    <a:lumMod val="50000"/>
                    <a:lumOff val="50000"/>
                  </a:schemeClr>
                </a:gs>
                <a:gs pos="0">
                  <a:schemeClr val="tx1">
                    <a:lumMod val="85000"/>
                    <a:lumOff val="15000"/>
                  </a:schemeClr>
                </a:gs>
              </a:gsLst>
              <a:lin ang="11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6816090" y="5634990"/>
              <a:ext cx="1713865" cy="116205"/>
            </a:xfrm>
            <a:prstGeom prst="parallelogram">
              <a:avLst>
                <a:gd name="adj" fmla="val 21658"/>
              </a:avLst>
            </a:prstGeom>
            <a:gradFill>
              <a:gsLst>
                <a:gs pos="100000">
                  <a:schemeClr val="tx1">
                    <a:lumMod val="50000"/>
                    <a:lumOff val="50000"/>
                  </a:schemeClr>
                </a:gs>
                <a:gs pos="0">
                  <a:schemeClr val="tx1">
                    <a:lumMod val="85000"/>
                    <a:lumOff val="15000"/>
                  </a:schemeClr>
                </a:gs>
              </a:gsLst>
              <a:lin ang="36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45"/>
            <p:cNvSpPr/>
            <p:nvPr/>
          </p:nvSpPr>
          <p:spPr>
            <a:xfrm>
              <a:off x="8493125" y="5144135"/>
              <a:ext cx="724535" cy="608330"/>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 fmla="*/ 42862 w 940594"/>
                <a:gd name="connsiteY0" fmla="*/ 895350 h 1116806"/>
                <a:gd name="connsiteX1" fmla="*/ 0 w 940594"/>
                <a:gd name="connsiteY1" fmla="*/ 1116806 h 1116806"/>
                <a:gd name="connsiteX2" fmla="*/ 897731 w 940594"/>
                <a:gd name="connsiteY2" fmla="*/ 214312 h 1116806"/>
                <a:gd name="connsiteX3" fmla="*/ 940594 w 940594"/>
                <a:gd name="connsiteY3" fmla="*/ 0 h 1116806"/>
                <a:gd name="connsiteX4" fmla="*/ 42862 w 940594"/>
                <a:gd name="connsiteY4" fmla="*/ 895350 h 1116806"/>
                <a:gd name="connsiteX0" fmla="*/ 42862 w 940594"/>
                <a:gd name="connsiteY0" fmla="*/ 895350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895350 h 1116806"/>
                <a:gd name="connsiteX0" fmla="*/ 42862 w 940594"/>
                <a:gd name="connsiteY0" fmla="*/ 902493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902493 h 1116806"/>
                <a:gd name="connsiteX0" fmla="*/ 47624 w 945356"/>
                <a:gd name="connsiteY0" fmla="*/ 902493 h 1121568"/>
                <a:gd name="connsiteX1" fmla="*/ 0 w 945356"/>
                <a:gd name="connsiteY1" fmla="*/ 1121568 h 1121568"/>
                <a:gd name="connsiteX2" fmla="*/ 904874 w 945356"/>
                <a:gd name="connsiteY2" fmla="*/ 219074 h 1121568"/>
                <a:gd name="connsiteX3" fmla="*/ 945356 w 945356"/>
                <a:gd name="connsiteY3" fmla="*/ 0 h 1121568"/>
                <a:gd name="connsiteX4" fmla="*/ 47624 w 945356"/>
                <a:gd name="connsiteY4" fmla="*/ 902493 h 1121568"/>
                <a:gd name="connsiteX0" fmla="*/ 47624 w 945356"/>
                <a:gd name="connsiteY0" fmla="*/ 902493 h 1116805"/>
                <a:gd name="connsiteX1" fmla="*/ 0 w 945356"/>
                <a:gd name="connsiteY1" fmla="*/ 1116805 h 1116805"/>
                <a:gd name="connsiteX2" fmla="*/ 904874 w 945356"/>
                <a:gd name="connsiteY2" fmla="*/ 219074 h 1116805"/>
                <a:gd name="connsiteX3" fmla="*/ 945356 w 945356"/>
                <a:gd name="connsiteY3" fmla="*/ 0 h 1116805"/>
                <a:gd name="connsiteX4" fmla="*/ 47624 w 945356"/>
                <a:gd name="connsiteY4" fmla="*/ 902493 h 111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116805">
                  <a:moveTo>
                    <a:pt x="47624" y="902493"/>
                  </a:moveTo>
                  <a:lnTo>
                    <a:pt x="0" y="1116805"/>
                  </a:lnTo>
                  <a:lnTo>
                    <a:pt x="904874" y="219074"/>
                  </a:lnTo>
                  <a:lnTo>
                    <a:pt x="945356" y="0"/>
                  </a:lnTo>
                  <a:lnTo>
                    <a:pt x="47624" y="902493"/>
                  </a:lnTo>
                  <a:close/>
                </a:path>
              </a:pathLst>
            </a:custGeom>
            <a:gradFill>
              <a:gsLst>
                <a:gs pos="100000">
                  <a:schemeClr val="tx1">
                    <a:lumMod val="50000"/>
                    <a:lumOff val="50000"/>
                  </a:schemeClr>
                </a:gs>
                <a:gs pos="0">
                  <a:schemeClr val="tx1">
                    <a:lumMod val="85000"/>
                    <a:lumOff val="15000"/>
                  </a:schemeClr>
                </a:gs>
              </a:gsLst>
              <a:lin ang="1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燕尾形 16"/>
            <p:cNvSpPr/>
            <p:nvPr/>
          </p:nvSpPr>
          <p:spPr>
            <a:xfrm>
              <a:off x="6845300" y="4653915"/>
              <a:ext cx="1661795" cy="961390"/>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 name="组合 19"/>
          <p:cNvGrpSpPr/>
          <p:nvPr/>
        </p:nvGrpSpPr>
        <p:grpSpPr>
          <a:xfrm>
            <a:off x="4824095" y="4651375"/>
            <a:ext cx="2406015" cy="1101725"/>
            <a:chOff x="4824095" y="4651375"/>
            <a:chExt cx="2406015" cy="1101725"/>
          </a:xfrm>
          <a:effectLst>
            <a:outerShdw blurRad="152400" dist="317500" dir="5400000" sx="90000" sy="-19000" rotWithShape="0">
              <a:prstClr val="black">
                <a:alpha val="15000"/>
              </a:prstClr>
            </a:outerShdw>
          </a:effectLst>
        </p:grpSpPr>
        <p:sp>
          <p:nvSpPr>
            <p:cNvPr id="14" name="燕尾形 13"/>
            <p:cNvSpPr/>
            <p:nvPr/>
          </p:nvSpPr>
          <p:spPr>
            <a:xfrm>
              <a:off x="4824095" y="4770755"/>
              <a:ext cx="2371090" cy="981075"/>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4859020" y="4653915"/>
              <a:ext cx="2371090" cy="981075"/>
            </a:xfrm>
            <a:prstGeom prst="chevron">
              <a:avLst/>
            </a:prstGeom>
            <a:gradFill flip="none" rotWithShape="1">
              <a:gsLst>
                <a:gs pos="48000">
                  <a:srgbClr val="F93D32"/>
                </a:gs>
                <a:gs pos="0">
                  <a:srgbClr val="BE1007"/>
                </a:gs>
                <a:gs pos="100000">
                  <a:srgbClr val="BE1007"/>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22"/>
            <p:cNvSpPr/>
            <p:nvPr/>
          </p:nvSpPr>
          <p:spPr>
            <a:xfrm>
              <a:off x="4825365" y="4651375"/>
              <a:ext cx="724535" cy="564515"/>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 fmla="*/ 40481 w 942975"/>
                <a:gd name="connsiteY0" fmla="*/ 0 h 1026319"/>
                <a:gd name="connsiteX1" fmla="*/ 0 w 942975"/>
                <a:gd name="connsiteY1" fmla="*/ 216694 h 1026319"/>
                <a:gd name="connsiteX2" fmla="*/ 816768 w 942975"/>
                <a:gd name="connsiteY2" fmla="*/ 1026319 h 1026319"/>
                <a:gd name="connsiteX3" fmla="*/ 942975 w 942975"/>
                <a:gd name="connsiteY3" fmla="*/ 902494 h 1026319"/>
                <a:gd name="connsiteX4" fmla="*/ 40481 w 942975"/>
                <a:gd name="connsiteY4" fmla="*/ 0 h 1026319"/>
                <a:gd name="connsiteX0" fmla="*/ 40481 w 942975"/>
                <a:gd name="connsiteY0" fmla="*/ 0 h 1033463"/>
                <a:gd name="connsiteX1" fmla="*/ 0 w 942975"/>
                <a:gd name="connsiteY1" fmla="*/ 216694 h 1033463"/>
                <a:gd name="connsiteX2" fmla="*/ 816768 w 942975"/>
                <a:gd name="connsiteY2" fmla="*/ 1033463 h 1033463"/>
                <a:gd name="connsiteX3" fmla="*/ 942975 w 942975"/>
                <a:gd name="connsiteY3" fmla="*/ 902494 h 1033463"/>
                <a:gd name="connsiteX4" fmla="*/ 40481 w 942975"/>
                <a:gd name="connsiteY4" fmla="*/ 0 h 1033463"/>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2494 h 1031082"/>
                <a:gd name="connsiteX4" fmla="*/ 40481 w 942975"/>
                <a:gd name="connsiteY4" fmla="*/ 0 h 1031082"/>
                <a:gd name="connsiteX0" fmla="*/ 40481 w 916782"/>
                <a:gd name="connsiteY0" fmla="*/ 0 h 1031082"/>
                <a:gd name="connsiteX1" fmla="*/ 0 w 916782"/>
                <a:gd name="connsiteY1" fmla="*/ 216694 h 1031082"/>
                <a:gd name="connsiteX2" fmla="*/ 814387 w 916782"/>
                <a:gd name="connsiteY2" fmla="*/ 1031082 h 1031082"/>
                <a:gd name="connsiteX3" fmla="*/ 916782 w 916782"/>
                <a:gd name="connsiteY3" fmla="*/ 902494 h 1031082"/>
                <a:gd name="connsiteX4" fmla="*/ 40481 w 916782"/>
                <a:gd name="connsiteY4" fmla="*/ 0 h 1031082"/>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7257 h 1031082"/>
                <a:gd name="connsiteX4" fmla="*/ 40481 w 942975"/>
                <a:gd name="connsiteY4" fmla="*/ 0 h 1031082"/>
                <a:gd name="connsiteX0" fmla="*/ 40481 w 945356"/>
                <a:gd name="connsiteY0" fmla="*/ 0 h 1031082"/>
                <a:gd name="connsiteX1" fmla="*/ 0 w 945356"/>
                <a:gd name="connsiteY1" fmla="*/ 216694 h 1031082"/>
                <a:gd name="connsiteX2" fmla="*/ 814387 w 945356"/>
                <a:gd name="connsiteY2" fmla="*/ 1031082 h 1031082"/>
                <a:gd name="connsiteX3" fmla="*/ 945356 w 945356"/>
                <a:gd name="connsiteY3" fmla="*/ 904875 h 1031082"/>
                <a:gd name="connsiteX4" fmla="*/ 40481 w 945356"/>
                <a:gd name="connsiteY4" fmla="*/ 0 h 1031082"/>
                <a:gd name="connsiteX0" fmla="*/ 38100 w 945356"/>
                <a:gd name="connsiteY0" fmla="*/ 0 h 1035844"/>
                <a:gd name="connsiteX1" fmla="*/ 0 w 945356"/>
                <a:gd name="connsiteY1" fmla="*/ 221456 h 1035844"/>
                <a:gd name="connsiteX2" fmla="*/ 814387 w 945356"/>
                <a:gd name="connsiteY2" fmla="*/ 1035844 h 1035844"/>
                <a:gd name="connsiteX3" fmla="*/ 945356 w 945356"/>
                <a:gd name="connsiteY3" fmla="*/ 909637 h 1035844"/>
                <a:gd name="connsiteX4" fmla="*/ 38100 w 945356"/>
                <a:gd name="connsiteY4" fmla="*/ 0 h 10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035844">
                  <a:moveTo>
                    <a:pt x="38100" y="0"/>
                  </a:moveTo>
                  <a:lnTo>
                    <a:pt x="0" y="221456"/>
                  </a:lnTo>
                  <a:lnTo>
                    <a:pt x="814387" y="1035844"/>
                  </a:lnTo>
                  <a:lnTo>
                    <a:pt x="945356" y="909637"/>
                  </a:lnTo>
                  <a:lnTo>
                    <a:pt x="38100" y="0"/>
                  </a:lnTo>
                  <a:close/>
                </a:path>
              </a:pathLst>
            </a:custGeom>
            <a:gradFill>
              <a:gsLst>
                <a:gs pos="100000">
                  <a:srgbClr val="F93D32"/>
                </a:gs>
                <a:gs pos="0">
                  <a:srgbClr val="BE1007"/>
                </a:gs>
              </a:gsLst>
              <a:lin ang="11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a:off x="4824095" y="5634990"/>
              <a:ext cx="1713865" cy="116205"/>
            </a:xfrm>
            <a:prstGeom prst="parallelogram">
              <a:avLst>
                <a:gd name="adj" fmla="val 21658"/>
              </a:avLst>
            </a:prstGeom>
            <a:gradFill>
              <a:gsLst>
                <a:gs pos="100000">
                  <a:srgbClr val="F93D32"/>
                </a:gs>
                <a:gs pos="0">
                  <a:srgbClr val="BE1007"/>
                </a:gs>
              </a:gsLst>
              <a:lin ang="36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4"/>
            <p:cNvSpPr/>
            <p:nvPr/>
          </p:nvSpPr>
          <p:spPr>
            <a:xfrm>
              <a:off x="6501130" y="5144135"/>
              <a:ext cx="724535" cy="608330"/>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 fmla="*/ 42862 w 940594"/>
                <a:gd name="connsiteY0" fmla="*/ 895350 h 1116806"/>
                <a:gd name="connsiteX1" fmla="*/ 0 w 940594"/>
                <a:gd name="connsiteY1" fmla="*/ 1116806 h 1116806"/>
                <a:gd name="connsiteX2" fmla="*/ 897731 w 940594"/>
                <a:gd name="connsiteY2" fmla="*/ 214312 h 1116806"/>
                <a:gd name="connsiteX3" fmla="*/ 940594 w 940594"/>
                <a:gd name="connsiteY3" fmla="*/ 0 h 1116806"/>
                <a:gd name="connsiteX4" fmla="*/ 42862 w 940594"/>
                <a:gd name="connsiteY4" fmla="*/ 895350 h 1116806"/>
                <a:gd name="connsiteX0" fmla="*/ 42862 w 940594"/>
                <a:gd name="connsiteY0" fmla="*/ 895350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895350 h 1116806"/>
                <a:gd name="connsiteX0" fmla="*/ 42862 w 940594"/>
                <a:gd name="connsiteY0" fmla="*/ 902493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902493 h 1116806"/>
                <a:gd name="connsiteX0" fmla="*/ 47624 w 945356"/>
                <a:gd name="connsiteY0" fmla="*/ 902493 h 1121568"/>
                <a:gd name="connsiteX1" fmla="*/ 0 w 945356"/>
                <a:gd name="connsiteY1" fmla="*/ 1121568 h 1121568"/>
                <a:gd name="connsiteX2" fmla="*/ 904874 w 945356"/>
                <a:gd name="connsiteY2" fmla="*/ 219074 h 1121568"/>
                <a:gd name="connsiteX3" fmla="*/ 945356 w 945356"/>
                <a:gd name="connsiteY3" fmla="*/ 0 h 1121568"/>
                <a:gd name="connsiteX4" fmla="*/ 47624 w 945356"/>
                <a:gd name="connsiteY4" fmla="*/ 902493 h 1121568"/>
                <a:gd name="connsiteX0" fmla="*/ 47624 w 945356"/>
                <a:gd name="connsiteY0" fmla="*/ 902493 h 1116805"/>
                <a:gd name="connsiteX1" fmla="*/ 0 w 945356"/>
                <a:gd name="connsiteY1" fmla="*/ 1116805 h 1116805"/>
                <a:gd name="connsiteX2" fmla="*/ 904874 w 945356"/>
                <a:gd name="connsiteY2" fmla="*/ 219074 h 1116805"/>
                <a:gd name="connsiteX3" fmla="*/ 945356 w 945356"/>
                <a:gd name="connsiteY3" fmla="*/ 0 h 1116805"/>
                <a:gd name="connsiteX4" fmla="*/ 47624 w 945356"/>
                <a:gd name="connsiteY4" fmla="*/ 902493 h 111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116805">
                  <a:moveTo>
                    <a:pt x="47624" y="902493"/>
                  </a:moveTo>
                  <a:lnTo>
                    <a:pt x="0" y="1116805"/>
                  </a:lnTo>
                  <a:lnTo>
                    <a:pt x="904874" y="219074"/>
                  </a:lnTo>
                  <a:lnTo>
                    <a:pt x="945356" y="0"/>
                  </a:lnTo>
                  <a:lnTo>
                    <a:pt x="47624" y="902493"/>
                  </a:lnTo>
                  <a:close/>
                </a:path>
              </a:pathLst>
            </a:custGeom>
            <a:gradFill>
              <a:gsLst>
                <a:gs pos="100000">
                  <a:srgbClr val="F93D32"/>
                </a:gs>
                <a:gs pos="0">
                  <a:srgbClr val="BE1007"/>
                </a:gs>
              </a:gsLst>
              <a:lin ang="1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6"/>
            <p:cNvSpPr/>
            <p:nvPr/>
          </p:nvSpPr>
          <p:spPr>
            <a:xfrm>
              <a:off x="4852670" y="4653915"/>
              <a:ext cx="1661795" cy="961390"/>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26"/>
          <p:cNvGrpSpPr/>
          <p:nvPr/>
        </p:nvGrpSpPr>
        <p:grpSpPr>
          <a:xfrm>
            <a:off x="2833370" y="4651375"/>
            <a:ext cx="2406015" cy="1101725"/>
            <a:chOff x="2833370" y="4651375"/>
            <a:chExt cx="2406015" cy="1101725"/>
          </a:xfrm>
          <a:effectLst>
            <a:outerShdw blurRad="152400" dist="317500" dir="5400000" sx="90000" sy="-19000" rotWithShape="0">
              <a:prstClr val="black">
                <a:alpha val="15000"/>
              </a:prstClr>
            </a:outerShdw>
          </a:effectLst>
        </p:grpSpPr>
        <p:sp>
          <p:nvSpPr>
            <p:cNvPr id="21" name="燕尾形 20"/>
            <p:cNvSpPr/>
            <p:nvPr/>
          </p:nvSpPr>
          <p:spPr>
            <a:xfrm>
              <a:off x="2833370" y="4770755"/>
              <a:ext cx="2371090" cy="981075"/>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2868295" y="4653915"/>
              <a:ext cx="2371090" cy="981075"/>
            </a:xfrm>
            <a:prstGeom prst="chevron">
              <a:avLst/>
            </a:prstGeom>
            <a:gradFill flip="none" rotWithShape="1">
              <a:gsLst>
                <a:gs pos="48000">
                  <a:schemeClr val="tx1">
                    <a:lumMod val="65000"/>
                    <a:lumOff val="35000"/>
                  </a:schemeClr>
                </a:gs>
                <a:gs pos="0">
                  <a:schemeClr val="tx1">
                    <a:lumMod val="85000"/>
                    <a:lumOff val="15000"/>
                  </a:schemeClr>
                </a:gs>
                <a:gs pos="100000">
                  <a:schemeClr val="tx1">
                    <a:lumMod val="85000"/>
                    <a:lumOff val="15000"/>
                  </a:schemeClr>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任意多边形 29"/>
            <p:cNvSpPr/>
            <p:nvPr/>
          </p:nvSpPr>
          <p:spPr>
            <a:xfrm>
              <a:off x="2834640" y="4651375"/>
              <a:ext cx="724535" cy="564515"/>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 fmla="*/ 40481 w 942975"/>
                <a:gd name="connsiteY0" fmla="*/ 0 h 1026319"/>
                <a:gd name="connsiteX1" fmla="*/ 0 w 942975"/>
                <a:gd name="connsiteY1" fmla="*/ 216694 h 1026319"/>
                <a:gd name="connsiteX2" fmla="*/ 816768 w 942975"/>
                <a:gd name="connsiteY2" fmla="*/ 1026319 h 1026319"/>
                <a:gd name="connsiteX3" fmla="*/ 942975 w 942975"/>
                <a:gd name="connsiteY3" fmla="*/ 902494 h 1026319"/>
                <a:gd name="connsiteX4" fmla="*/ 40481 w 942975"/>
                <a:gd name="connsiteY4" fmla="*/ 0 h 1026319"/>
                <a:gd name="connsiteX0" fmla="*/ 40481 w 942975"/>
                <a:gd name="connsiteY0" fmla="*/ 0 h 1033463"/>
                <a:gd name="connsiteX1" fmla="*/ 0 w 942975"/>
                <a:gd name="connsiteY1" fmla="*/ 216694 h 1033463"/>
                <a:gd name="connsiteX2" fmla="*/ 816768 w 942975"/>
                <a:gd name="connsiteY2" fmla="*/ 1033463 h 1033463"/>
                <a:gd name="connsiteX3" fmla="*/ 942975 w 942975"/>
                <a:gd name="connsiteY3" fmla="*/ 902494 h 1033463"/>
                <a:gd name="connsiteX4" fmla="*/ 40481 w 942975"/>
                <a:gd name="connsiteY4" fmla="*/ 0 h 1033463"/>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2494 h 1031082"/>
                <a:gd name="connsiteX4" fmla="*/ 40481 w 942975"/>
                <a:gd name="connsiteY4" fmla="*/ 0 h 1031082"/>
                <a:gd name="connsiteX0" fmla="*/ 40481 w 916782"/>
                <a:gd name="connsiteY0" fmla="*/ 0 h 1031082"/>
                <a:gd name="connsiteX1" fmla="*/ 0 w 916782"/>
                <a:gd name="connsiteY1" fmla="*/ 216694 h 1031082"/>
                <a:gd name="connsiteX2" fmla="*/ 814387 w 916782"/>
                <a:gd name="connsiteY2" fmla="*/ 1031082 h 1031082"/>
                <a:gd name="connsiteX3" fmla="*/ 916782 w 916782"/>
                <a:gd name="connsiteY3" fmla="*/ 902494 h 1031082"/>
                <a:gd name="connsiteX4" fmla="*/ 40481 w 916782"/>
                <a:gd name="connsiteY4" fmla="*/ 0 h 1031082"/>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7257 h 1031082"/>
                <a:gd name="connsiteX4" fmla="*/ 40481 w 942975"/>
                <a:gd name="connsiteY4" fmla="*/ 0 h 1031082"/>
                <a:gd name="connsiteX0" fmla="*/ 40481 w 945356"/>
                <a:gd name="connsiteY0" fmla="*/ 0 h 1031082"/>
                <a:gd name="connsiteX1" fmla="*/ 0 w 945356"/>
                <a:gd name="connsiteY1" fmla="*/ 216694 h 1031082"/>
                <a:gd name="connsiteX2" fmla="*/ 814387 w 945356"/>
                <a:gd name="connsiteY2" fmla="*/ 1031082 h 1031082"/>
                <a:gd name="connsiteX3" fmla="*/ 945356 w 945356"/>
                <a:gd name="connsiteY3" fmla="*/ 904875 h 1031082"/>
                <a:gd name="connsiteX4" fmla="*/ 40481 w 945356"/>
                <a:gd name="connsiteY4" fmla="*/ 0 h 1031082"/>
                <a:gd name="connsiteX0" fmla="*/ 38100 w 945356"/>
                <a:gd name="connsiteY0" fmla="*/ 0 h 1035844"/>
                <a:gd name="connsiteX1" fmla="*/ 0 w 945356"/>
                <a:gd name="connsiteY1" fmla="*/ 221456 h 1035844"/>
                <a:gd name="connsiteX2" fmla="*/ 814387 w 945356"/>
                <a:gd name="connsiteY2" fmla="*/ 1035844 h 1035844"/>
                <a:gd name="connsiteX3" fmla="*/ 945356 w 945356"/>
                <a:gd name="connsiteY3" fmla="*/ 909637 h 1035844"/>
                <a:gd name="connsiteX4" fmla="*/ 38100 w 945356"/>
                <a:gd name="connsiteY4" fmla="*/ 0 h 10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035844">
                  <a:moveTo>
                    <a:pt x="38100" y="0"/>
                  </a:moveTo>
                  <a:lnTo>
                    <a:pt x="0" y="221456"/>
                  </a:lnTo>
                  <a:lnTo>
                    <a:pt x="814387" y="1035844"/>
                  </a:lnTo>
                  <a:lnTo>
                    <a:pt x="945356" y="909637"/>
                  </a:lnTo>
                  <a:lnTo>
                    <a:pt x="38100" y="0"/>
                  </a:lnTo>
                  <a:close/>
                </a:path>
              </a:pathLst>
            </a:custGeom>
            <a:gradFill>
              <a:gsLst>
                <a:gs pos="100000">
                  <a:schemeClr val="tx1">
                    <a:lumMod val="50000"/>
                    <a:lumOff val="50000"/>
                  </a:schemeClr>
                </a:gs>
                <a:gs pos="0">
                  <a:schemeClr val="tx1">
                    <a:lumMod val="85000"/>
                    <a:lumOff val="15000"/>
                  </a:schemeClr>
                </a:gs>
              </a:gsLst>
              <a:lin ang="11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平行四边形 23"/>
            <p:cNvSpPr/>
            <p:nvPr/>
          </p:nvSpPr>
          <p:spPr>
            <a:xfrm>
              <a:off x="2833370" y="5634990"/>
              <a:ext cx="1713865" cy="116205"/>
            </a:xfrm>
            <a:prstGeom prst="parallelogram">
              <a:avLst>
                <a:gd name="adj" fmla="val 21658"/>
              </a:avLst>
            </a:prstGeom>
            <a:gradFill>
              <a:gsLst>
                <a:gs pos="100000">
                  <a:schemeClr val="tx1">
                    <a:lumMod val="50000"/>
                    <a:lumOff val="50000"/>
                  </a:schemeClr>
                </a:gs>
                <a:gs pos="0">
                  <a:schemeClr val="tx1">
                    <a:lumMod val="85000"/>
                    <a:lumOff val="15000"/>
                  </a:schemeClr>
                </a:gs>
              </a:gsLst>
              <a:lin ang="36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31"/>
            <p:cNvSpPr/>
            <p:nvPr/>
          </p:nvSpPr>
          <p:spPr>
            <a:xfrm>
              <a:off x="4510405" y="5144135"/>
              <a:ext cx="724535" cy="608330"/>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 fmla="*/ 42862 w 940594"/>
                <a:gd name="connsiteY0" fmla="*/ 895350 h 1116806"/>
                <a:gd name="connsiteX1" fmla="*/ 0 w 940594"/>
                <a:gd name="connsiteY1" fmla="*/ 1116806 h 1116806"/>
                <a:gd name="connsiteX2" fmla="*/ 897731 w 940594"/>
                <a:gd name="connsiteY2" fmla="*/ 214312 h 1116806"/>
                <a:gd name="connsiteX3" fmla="*/ 940594 w 940594"/>
                <a:gd name="connsiteY3" fmla="*/ 0 h 1116806"/>
                <a:gd name="connsiteX4" fmla="*/ 42862 w 940594"/>
                <a:gd name="connsiteY4" fmla="*/ 895350 h 1116806"/>
                <a:gd name="connsiteX0" fmla="*/ 42862 w 940594"/>
                <a:gd name="connsiteY0" fmla="*/ 895350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895350 h 1116806"/>
                <a:gd name="connsiteX0" fmla="*/ 42862 w 940594"/>
                <a:gd name="connsiteY0" fmla="*/ 902493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902493 h 1116806"/>
                <a:gd name="connsiteX0" fmla="*/ 47624 w 945356"/>
                <a:gd name="connsiteY0" fmla="*/ 902493 h 1121568"/>
                <a:gd name="connsiteX1" fmla="*/ 0 w 945356"/>
                <a:gd name="connsiteY1" fmla="*/ 1121568 h 1121568"/>
                <a:gd name="connsiteX2" fmla="*/ 904874 w 945356"/>
                <a:gd name="connsiteY2" fmla="*/ 219074 h 1121568"/>
                <a:gd name="connsiteX3" fmla="*/ 945356 w 945356"/>
                <a:gd name="connsiteY3" fmla="*/ 0 h 1121568"/>
                <a:gd name="connsiteX4" fmla="*/ 47624 w 945356"/>
                <a:gd name="connsiteY4" fmla="*/ 902493 h 1121568"/>
                <a:gd name="connsiteX0" fmla="*/ 47624 w 945356"/>
                <a:gd name="connsiteY0" fmla="*/ 902493 h 1116805"/>
                <a:gd name="connsiteX1" fmla="*/ 0 w 945356"/>
                <a:gd name="connsiteY1" fmla="*/ 1116805 h 1116805"/>
                <a:gd name="connsiteX2" fmla="*/ 904874 w 945356"/>
                <a:gd name="connsiteY2" fmla="*/ 219074 h 1116805"/>
                <a:gd name="connsiteX3" fmla="*/ 945356 w 945356"/>
                <a:gd name="connsiteY3" fmla="*/ 0 h 1116805"/>
                <a:gd name="connsiteX4" fmla="*/ 47624 w 945356"/>
                <a:gd name="connsiteY4" fmla="*/ 902493 h 111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116805">
                  <a:moveTo>
                    <a:pt x="47624" y="902493"/>
                  </a:moveTo>
                  <a:lnTo>
                    <a:pt x="0" y="1116805"/>
                  </a:lnTo>
                  <a:lnTo>
                    <a:pt x="904874" y="219074"/>
                  </a:lnTo>
                  <a:lnTo>
                    <a:pt x="945356" y="0"/>
                  </a:lnTo>
                  <a:lnTo>
                    <a:pt x="47624" y="902493"/>
                  </a:lnTo>
                  <a:close/>
                </a:path>
              </a:pathLst>
            </a:custGeom>
            <a:gradFill>
              <a:gsLst>
                <a:gs pos="100000">
                  <a:schemeClr val="tx1">
                    <a:lumMod val="50000"/>
                    <a:lumOff val="50000"/>
                  </a:schemeClr>
                </a:gs>
                <a:gs pos="0">
                  <a:schemeClr val="tx1">
                    <a:lumMod val="85000"/>
                    <a:lumOff val="15000"/>
                  </a:schemeClr>
                </a:gs>
              </a:gsLst>
              <a:lin ang="1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燕尾形 16"/>
            <p:cNvSpPr/>
            <p:nvPr/>
          </p:nvSpPr>
          <p:spPr>
            <a:xfrm>
              <a:off x="2862580" y="4653915"/>
              <a:ext cx="1661795" cy="961390"/>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33"/>
          <p:cNvGrpSpPr/>
          <p:nvPr/>
        </p:nvGrpSpPr>
        <p:grpSpPr>
          <a:xfrm>
            <a:off x="843280" y="4651375"/>
            <a:ext cx="2406015" cy="1101725"/>
            <a:chOff x="843280" y="4651375"/>
            <a:chExt cx="2406015" cy="1101725"/>
          </a:xfrm>
          <a:effectLst>
            <a:outerShdw blurRad="152400" dist="317500" dir="5400000" sx="90000" sy="-19000" rotWithShape="0">
              <a:prstClr val="black">
                <a:alpha val="15000"/>
              </a:prstClr>
            </a:outerShdw>
          </a:effectLst>
        </p:grpSpPr>
        <p:sp>
          <p:nvSpPr>
            <p:cNvPr id="28" name="燕尾形 27"/>
            <p:cNvSpPr/>
            <p:nvPr/>
          </p:nvSpPr>
          <p:spPr>
            <a:xfrm>
              <a:off x="843280" y="4770755"/>
              <a:ext cx="2371090" cy="981075"/>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878205" y="4653915"/>
              <a:ext cx="2371090" cy="981075"/>
            </a:xfrm>
            <a:prstGeom prst="chevron">
              <a:avLst/>
            </a:prstGeom>
            <a:gradFill flip="none" rotWithShape="1">
              <a:gsLst>
                <a:gs pos="48000">
                  <a:srgbClr val="F93D32"/>
                </a:gs>
                <a:gs pos="0">
                  <a:srgbClr val="BE1007"/>
                </a:gs>
                <a:gs pos="100000">
                  <a:srgbClr val="BE1007"/>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36"/>
            <p:cNvSpPr/>
            <p:nvPr/>
          </p:nvSpPr>
          <p:spPr>
            <a:xfrm>
              <a:off x="844550" y="4651375"/>
              <a:ext cx="724535" cy="564515"/>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 fmla="*/ 40481 w 942975"/>
                <a:gd name="connsiteY0" fmla="*/ 0 h 1026319"/>
                <a:gd name="connsiteX1" fmla="*/ 0 w 942975"/>
                <a:gd name="connsiteY1" fmla="*/ 216694 h 1026319"/>
                <a:gd name="connsiteX2" fmla="*/ 816768 w 942975"/>
                <a:gd name="connsiteY2" fmla="*/ 1026319 h 1026319"/>
                <a:gd name="connsiteX3" fmla="*/ 942975 w 942975"/>
                <a:gd name="connsiteY3" fmla="*/ 902494 h 1026319"/>
                <a:gd name="connsiteX4" fmla="*/ 40481 w 942975"/>
                <a:gd name="connsiteY4" fmla="*/ 0 h 1026319"/>
                <a:gd name="connsiteX0" fmla="*/ 40481 w 942975"/>
                <a:gd name="connsiteY0" fmla="*/ 0 h 1033463"/>
                <a:gd name="connsiteX1" fmla="*/ 0 w 942975"/>
                <a:gd name="connsiteY1" fmla="*/ 216694 h 1033463"/>
                <a:gd name="connsiteX2" fmla="*/ 816768 w 942975"/>
                <a:gd name="connsiteY2" fmla="*/ 1033463 h 1033463"/>
                <a:gd name="connsiteX3" fmla="*/ 942975 w 942975"/>
                <a:gd name="connsiteY3" fmla="*/ 902494 h 1033463"/>
                <a:gd name="connsiteX4" fmla="*/ 40481 w 942975"/>
                <a:gd name="connsiteY4" fmla="*/ 0 h 1033463"/>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2494 h 1031082"/>
                <a:gd name="connsiteX4" fmla="*/ 40481 w 942975"/>
                <a:gd name="connsiteY4" fmla="*/ 0 h 1031082"/>
                <a:gd name="connsiteX0" fmla="*/ 40481 w 916782"/>
                <a:gd name="connsiteY0" fmla="*/ 0 h 1031082"/>
                <a:gd name="connsiteX1" fmla="*/ 0 w 916782"/>
                <a:gd name="connsiteY1" fmla="*/ 216694 h 1031082"/>
                <a:gd name="connsiteX2" fmla="*/ 814387 w 916782"/>
                <a:gd name="connsiteY2" fmla="*/ 1031082 h 1031082"/>
                <a:gd name="connsiteX3" fmla="*/ 916782 w 916782"/>
                <a:gd name="connsiteY3" fmla="*/ 902494 h 1031082"/>
                <a:gd name="connsiteX4" fmla="*/ 40481 w 916782"/>
                <a:gd name="connsiteY4" fmla="*/ 0 h 1031082"/>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7257 h 1031082"/>
                <a:gd name="connsiteX4" fmla="*/ 40481 w 942975"/>
                <a:gd name="connsiteY4" fmla="*/ 0 h 1031082"/>
                <a:gd name="connsiteX0" fmla="*/ 40481 w 945356"/>
                <a:gd name="connsiteY0" fmla="*/ 0 h 1031082"/>
                <a:gd name="connsiteX1" fmla="*/ 0 w 945356"/>
                <a:gd name="connsiteY1" fmla="*/ 216694 h 1031082"/>
                <a:gd name="connsiteX2" fmla="*/ 814387 w 945356"/>
                <a:gd name="connsiteY2" fmla="*/ 1031082 h 1031082"/>
                <a:gd name="connsiteX3" fmla="*/ 945356 w 945356"/>
                <a:gd name="connsiteY3" fmla="*/ 904875 h 1031082"/>
                <a:gd name="connsiteX4" fmla="*/ 40481 w 945356"/>
                <a:gd name="connsiteY4" fmla="*/ 0 h 1031082"/>
                <a:gd name="connsiteX0" fmla="*/ 38100 w 945356"/>
                <a:gd name="connsiteY0" fmla="*/ 0 h 1035844"/>
                <a:gd name="connsiteX1" fmla="*/ 0 w 945356"/>
                <a:gd name="connsiteY1" fmla="*/ 221456 h 1035844"/>
                <a:gd name="connsiteX2" fmla="*/ 814387 w 945356"/>
                <a:gd name="connsiteY2" fmla="*/ 1035844 h 1035844"/>
                <a:gd name="connsiteX3" fmla="*/ 945356 w 945356"/>
                <a:gd name="connsiteY3" fmla="*/ 909637 h 1035844"/>
                <a:gd name="connsiteX4" fmla="*/ 38100 w 945356"/>
                <a:gd name="connsiteY4" fmla="*/ 0 h 10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035844">
                  <a:moveTo>
                    <a:pt x="38100" y="0"/>
                  </a:moveTo>
                  <a:lnTo>
                    <a:pt x="0" y="221456"/>
                  </a:lnTo>
                  <a:lnTo>
                    <a:pt x="814387" y="1035844"/>
                  </a:lnTo>
                  <a:lnTo>
                    <a:pt x="945356" y="909637"/>
                  </a:lnTo>
                  <a:lnTo>
                    <a:pt x="38100" y="0"/>
                  </a:lnTo>
                  <a:close/>
                </a:path>
              </a:pathLst>
            </a:custGeom>
            <a:gradFill>
              <a:gsLst>
                <a:gs pos="100000">
                  <a:srgbClr val="F93D32"/>
                </a:gs>
                <a:gs pos="0">
                  <a:srgbClr val="BE1007"/>
                </a:gs>
              </a:gsLst>
              <a:lin ang="11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843280" y="5634990"/>
              <a:ext cx="1713865" cy="116205"/>
            </a:xfrm>
            <a:prstGeom prst="parallelogram">
              <a:avLst>
                <a:gd name="adj" fmla="val 21658"/>
              </a:avLst>
            </a:prstGeom>
            <a:gradFill>
              <a:gsLst>
                <a:gs pos="100000">
                  <a:srgbClr val="F93D32"/>
                </a:gs>
                <a:gs pos="0">
                  <a:srgbClr val="BE1007"/>
                </a:gs>
              </a:gsLst>
              <a:lin ang="36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8"/>
            <p:cNvSpPr/>
            <p:nvPr/>
          </p:nvSpPr>
          <p:spPr>
            <a:xfrm>
              <a:off x="2520315" y="5144135"/>
              <a:ext cx="724535" cy="608330"/>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 fmla="*/ 42862 w 940594"/>
                <a:gd name="connsiteY0" fmla="*/ 895350 h 1116806"/>
                <a:gd name="connsiteX1" fmla="*/ 0 w 940594"/>
                <a:gd name="connsiteY1" fmla="*/ 1116806 h 1116806"/>
                <a:gd name="connsiteX2" fmla="*/ 897731 w 940594"/>
                <a:gd name="connsiteY2" fmla="*/ 214312 h 1116806"/>
                <a:gd name="connsiteX3" fmla="*/ 940594 w 940594"/>
                <a:gd name="connsiteY3" fmla="*/ 0 h 1116806"/>
                <a:gd name="connsiteX4" fmla="*/ 42862 w 940594"/>
                <a:gd name="connsiteY4" fmla="*/ 895350 h 1116806"/>
                <a:gd name="connsiteX0" fmla="*/ 42862 w 940594"/>
                <a:gd name="connsiteY0" fmla="*/ 895350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895350 h 1116806"/>
                <a:gd name="connsiteX0" fmla="*/ 42862 w 940594"/>
                <a:gd name="connsiteY0" fmla="*/ 902493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902493 h 1116806"/>
                <a:gd name="connsiteX0" fmla="*/ 47624 w 945356"/>
                <a:gd name="connsiteY0" fmla="*/ 902493 h 1121568"/>
                <a:gd name="connsiteX1" fmla="*/ 0 w 945356"/>
                <a:gd name="connsiteY1" fmla="*/ 1121568 h 1121568"/>
                <a:gd name="connsiteX2" fmla="*/ 904874 w 945356"/>
                <a:gd name="connsiteY2" fmla="*/ 219074 h 1121568"/>
                <a:gd name="connsiteX3" fmla="*/ 945356 w 945356"/>
                <a:gd name="connsiteY3" fmla="*/ 0 h 1121568"/>
                <a:gd name="connsiteX4" fmla="*/ 47624 w 945356"/>
                <a:gd name="connsiteY4" fmla="*/ 902493 h 1121568"/>
                <a:gd name="connsiteX0" fmla="*/ 47624 w 945356"/>
                <a:gd name="connsiteY0" fmla="*/ 902493 h 1116805"/>
                <a:gd name="connsiteX1" fmla="*/ 0 w 945356"/>
                <a:gd name="connsiteY1" fmla="*/ 1116805 h 1116805"/>
                <a:gd name="connsiteX2" fmla="*/ 904874 w 945356"/>
                <a:gd name="connsiteY2" fmla="*/ 219074 h 1116805"/>
                <a:gd name="connsiteX3" fmla="*/ 945356 w 945356"/>
                <a:gd name="connsiteY3" fmla="*/ 0 h 1116805"/>
                <a:gd name="connsiteX4" fmla="*/ 47624 w 945356"/>
                <a:gd name="connsiteY4" fmla="*/ 902493 h 111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116805">
                  <a:moveTo>
                    <a:pt x="47624" y="902493"/>
                  </a:moveTo>
                  <a:lnTo>
                    <a:pt x="0" y="1116805"/>
                  </a:lnTo>
                  <a:lnTo>
                    <a:pt x="904874" y="219074"/>
                  </a:lnTo>
                  <a:lnTo>
                    <a:pt x="945356" y="0"/>
                  </a:lnTo>
                  <a:lnTo>
                    <a:pt x="47624" y="902493"/>
                  </a:lnTo>
                  <a:close/>
                </a:path>
              </a:pathLst>
            </a:custGeom>
            <a:gradFill>
              <a:gsLst>
                <a:gs pos="100000">
                  <a:srgbClr val="F93D32"/>
                </a:gs>
                <a:gs pos="0">
                  <a:srgbClr val="BE1007"/>
                </a:gs>
              </a:gsLst>
              <a:lin ang="1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燕尾形 16"/>
            <p:cNvSpPr/>
            <p:nvPr/>
          </p:nvSpPr>
          <p:spPr>
            <a:xfrm>
              <a:off x="871855" y="4653915"/>
              <a:ext cx="1661795" cy="961390"/>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7" name="组合 33"/>
          <p:cNvGrpSpPr/>
          <p:nvPr/>
        </p:nvGrpSpPr>
        <p:grpSpPr>
          <a:xfrm>
            <a:off x="8813800" y="4627245"/>
            <a:ext cx="2406015" cy="1101725"/>
            <a:chOff x="8813800" y="4627245"/>
            <a:chExt cx="2406015" cy="1101725"/>
          </a:xfrm>
          <a:effectLst>
            <a:outerShdw blurRad="152400" dist="317500" dir="5400000" sx="90000" sy="-19000" rotWithShape="0">
              <a:prstClr val="black">
                <a:alpha val="15000"/>
              </a:prstClr>
            </a:outerShdw>
          </a:effectLst>
        </p:grpSpPr>
        <p:sp>
          <p:nvSpPr>
            <p:cNvPr id="35" name="燕尾形 34"/>
            <p:cNvSpPr/>
            <p:nvPr/>
          </p:nvSpPr>
          <p:spPr>
            <a:xfrm>
              <a:off x="8813800" y="4745990"/>
              <a:ext cx="2371090" cy="981075"/>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8848725" y="4629785"/>
              <a:ext cx="2371090" cy="981075"/>
            </a:xfrm>
            <a:prstGeom prst="chevron">
              <a:avLst/>
            </a:prstGeom>
            <a:gradFill flip="none" rotWithShape="1">
              <a:gsLst>
                <a:gs pos="48000">
                  <a:srgbClr val="F93D32"/>
                </a:gs>
                <a:gs pos="0">
                  <a:srgbClr val="BE1007"/>
                </a:gs>
                <a:gs pos="100000">
                  <a:srgbClr val="BE1007"/>
                </a:gs>
              </a:gsLst>
              <a:lin ang="27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任意多边形 36"/>
            <p:cNvSpPr/>
            <p:nvPr/>
          </p:nvSpPr>
          <p:spPr>
            <a:xfrm>
              <a:off x="8815070" y="4627245"/>
              <a:ext cx="724535" cy="564515"/>
            </a:xfrm>
            <a:custGeom>
              <a:avLst/>
              <a:gdLst>
                <a:gd name="connsiteX0" fmla="*/ 40481 w 942975"/>
                <a:gd name="connsiteY0" fmla="*/ 0 h 907257"/>
                <a:gd name="connsiteX1" fmla="*/ 0 w 942975"/>
                <a:gd name="connsiteY1" fmla="*/ 216694 h 907257"/>
                <a:gd name="connsiteX2" fmla="*/ 697706 w 942975"/>
                <a:gd name="connsiteY2" fmla="*/ 907257 h 907257"/>
                <a:gd name="connsiteX3" fmla="*/ 942975 w 942975"/>
                <a:gd name="connsiteY3" fmla="*/ 902494 h 907257"/>
                <a:gd name="connsiteX4" fmla="*/ 40481 w 942975"/>
                <a:gd name="connsiteY4" fmla="*/ 0 h 907257"/>
                <a:gd name="connsiteX0" fmla="*/ 40481 w 942975"/>
                <a:gd name="connsiteY0" fmla="*/ 0 h 1026319"/>
                <a:gd name="connsiteX1" fmla="*/ 0 w 942975"/>
                <a:gd name="connsiteY1" fmla="*/ 216694 h 1026319"/>
                <a:gd name="connsiteX2" fmla="*/ 816768 w 942975"/>
                <a:gd name="connsiteY2" fmla="*/ 1026319 h 1026319"/>
                <a:gd name="connsiteX3" fmla="*/ 942975 w 942975"/>
                <a:gd name="connsiteY3" fmla="*/ 902494 h 1026319"/>
                <a:gd name="connsiteX4" fmla="*/ 40481 w 942975"/>
                <a:gd name="connsiteY4" fmla="*/ 0 h 1026319"/>
                <a:gd name="connsiteX0" fmla="*/ 40481 w 942975"/>
                <a:gd name="connsiteY0" fmla="*/ 0 h 1033463"/>
                <a:gd name="connsiteX1" fmla="*/ 0 w 942975"/>
                <a:gd name="connsiteY1" fmla="*/ 216694 h 1033463"/>
                <a:gd name="connsiteX2" fmla="*/ 816768 w 942975"/>
                <a:gd name="connsiteY2" fmla="*/ 1033463 h 1033463"/>
                <a:gd name="connsiteX3" fmla="*/ 942975 w 942975"/>
                <a:gd name="connsiteY3" fmla="*/ 902494 h 1033463"/>
                <a:gd name="connsiteX4" fmla="*/ 40481 w 942975"/>
                <a:gd name="connsiteY4" fmla="*/ 0 h 1033463"/>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2494 h 1031082"/>
                <a:gd name="connsiteX4" fmla="*/ 40481 w 942975"/>
                <a:gd name="connsiteY4" fmla="*/ 0 h 1031082"/>
                <a:gd name="connsiteX0" fmla="*/ 40481 w 916782"/>
                <a:gd name="connsiteY0" fmla="*/ 0 h 1031082"/>
                <a:gd name="connsiteX1" fmla="*/ 0 w 916782"/>
                <a:gd name="connsiteY1" fmla="*/ 216694 h 1031082"/>
                <a:gd name="connsiteX2" fmla="*/ 814387 w 916782"/>
                <a:gd name="connsiteY2" fmla="*/ 1031082 h 1031082"/>
                <a:gd name="connsiteX3" fmla="*/ 916782 w 916782"/>
                <a:gd name="connsiteY3" fmla="*/ 902494 h 1031082"/>
                <a:gd name="connsiteX4" fmla="*/ 40481 w 916782"/>
                <a:gd name="connsiteY4" fmla="*/ 0 h 1031082"/>
                <a:gd name="connsiteX0" fmla="*/ 40481 w 942975"/>
                <a:gd name="connsiteY0" fmla="*/ 0 h 1031082"/>
                <a:gd name="connsiteX1" fmla="*/ 0 w 942975"/>
                <a:gd name="connsiteY1" fmla="*/ 216694 h 1031082"/>
                <a:gd name="connsiteX2" fmla="*/ 814387 w 942975"/>
                <a:gd name="connsiteY2" fmla="*/ 1031082 h 1031082"/>
                <a:gd name="connsiteX3" fmla="*/ 942975 w 942975"/>
                <a:gd name="connsiteY3" fmla="*/ 907257 h 1031082"/>
                <a:gd name="connsiteX4" fmla="*/ 40481 w 942975"/>
                <a:gd name="connsiteY4" fmla="*/ 0 h 1031082"/>
                <a:gd name="connsiteX0" fmla="*/ 40481 w 945356"/>
                <a:gd name="connsiteY0" fmla="*/ 0 h 1031082"/>
                <a:gd name="connsiteX1" fmla="*/ 0 w 945356"/>
                <a:gd name="connsiteY1" fmla="*/ 216694 h 1031082"/>
                <a:gd name="connsiteX2" fmla="*/ 814387 w 945356"/>
                <a:gd name="connsiteY2" fmla="*/ 1031082 h 1031082"/>
                <a:gd name="connsiteX3" fmla="*/ 945356 w 945356"/>
                <a:gd name="connsiteY3" fmla="*/ 904875 h 1031082"/>
                <a:gd name="connsiteX4" fmla="*/ 40481 w 945356"/>
                <a:gd name="connsiteY4" fmla="*/ 0 h 1031082"/>
                <a:gd name="connsiteX0" fmla="*/ 38100 w 945356"/>
                <a:gd name="connsiteY0" fmla="*/ 0 h 1035844"/>
                <a:gd name="connsiteX1" fmla="*/ 0 w 945356"/>
                <a:gd name="connsiteY1" fmla="*/ 221456 h 1035844"/>
                <a:gd name="connsiteX2" fmla="*/ 814387 w 945356"/>
                <a:gd name="connsiteY2" fmla="*/ 1035844 h 1035844"/>
                <a:gd name="connsiteX3" fmla="*/ 945356 w 945356"/>
                <a:gd name="connsiteY3" fmla="*/ 909637 h 1035844"/>
                <a:gd name="connsiteX4" fmla="*/ 38100 w 945356"/>
                <a:gd name="connsiteY4" fmla="*/ 0 h 10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035844">
                  <a:moveTo>
                    <a:pt x="38100" y="0"/>
                  </a:moveTo>
                  <a:lnTo>
                    <a:pt x="0" y="221456"/>
                  </a:lnTo>
                  <a:lnTo>
                    <a:pt x="814387" y="1035844"/>
                  </a:lnTo>
                  <a:lnTo>
                    <a:pt x="945356" y="909637"/>
                  </a:lnTo>
                  <a:lnTo>
                    <a:pt x="38100" y="0"/>
                  </a:lnTo>
                  <a:close/>
                </a:path>
              </a:pathLst>
            </a:custGeom>
            <a:gradFill>
              <a:gsLst>
                <a:gs pos="100000">
                  <a:srgbClr val="F93D32"/>
                </a:gs>
                <a:gs pos="0">
                  <a:srgbClr val="BE1007"/>
                </a:gs>
              </a:gsLst>
              <a:lin ang="11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8813800" y="5610860"/>
              <a:ext cx="1713865" cy="116205"/>
            </a:xfrm>
            <a:prstGeom prst="parallelogram">
              <a:avLst>
                <a:gd name="adj" fmla="val 21658"/>
              </a:avLst>
            </a:prstGeom>
            <a:gradFill>
              <a:gsLst>
                <a:gs pos="100000">
                  <a:srgbClr val="F93D32"/>
                </a:gs>
                <a:gs pos="0">
                  <a:srgbClr val="BE1007"/>
                </a:gs>
              </a:gsLst>
              <a:lin ang="36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10490835" y="5120005"/>
              <a:ext cx="724535" cy="608330"/>
            </a:xfrm>
            <a:custGeom>
              <a:avLst/>
              <a:gdLst>
                <a:gd name="connsiteX0" fmla="*/ 42862 w 940594"/>
                <a:gd name="connsiteY0" fmla="*/ 895350 h 1109662"/>
                <a:gd name="connsiteX1" fmla="*/ 0 w 940594"/>
                <a:gd name="connsiteY1" fmla="*/ 1109662 h 1109662"/>
                <a:gd name="connsiteX2" fmla="*/ 897731 w 940594"/>
                <a:gd name="connsiteY2" fmla="*/ 214312 h 1109662"/>
                <a:gd name="connsiteX3" fmla="*/ 940594 w 940594"/>
                <a:gd name="connsiteY3" fmla="*/ 0 h 1109662"/>
                <a:gd name="connsiteX4" fmla="*/ 42862 w 940594"/>
                <a:gd name="connsiteY4" fmla="*/ 895350 h 1109662"/>
                <a:gd name="connsiteX0" fmla="*/ 42862 w 940594"/>
                <a:gd name="connsiteY0" fmla="*/ 895350 h 1116806"/>
                <a:gd name="connsiteX1" fmla="*/ 0 w 940594"/>
                <a:gd name="connsiteY1" fmla="*/ 1116806 h 1116806"/>
                <a:gd name="connsiteX2" fmla="*/ 897731 w 940594"/>
                <a:gd name="connsiteY2" fmla="*/ 214312 h 1116806"/>
                <a:gd name="connsiteX3" fmla="*/ 940594 w 940594"/>
                <a:gd name="connsiteY3" fmla="*/ 0 h 1116806"/>
                <a:gd name="connsiteX4" fmla="*/ 42862 w 940594"/>
                <a:gd name="connsiteY4" fmla="*/ 895350 h 1116806"/>
                <a:gd name="connsiteX0" fmla="*/ 42862 w 940594"/>
                <a:gd name="connsiteY0" fmla="*/ 895350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895350 h 1116806"/>
                <a:gd name="connsiteX0" fmla="*/ 42862 w 940594"/>
                <a:gd name="connsiteY0" fmla="*/ 902493 h 1116806"/>
                <a:gd name="connsiteX1" fmla="*/ 0 w 940594"/>
                <a:gd name="connsiteY1" fmla="*/ 1116806 h 1116806"/>
                <a:gd name="connsiteX2" fmla="*/ 900112 w 940594"/>
                <a:gd name="connsiteY2" fmla="*/ 219074 h 1116806"/>
                <a:gd name="connsiteX3" fmla="*/ 940594 w 940594"/>
                <a:gd name="connsiteY3" fmla="*/ 0 h 1116806"/>
                <a:gd name="connsiteX4" fmla="*/ 42862 w 940594"/>
                <a:gd name="connsiteY4" fmla="*/ 902493 h 1116806"/>
                <a:gd name="connsiteX0" fmla="*/ 47624 w 945356"/>
                <a:gd name="connsiteY0" fmla="*/ 902493 h 1121568"/>
                <a:gd name="connsiteX1" fmla="*/ 0 w 945356"/>
                <a:gd name="connsiteY1" fmla="*/ 1121568 h 1121568"/>
                <a:gd name="connsiteX2" fmla="*/ 904874 w 945356"/>
                <a:gd name="connsiteY2" fmla="*/ 219074 h 1121568"/>
                <a:gd name="connsiteX3" fmla="*/ 945356 w 945356"/>
                <a:gd name="connsiteY3" fmla="*/ 0 h 1121568"/>
                <a:gd name="connsiteX4" fmla="*/ 47624 w 945356"/>
                <a:gd name="connsiteY4" fmla="*/ 902493 h 1121568"/>
                <a:gd name="connsiteX0" fmla="*/ 47624 w 945356"/>
                <a:gd name="connsiteY0" fmla="*/ 902493 h 1116805"/>
                <a:gd name="connsiteX1" fmla="*/ 0 w 945356"/>
                <a:gd name="connsiteY1" fmla="*/ 1116805 h 1116805"/>
                <a:gd name="connsiteX2" fmla="*/ 904874 w 945356"/>
                <a:gd name="connsiteY2" fmla="*/ 219074 h 1116805"/>
                <a:gd name="connsiteX3" fmla="*/ 945356 w 945356"/>
                <a:gd name="connsiteY3" fmla="*/ 0 h 1116805"/>
                <a:gd name="connsiteX4" fmla="*/ 47624 w 945356"/>
                <a:gd name="connsiteY4" fmla="*/ 902493 h 1116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1116805">
                  <a:moveTo>
                    <a:pt x="47624" y="902493"/>
                  </a:moveTo>
                  <a:lnTo>
                    <a:pt x="0" y="1116805"/>
                  </a:lnTo>
                  <a:lnTo>
                    <a:pt x="904874" y="219074"/>
                  </a:lnTo>
                  <a:lnTo>
                    <a:pt x="945356" y="0"/>
                  </a:lnTo>
                  <a:lnTo>
                    <a:pt x="47624" y="902493"/>
                  </a:lnTo>
                  <a:close/>
                </a:path>
              </a:pathLst>
            </a:custGeom>
            <a:gradFill>
              <a:gsLst>
                <a:gs pos="100000">
                  <a:srgbClr val="F93D32"/>
                </a:gs>
                <a:gs pos="0">
                  <a:srgbClr val="BE1007"/>
                </a:gs>
              </a:gsLst>
              <a:lin ang="1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燕尾形 16"/>
            <p:cNvSpPr/>
            <p:nvPr/>
          </p:nvSpPr>
          <p:spPr>
            <a:xfrm>
              <a:off x="8843010" y="4629785"/>
              <a:ext cx="1661795" cy="961390"/>
            </a:xfrm>
            <a:custGeom>
              <a:avLst/>
              <a:gdLst/>
              <a:ahLst/>
              <a:cxnLst/>
              <a:rect l="l" t="t" r="r" b="b"/>
              <a:pathLst>
                <a:path w="2168068" h="1764517">
                  <a:moveTo>
                    <a:pt x="0" y="0"/>
                  </a:moveTo>
                  <a:lnTo>
                    <a:pt x="2168068" y="0"/>
                  </a:lnTo>
                  <a:cubicBezTo>
                    <a:pt x="1744785" y="785730"/>
                    <a:pt x="982439" y="1417222"/>
                    <a:pt x="35255" y="1764517"/>
                  </a:cubicBezTo>
                  <a:lnTo>
                    <a:pt x="899886" y="899886"/>
                  </a:lnTo>
                  <a:close/>
                </a:path>
              </a:pathLst>
            </a:custGeom>
            <a:gradFill>
              <a:gsLst>
                <a:gs pos="98000">
                  <a:schemeClr val="bg1">
                    <a:alpha val="88000"/>
                  </a:schemeClr>
                </a:gs>
                <a:gs pos="29000">
                  <a:schemeClr val="bg1">
                    <a:alpha val="14000"/>
                  </a:schemeClr>
                </a:gs>
              </a:gsLst>
              <a:lin ang="2700000" scaled="1"/>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矩形 1"/>
          <p:cNvSpPr/>
          <p:nvPr/>
        </p:nvSpPr>
        <p:spPr>
          <a:xfrm>
            <a:off x="1604010"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坚持什么？</a:t>
            </a:r>
          </a:p>
        </p:txBody>
      </p:sp>
      <p:sp>
        <p:nvSpPr>
          <p:cNvPr id="3" name="矩形 2"/>
          <p:cNvSpPr/>
          <p:nvPr/>
        </p:nvSpPr>
        <p:spPr>
          <a:xfrm>
            <a:off x="3566795"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发展什么？</a:t>
            </a:r>
          </a:p>
        </p:txBody>
      </p:sp>
      <p:sp>
        <p:nvSpPr>
          <p:cNvPr id="41" name="矩形 40"/>
          <p:cNvSpPr/>
          <p:nvPr/>
        </p:nvSpPr>
        <p:spPr>
          <a:xfrm>
            <a:off x="5536565" y="49028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借鉴什么？</a:t>
            </a:r>
          </a:p>
        </p:txBody>
      </p:sp>
      <p:sp>
        <p:nvSpPr>
          <p:cNvPr id="42" name="矩形 41"/>
          <p:cNvSpPr/>
          <p:nvPr/>
        </p:nvSpPr>
        <p:spPr>
          <a:xfrm>
            <a:off x="7623175"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改革什么？</a:t>
            </a:r>
          </a:p>
        </p:txBody>
      </p:sp>
      <p:sp>
        <p:nvSpPr>
          <p:cNvPr id="43" name="矩形 42"/>
          <p:cNvSpPr/>
          <p:nvPr/>
        </p:nvSpPr>
        <p:spPr>
          <a:xfrm>
            <a:off x="9601200"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培育什么？</a:t>
            </a:r>
          </a:p>
        </p:txBody>
      </p:sp>
      <p:grpSp>
        <p:nvGrpSpPr>
          <p:cNvPr id="34" name="组合 16"/>
          <p:cNvGrpSpPr/>
          <p:nvPr/>
        </p:nvGrpSpPr>
        <p:grpSpPr>
          <a:xfrm>
            <a:off x="5918200" y="1130300"/>
            <a:ext cx="4191000" cy="3274060"/>
            <a:chOff x="5918200" y="1130300"/>
            <a:chExt cx="4191000" cy="3274060"/>
          </a:xfrm>
        </p:grpSpPr>
        <p:grpSp>
          <p:nvGrpSpPr>
            <p:cNvPr id="44" name="组合 50"/>
            <p:cNvGrpSpPr/>
            <p:nvPr/>
          </p:nvGrpSpPr>
          <p:grpSpPr>
            <a:xfrm>
              <a:off x="6062345" y="1130300"/>
              <a:ext cx="4046855" cy="3274060"/>
              <a:chOff x="6062345" y="1130300"/>
              <a:chExt cx="4046855" cy="3274060"/>
            </a:xfrm>
            <a:effectLst>
              <a:outerShdw blurRad="419100" sx="105000" sy="105000" algn="ctr" rotWithShape="0">
                <a:prstClr val="black">
                  <a:alpha val="40000"/>
                </a:prstClr>
              </a:outerShdw>
            </a:effectLst>
            <a:scene3d>
              <a:camera prst="perspectiveRelaxedModerately" fov="3000000">
                <a:rot lat="18290635" lon="0" rev="0"/>
              </a:camera>
              <a:lightRig rig="balanced" dir="t">
                <a:rot lat="0" lon="0" rev="19200000"/>
              </a:lightRig>
            </a:scene3d>
          </p:grpSpPr>
          <p:sp>
            <p:nvSpPr>
              <p:cNvPr id="49" name="任意多边形 30"/>
              <p:cNvSpPr/>
              <p:nvPr/>
            </p:nvSpPr>
            <p:spPr>
              <a:xfrm>
                <a:off x="6897370" y="2217420"/>
                <a:ext cx="1189990" cy="1043305"/>
              </a:xfrm>
              <a:custGeom>
                <a:avLst/>
                <a:gdLst>
                  <a:gd name="connsiteX0" fmla="*/ 392247 w 1310128"/>
                  <a:gd name="connsiteY0" fmla="*/ 0 h 1253103"/>
                  <a:gd name="connsiteX1" fmla="*/ 1275513 w 1310128"/>
                  <a:gd name="connsiteY1" fmla="*/ 341261 h 1253103"/>
                  <a:gd name="connsiteX2" fmla="*/ 1310128 w 1310128"/>
                  <a:gd name="connsiteY2" fmla="*/ 375672 h 1253103"/>
                  <a:gd name="connsiteX3" fmla="*/ 1300132 w 1310128"/>
                  <a:gd name="connsiteY3" fmla="*/ 384757 h 1253103"/>
                  <a:gd name="connsiteX4" fmla="*/ 922157 w 1310128"/>
                  <a:gd name="connsiteY4" fmla="*/ 1179332 h 1253103"/>
                  <a:gd name="connsiteX5" fmla="*/ 918431 w 1310128"/>
                  <a:gd name="connsiteY5" fmla="*/ 1253103 h 1253103"/>
                  <a:gd name="connsiteX6" fmla="*/ 828953 w 1310128"/>
                  <a:gd name="connsiteY6" fmla="*/ 1222526 h 1253103"/>
                  <a:gd name="connsiteX7" fmla="*/ 3770 w 1310128"/>
                  <a:gd name="connsiteY7" fmla="*/ 134313 h 1253103"/>
                  <a:gd name="connsiteX8" fmla="*/ 0 w 1310128"/>
                  <a:gd name="connsiteY8" fmla="*/ 59648 h 1253103"/>
                  <a:gd name="connsiteX9" fmla="*/ 1609 w 1310128"/>
                  <a:gd name="connsiteY9" fmla="*/ 59059 h 1253103"/>
                  <a:gd name="connsiteX10" fmla="*/ 392247 w 1310128"/>
                  <a:gd name="connsiteY10" fmla="*/ 0 h 12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0128" h="1253103">
                    <a:moveTo>
                      <a:pt x="392247" y="0"/>
                    </a:moveTo>
                    <a:cubicBezTo>
                      <a:pt x="732328" y="0"/>
                      <a:pt x="1042226" y="129230"/>
                      <a:pt x="1275513" y="341261"/>
                    </a:cubicBezTo>
                    <a:lnTo>
                      <a:pt x="1310128" y="375672"/>
                    </a:lnTo>
                    <a:lnTo>
                      <a:pt x="1300132" y="384757"/>
                    </a:lnTo>
                    <a:cubicBezTo>
                      <a:pt x="1092124" y="592765"/>
                      <a:pt x="953550" y="870205"/>
                      <a:pt x="922157" y="1179332"/>
                    </a:cubicBezTo>
                    <a:lnTo>
                      <a:pt x="918431" y="1253103"/>
                    </a:lnTo>
                    <a:lnTo>
                      <a:pt x="828953" y="1222526"/>
                    </a:lnTo>
                    <a:cubicBezTo>
                      <a:pt x="381517" y="1046092"/>
                      <a:pt x="54224" y="631123"/>
                      <a:pt x="3770" y="134313"/>
                    </a:cubicBezTo>
                    <a:lnTo>
                      <a:pt x="0" y="59648"/>
                    </a:lnTo>
                    <a:lnTo>
                      <a:pt x="1609" y="59059"/>
                    </a:lnTo>
                    <a:cubicBezTo>
                      <a:pt x="125012" y="20677"/>
                      <a:pt x="256215" y="0"/>
                      <a:pt x="392247" y="0"/>
                    </a:cubicBezTo>
                    <a:close/>
                  </a:path>
                </a:pathLst>
              </a:custGeom>
              <a:gradFill>
                <a:gsLst>
                  <a:gs pos="0">
                    <a:srgbClr val="202022"/>
                  </a:gs>
                  <a:gs pos="100000">
                    <a:schemeClr val="tx1">
                      <a:lumMod val="65000"/>
                      <a:lumOff val="35000"/>
                    </a:schemeClr>
                  </a:gs>
                </a:gsLst>
                <a:lin ang="21594000" scaled="0"/>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26"/>
              <p:cNvSpPr/>
              <p:nvPr/>
            </p:nvSpPr>
            <p:spPr>
              <a:xfrm>
                <a:off x="8079105" y="2217420"/>
                <a:ext cx="1189990" cy="1043305"/>
              </a:xfrm>
              <a:custGeom>
                <a:avLst/>
                <a:gdLst>
                  <a:gd name="connsiteX0" fmla="*/ 917881 w 1310128"/>
                  <a:gd name="connsiteY0" fmla="*/ 0 h 1253103"/>
                  <a:gd name="connsiteX1" fmla="*/ 1308519 w 1310128"/>
                  <a:gd name="connsiteY1" fmla="*/ 59059 h 1253103"/>
                  <a:gd name="connsiteX2" fmla="*/ 1310128 w 1310128"/>
                  <a:gd name="connsiteY2" fmla="*/ 59648 h 1253103"/>
                  <a:gd name="connsiteX3" fmla="*/ 1306358 w 1310128"/>
                  <a:gd name="connsiteY3" fmla="*/ 134313 h 1253103"/>
                  <a:gd name="connsiteX4" fmla="*/ 481176 w 1310128"/>
                  <a:gd name="connsiteY4" fmla="*/ 1222526 h 1253103"/>
                  <a:gd name="connsiteX5" fmla="*/ 391697 w 1310128"/>
                  <a:gd name="connsiteY5" fmla="*/ 1253103 h 1253103"/>
                  <a:gd name="connsiteX6" fmla="*/ 387972 w 1310128"/>
                  <a:gd name="connsiteY6" fmla="*/ 1179332 h 1253103"/>
                  <a:gd name="connsiteX7" fmla="*/ 9996 w 1310128"/>
                  <a:gd name="connsiteY7" fmla="*/ 384757 h 1253103"/>
                  <a:gd name="connsiteX8" fmla="*/ 0 w 1310128"/>
                  <a:gd name="connsiteY8" fmla="*/ 375672 h 1253103"/>
                  <a:gd name="connsiteX9" fmla="*/ 34616 w 1310128"/>
                  <a:gd name="connsiteY9" fmla="*/ 341261 h 1253103"/>
                  <a:gd name="connsiteX10" fmla="*/ 917881 w 1310128"/>
                  <a:gd name="connsiteY10" fmla="*/ 0 h 12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0128" h="1253103">
                    <a:moveTo>
                      <a:pt x="917881" y="0"/>
                    </a:moveTo>
                    <a:cubicBezTo>
                      <a:pt x="1053913" y="0"/>
                      <a:pt x="1185116" y="20677"/>
                      <a:pt x="1308519" y="59059"/>
                    </a:cubicBezTo>
                    <a:lnTo>
                      <a:pt x="1310128" y="59648"/>
                    </a:lnTo>
                    <a:lnTo>
                      <a:pt x="1306358" y="134313"/>
                    </a:lnTo>
                    <a:cubicBezTo>
                      <a:pt x="1255904" y="631123"/>
                      <a:pt x="928612" y="1046092"/>
                      <a:pt x="481176" y="1222526"/>
                    </a:cubicBezTo>
                    <a:lnTo>
                      <a:pt x="391697" y="1253103"/>
                    </a:lnTo>
                    <a:lnTo>
                      <a:pt x="387972" y="1179332"/>
                    </a:lnTo>
                    <a:cubicBezTo>
                      <a:pt x="356578" y="870205"/>
                      <a:pt x="218004" y="592765"/>
                      <a:pt x="9996" y="384757"/>
                    </a:cubicBezTo>
                    <a:lnTo>
                      <a:pt x="0" y="375672"/>
                    </a:lnTo>
                    <a:lnTo>
                      <a:pt x="34616" y="341261"/>
                    </a:lnTo>
                    <a:cubicBezTo>
                      <a:pt x="267902" y="129230"/>
                      <a:pt x="577800" y="0"/>
                      <a:pt x="917881" y="0"/>
                    </a:cubicBezTo>
                    <a:close/>
                  </a:path>
                </a:pathLst>
              </a:custGeom>
              <a:gradFill>
                <a:gsLst>
                  <a:gs pos="0">
                    <a:srgbClr val="202022"/>
                  </a:gs>
                  <a:gs pos="100000">
                    <a:schemeClr val="tx1">
                      <a:lumMod val="65000"/>
                      <a:lumOff val="35000"/>
                    </a:schemeClr>
                  </a:gs>
                </a:gsLst>
                <a:lin ang="5400000" scaled="0"/>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49"/>
              <p:cNvSpPr/>
              <p:nvPr/>
            </p:nvSpPr>
            <p:spPr>
              <a:xfrm>
                <a:off x="8081645" y="2266950"/>
                <a:ext cx="2027555" cy="2137410"/>
              </a:xfrm>
              <a:custGeom>
                <a:avLst/>
                <a:gdLst>
                  <a:gd name="connsiteX0" fmla="*/ 1310633 w 2232031"/>
                  <a:gd name="connsiteY0" fmla="*/ 0 h 2567642"/>
                  <a:gd name="connsiteX1" fmla="*/ 1429716 w 2232031"/>
                  <a:gd name="connsiteY1" fmla="*/ 43585 h 2567642"/>
                  <a:gd name="connsiteX2" fmla="*/ 2232031 w 2232031"/>
                  <a:gd name="connsiteY2" fmla="*/ 1253997 h 2567642"/>
                  <a:gd name="connsiteX3" fmla="*/ 918386 w 2232031"/>
                  <a:gd name="connsiteY3" fmla="*/ 2567642 h 2567642"/>
                  <a:gd name="connsiteX4" fmla="*/ 82786 w 2232031"/>
                  <a:gd name="connsiteY4" fmla="*/ 2267670 h 2567642"/>
                  <a:gd name="connsiteX5" fmla="*/ 0 w 2232031"/>
                  <a:gd name="connsiteY5" fmla="*/ 2192429 h 2567642"/>
                  <a:gd name="connsiteX6" fmla="*/ 10501 w 2232031"/>
                  <a:gd name="connsiteY6" fmla="*/ 2182885 h 2567642"/>
                  <a:gd name="connsiteX7" fmla="*/ 395259 w 2232031"/>
                  <a:gd name="connsiteY7" fmla="*/ 1253997 h 2567642"/>
                  <a:gd name="connsiteX8" fmla="*/ 392202 w 2232031"/>
                  <a:gd name="connsiteY8" fmla="*/ 1193455 h 2567642"/>
                  <a:gd name="connsiteX9" fmla="*/ 481681 w 2232031"/>
                  <a:gd name="connsiteY9" fmla="*/ 1162878 h 2567642"/>
                  <a:gd name="connsiteX10" fmla="*/ 1306863 w 2232031"/>
                  <a:gd name="connsiteY10" fmla="*/ 74665 h 25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031" h="2567642">
                    <a:moveTo>
                      <a:pt x="1310633" y="0"/>
                    </a:moveTo>
                    <a:lnTo>
                      <a:pt x="1429716" y="43585"/>
                    </a:lnTo>
                    <a:cubicBezTo>
                      <a:pt x="1901203" y="243007"/>
                      <a:pt x="2232031" y="709868"/>
                      <a:pt x="2232031" y="1253997"/>
                    </a:cubicBezTo>
                    <a:cubicBezTo>
                      <a:pt x="2232031" y="1979503"/>
                      <a:pt x="1643892" y="2567642"/>
                      <a:pt x="918386" y="2567642"/>
                    </a:cubicBezTo>
                    <a:cubicBezTo>
                      <a:pt x="600977" y="2567642"/>
                      <a:pt x="309861" y="2455069"/>
                      <a:pt x="82786" y="2267670"/>
                    </a:cubicBezTo>
                    <a:lnTo>
                      <a:pt x="0" y="2192429"/>
                    </a:lnTo>
                    <a:lnTo>
                      <a:pt x="10501" y="2182885"/>
                    </a:lnTo>
                    <a:cubicBezTo>
                      <a:pt x="248224" y="1945161"/>
                      <a:pt x="395259" y="1616750"/>
                      <a:pt x="395259" y="1253997"/>
                    </a:cubicBezTo>
                    <a:lnTo>
                      <a:pt x="392202" y="1193455"/>
                    </a:lnTo>
                    <a:lnTo>
                      <a:pt x="481681" y="1162878"/>
                    </a:lnTo>
                    <a:cubicBezTo>
                      <a:pt x="929117" y="986444"/>
                      <a:pt x="1256409" y="571475"/>
                      <a:pt x="1306863" y="74665"/>
                    </a:cubicBezTo>
                    <a:close/>
                  </a:path>
                </a:pathLst>
              </a:custGeom>
              <a:gradFill>
                <a:gsLst>
                  <a:gs pos="0">
                    <a:srgbClr val="BE1007"/>
                  </a:gs>
                  <a:gs pos="100000">
                    <a:srgbClr val="F93D32"/>
                  </a:gs>
                </a:gsLst>
                <a:lin ang="11400000" scaled="0"/>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29"/>
              <p:cNvSpPr/>
              <p:nvPr/>
            </p:nvSpPr>
            <p:spPr>
              <a:xfrm>
                <a:off x="7723505" y="2530475"/>
                <a:ext cx="712470" cy="781050"/>
              </a:xfrm>
              <a:custGeom>
                <a:avLst/>
                <a:gdLst>
                  <a:gd name="connsiteX0" fmla="*/ 391697 w 784449"/>
                  <a:gd name="connsiteY0" fmla="*/ 0 h 937973"/>
                  <a:gd name="connsiteX1" fmla="*/ 440882 w 784449"/>
                  <a:gd name="connsiteY1" fmla="*/ 48892 h 937973"/>
                  <a:gd name="connsiteX2" fmla="*/ 780679 w 784449"/>
                  <a:gd name="connsiteY2" fmla="*/ 803661 h 937973"/>
                  <a:gd name="connsiteX3" fmla="*/ 784449 w 784449"/>
                  <a:gd name="connsiteY3" fmla="*/ 878325 h 937973"/>
                  <a:gd name="connsiteX4" fmla="*/ 782840 w 784449"/>
                  <a:gd name="connsiteY4" fmla="*/ 878914 h 937973"/>
                  <a:gd name="connsiteX5" fmla="*/ 392202 w 784449"/>
                  <a:gd name="connsiteY5" fmla="*/ 937973 h 937973"/>
                  <a:gd name="connsiteX6" fmla="*/ 24793 w 784449"/>
                  <a:gd name="connsiteY6" fmla="*/ 885903 h 937973"/>
                  <a:gd name="connsiteX7" fmla="*/ 0 w 784449"/>
                  <a:gd name="connsiteY7" fmla="*/ 877431 h 937973"/>
                  <a:gd name="connsiteX8" fmla="*/ 3726 w 784449"/>
                  <a:gd name="connsiteY8" fmla="*/ 803660 h 937973"/>
                  <a:gd name="connsiteX9" fmla="*/ 381701 w 784449"/>
                  <a:gd name="connsiteY9" fmla="*/ 9085 h 93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4449" h="937973">
                    <a:moveTo>
                      <a:pt x="391697" y="0"/>
                    </a:moveTo>
                    <a:lnTo>
                      <a:pt x="440882" y="48892"/>
                    </a:lnTo>
                    <a:cubicBezTo>
                      <a:pt x="627614" y="251898"/>
                      <a:pt x="751248" y="513855"/>
                      <a:pt x="780679" y="803661"/>
                    </a:cubicBezTo>
                    <a:lnTo>
                      <a:pt x="784449" y="878325"/>
                    </a:lnTo>
                    <a:lnTo>
                      <a:pt x="782840" y="878914"/>
                    </a:lnTo>
                    <a:cubicBezTo>
                      <a:pt x="659438" y="917296"/>
                      <a:pt x="528235" y="937973"/>
                      <a:pt x="392202" y="937973"/>
                    </a:cubicBezTo>
                    <a:cubicBezTo>
                      <a:pt x="264672" y="937973"/>
                      <a:pt x="141386" y="919800"/>
                      <a:pt x="24793" y="885903"/>
                    </a:cubicBezTo>
                    <a:lnTo>
                      <a:pt x="0" y="877431"/>
                    </a:lnTo>
                    <a:lnTo>
                      <a:pt x="3726" y="803660"/>
                    </a:lnTo>
                    <a:cubicBezTo>
                      <a:pt x="35119" y="494533"/>
                      <a:pt x="173693" y="217093"/>
                      <a:pt x="381701" y="9085"/>
                    </a:cubicBezTo>
                    <a:close/>
                  </a:path>
                </a:pathLst>
              </a:custGeom>
              <a:gradFill>
                <a:gsLst>
                  <a:gs pos="0">
                    <a:srgbClr val="BE1007"/>
                  </a:gs>
                  <a:gs pos="100000">
                    <a:srgbClr val="F93D32"/>
                  </a:gs>
                </a:gsLst>
                <a:lin ang="5400000" scaled="1"/>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36"/>
              <p:cNvSpPr/>
              <p:nvPr/>
            </p:nvSpPr>
            <p:spPr>
              <a:xfrm>
                <a:off x="7722870" y="3261360"/>
                <a:ext cx="718185" cy="830580"/>
              </a:xfrm>
              <a:custGeom>
                <a:avLst/>
                <a:gdLst>
                  <a:gd name="connsiteX0" fmla="*/ 787506 w 790518"/>
                  <a:gd name="connsiteY0" fmla="*/ 0 h 998081"/>
                  <a:gd name="connsiteX1" fmla="*/ 790518 w 790518"/>
                  <a:gd name="connsiteY1" fmla="*/ 59649 h 998081"/>
                  <a:gd name="connsiteX2" fmla="*/ 405760 w 790518"/>
                  <a:gd name="connsiteY2" fmla="*/ 988537 h 998081"/>
                  <a:gd name="connsiteX3" fmla="*/ 395259 w 790518"/>
                  <a:gd name="connsiteY3" fmla="*/ 998081 h 998081"/>
                  <a:gd name="connsiteX4" fmla="*/ 384758 w 790518"/>
                  <a:gd name="connsiteY4" fmla="*/ 988537 h 998081"/>
                  <a:gd name="connsiteX5" fmla="*/ 0 w 790518"/>
                  <a:gd name="connsiteY5" fmla="*/ 59649 h 998081"/>
                  <a:gd name="connsiteX6" fmla="*/ 3012 w 790518"/>
                  <a:gd name="connsiteY6" fmla="*/ 0 h 998081"/>
                  <a:gd name="connsiteX7" fmla="*/ 4621 w 790518"/>
                  <a:gd name="connsiteY7" fmla="*/ 589 h 998081"/>
                  <a:gd name="connsiteX8" fmla="*/ 395259 w 790518"/>
                  <a:gd name="connsiteY8" fmla="*/ 59648 h 998081"/>
                  <a:gd name="connsiteX9" fmla="*/ 785897 w 790518"/>
                  <a:gd name="connsiteY9" fmla="*/ 589 h 99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18" h="998081">
                    <a:moveTo>
                      <a:pt x="787506" y="0"/>
                    </a:moveTo>
                    <a:lnTo>
                      <a:pt x="790518" y="59649"/>
                    </a:lnTo>
                    <a:cubicBezTo>
                      <a:pt x="790518" y="422402"/>
                      <a:pt x="643483" y="750813"/>
                      <a:pt x="405760" y="988537"/>
                    </a:cubicBezTo>
                    <a:lnTo>
                      <a:pt x="395259" y="998081"/>
                    </a:lnTo>
                    <a:lnTo>
                      <a:pt x="384758" y="988537"/>
                    </a:lnTo>
                    <a:cubicBezTo>
                      <a:pt x="147035" y="750813"/>
                      <a:pt x="0" y="422402"/>
                      <a:pt x="0" y="59649"/>
                    </a:cubicBezTo>
                    <a:lnTo>
                      <a:pt x="3012" y="0"/>
                    </a:lnTo>
                    <a:lnTo>
                      <a:pt x="4621" y="589"/>
                    </a:lnTo>
                    <a:cubicBezTo>
                      <a:pt x="128024" y="38971"/>
                      <a:pt x="259227" y="59648"/>
                      <a:pt x="395259" y="59648"/>
                    </a:cubicBezTo>
                    <a:cubicBezTo>
                      <a:pt x="531292" y="59648"/>
                      <a:pt x="662495" y="38971"/>
                      <a:pt x="785897" y="589"/>
                    </a:cubicBezTo>
                    <a:close/>
                  </a:path>
                </a:pathLst>
              </a:custGeom>
              <a:gradFill>
                <a:gsLst>
                  <a:gs pos="0">
                    <a:srgbClr val="202022"/>
                  </a:gs>
                  <a:gs pos="100000">
                    <a:schemeClr val="tx1">
                      <a:lumMod val="65000"/>
                      <a:lumOff val="35000"/>
                    </a:schemeClr>
                  </a:gs>
                </a:gsLst>
                <a:lin ang="14400000" scaled="0"/>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41"/>
              <p:cNvSpPr/>
              <p:nvPr/>
            </p:nvSpPr>
            <p:spPr>
              <a:xfrm>
                <a:off x="6886575" y="1130300"/>
                <a:ext cx="2386330" cy="1406525"/>
              </a:xfrm>
              <a:custGeom>
                <a:avLst/>
                <a:gdLst>
                  <a:gd name="connsiteX0" fmla="*/ 1313645 w 2627290"/>
                  <a:gd name="connsiteY0" fmla="*/ 0 h 1689317"/>
                  <a:gd name="connsiteX1" fmla="*/ 2627290 w 2627290"/>
                  <a:gd name="connsiteY1" fmla="*/ 1313645 h 1689317"/>
                  <a:gd name="connsiteX2" fmla="*/ 2625019 w 2627290"/>
                  <a:gd name="connsiteY2" fmla="*/ 1373564 h 1689317"/>
                  <a:gd name="connsiteX3" fmla="*/ 2622669 w 2627290"/>
                  <a:gd name="connsiteY3" fmla="*/ 1372704 h 1689317"/>
                  <a:gd name="connsiteX4" fmla="*/ 2232031 w 2627290"/>
                  <a:gd name="connsiteY4" fmla="*/ 1313645 h 1689317"/>
                  <a:gd name="connsiteX5" fmla="*/ 1396431 w 2627290"/>
                  <a:gd name="connsiteY5" fmla="*/ 1613618 h 1689317"/>
                  <a:gd name="connsiteX6" fmla="*/ 1313141 w 2627290"/>
                  <a:gd name="connsiteY6" fmla="*/ 1689317 h 1689317"/>
                  <a:gd name="connsiteX7" fmla="*/ 1278524 w 2627290"/>
                  <a:gd name="connsiteY7" fmla="*/ 1654906 h 1689317"/>
                  <a:gd name="connsiteX8" fmla="*/ 395259 w 2627290"/>
                  <a:gd name="connsiteY8" fmla="*/ 1313645 h 1689317"/>
                  <a:gd name="connsiteX9" fmla="*/ 4621 w 2627290"/>
                  <a:gd name="connsiteY9" fmla="*/ 1372704 h 1689317"/>
                  <a:gd name="connsiteX10" fmla="*/ 3012 w 2627290"/>
                  <a:gd name="connsiteY10" fmla="*/ 1373293 h 1689317"/>
                  <a:gd name="connsiteX11" fmla="*/ 0 w 2627290"/>
                  <a:gd name="connsiteY11" fmla="*/ 1313645 h 1689317"/>
                  <a:gd name="connsiteX12" fmla="*/ 1313645 w 2627290"/>
                  <a:gd name="connsiteY12" fmla="*/ 0 h 16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7290" h="1689317">
                    <a:moveTo>
                      <a:pt x="1313645" y="0"/>
                    </a:moveTo>
                    <a:cubicBezTo>
                      <a:pt x="2039151" y="0"/>
                      <a:pt x="2627290" y="588139"/>
                      <a:pt x="2627290" y="1313645"/>
                    </a:cubicBezTo>
                    <a:lnTo>
                      <a:pt x="2625019" y="1373564"/>
                    </a:lnTo>
                    <a:lnTo>
                      <a:pt x="2622669" y="1372704"/>
                    </a:lnTo>
                    <a:cubicBezTo>
                      <a:pt x="2499267" y="1334322"/>
                      <a:pt x="2368064" y="1313645"/>
                      <a:pt x="2232031" y="1313645"/>
                    </a:cubicBezTo>
                    <a:cubicBezTo>
                      <a:pt x="1914622" y="1313645"/>
                      <a:pt x="1623506" y="1426219"/>
                      <a:pt x="1396431" y="1613618"/>
                    </a:cubicBezTo>
                    <a:lnTo>
                      <a:pt x="1313141" y="1689317"/>
                    </a:lnTo>
                    <a:lnTo>
                      <a:pt x="1278524" y="1654906"/>
                    </a:lnTo>
                    <a:cubicBezTo>
                      <a:pt x="1045238" y="1442875"/>
                      <a:pt x="735340" y="1313645"/>
                      <a:pt x="395259" y="1313645"/>
                    </a:cubicBezTo>
                    <a:cubicBezTo>
                      <a:pt x="259227" y="1313645"/>
                      <a:pt x="128024" y="1334322"/>
                      <a:pt x="4621" y="1372704"/>
                    </a:cubicBezTo>
                    <a:lnTo>
                      <a:pt x="3012" y="1373293"/>
                    </a:lnTo>
                    <a:lnTo>
                      <a:pt x="0" y="1313645"/>
                    </a:lnTo>
                    <a:cubicBezTo>
                      <a:pt x="0" y="588139"/>
                      <a:pt x="588139" y="0"/>
                      <a:pt x="1313645" y="0"/>
                    </a:cubicBezTo>
                    <a:close/>
                  </a:path>
                </a:pathLst>
              </a:custGeom>
              <a:gradFill>
                <a:gsLst>
                  <a:gs pos="0">
                    <a:srgbClr val="BE1007"/>
                  </a:gs>
                  <a:gs pos="100000">
                    <a:srgbClr val="F93D32"/>
                  </a:gs>
                </a:gsLst>
                <a:lin ang="5400000" scaled="1"/>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47"/>
              <p:cNvSpPr/>
              <p:nvPr/>
            </p:nvSpPr>
            <p:spPr>
              <a:xfrm>
                <a:off x="6062345" y="2265680"/>
                <a:ext cx="2027555" cy="2137410"/>
              </a:xfrm>
              <a:custGeom>
                <a:avLst/>
                <a:gdLst>
                  <a:gd name="connsiteX0" fmla="*/ 921398 w 2232031"/>
                  <a:gd name="connsiteY0" fmla="*/ 0 h 2567642"/>
                  <a:gd name="connsiteX1" fmla="*/ 925168 w 2232031"/>
                  <a:gd name="connsiteY1" fmla="*/ 74665 h 2567642"/>
                  <a:gd name="connsiteX2" fmla="*/ 1750351 w 2232031"/>
                  <a:gd name="connsiteY2" fmla="*/ 1162878 h 2567642"/>
                  <a:gd name="connsiteX3" fmla="*/ 1839829 w 2232031"/>
                  <a:gd name="connsiteY3" fmla="*/ 1193455 h 2567642"/>
                  <a:gd name="connsiteX4" fmla="*/ 1836772 w 2232031"/>
                  <a:gd name="connsiteY4" fmla="*/ 1253997 h 2567642"/>
                  <a:gd name="connsiteX5" fmla="*/ 2221530 w 2232031"/>
                  <a:gd name="connsiteY5" fmla="*/ 2182885 h 2567642"/>
                  <a:gd name="connsiteX6" fmla="*/ 2232031 w 2232031"/>
                  <a:gd name="connsiteY6" fmla="*/ 2192429 h 2567642"/>
                  <a:gd name="connsiteX7" fmla="*/ 2149245 w 2232031"/>
                  <a:gd name="connsiteY7" fmla="*/ 2267670 h 2567642"/>
                  <a:gd name="connsiteX8" fmla="*/ 1313645 w 2232031"/>
                  <a:gd name="connsiteY8" fmla="*/ 2567642 h 2567642"/>
                  <a:gd name="connsiteX9" fmla="*/ 0 w 2232031"/>
                  <a:gd name="connsiteY9" fmla="*/ 1253997 h 2567642"/>
                  <a:gd name="connsiteX10" fmla="*/ 802315 w 2232031"/>
                  <a:gd name="connsiteY10" fmla="*/ 43585 h 25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031" h="2567642">
                    <a:moveTo>
                      <a:pt x="921398" y="0"/>
                    </a:moveTo>
                    <a:lnTo>
                      <a:pt x="925168" y="74665"/>
                    </a:lnTo>
                    <a:cubicBezTo>
                      <a:pt x="975622" y="571475"/>
                      <a:pt x="1302914" y="986444"/>
                      <a:pt x="1750351" y="1162878"/>
                    </a:cubicBezTo>
                    <a:lnTo>
                      <a:pt x="1839829" y="1193455"/>
                    </a:lnTo>
                    <a:lnTo>
                      <a:pt x="1836772" y="1253997"/>
                    </a:lnTo>
                    <a:cubicBezTo>
                      <a:pt x="1836772" y="1616750"/>
                      <a:pt x="1983807" y="1945161"/>
                      <a:pt x="2221530" y="2182885"/>
                    </a:cubicBezTo>
                    <a:lnTo>
                      <a:pt x="2232031" y="2192429"/>
                    </a:lnTo>
                    <a:lnTo>
                      <a:pt x="2149245" y="2267670"/>
                    </a:lnTo>
                    <a:cubicBezTo>
                      <a:pt x="1922170" y="2455069"/>
                      <a:pt x="1631054" y="2567642"/>
                      <a:pt x="1313645" y="2567642"/>
                    </a:cubicBezTo>
                    <a:cubicBezTo>
                      <a:pt x="588139" y="2567642"/>
                      <a:pt x="0" y="1979503"/>
                      <a:pt x="0" y="1253997"/>
                    </a:cubicBezTo>
                    <a:cubicBezTo>
                      <a:pt x="0" y="709868"/>
                      <a:pt x="330828" y="243007"/>
                      <a:pt x="802315" y="43585"/>
                    </a:cubicBezTo>
                    <a:close/>
                  </a:path>
                </a:pathLst>
              </a:custGeom>
              <a:gradFill>
                <a:gsLst>
                  <a:gs pos="0">
                    <a:srgbClr val="BE1007"/>
                  </a:gs>
                  <a:gs pos="100000">
                    <a:srgbClr val="F93D32"/>
                  </a:gs>
                </a:gsLst>
                <a:lin ang="0" scaled="0"/>
              </a:gradFill>
              <a:ln w="0">
                <a:solidFill>
                  <a:schemeClr val="bg1"/>
                </a:solidFill>
              </a:ln>
              <a:sp3d extrusionH="381000">
                <a:extrusionClr>
                  <a:schemeClr val="bg1">
                    <a:lumMod val="8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15"/>
            <p:cNvGrpSpPr/>
            <p:nvPr/>
          </p:nvGrpSpPr>
          <p:grpSpPr>
            <a:xfrm>
              <a:off x="5918200" y="1927225"/>
              <a:ext cx="2427605" cy="1917700"/>
              <a:chOff x="5918200" y="1927225"/>
              <a:chExt cx="2427605" cy="1917700"/>
            </a:xfrm>
          </p:grpSpPr>
          <p:sp>
            <p:nvSpPr>
              <p:cNvPr id="47" name="任意多边形 65"/>
              <p:cNvSpPr/>
              <p:nvPr/>
            </p:nvSpPr>
            <p:spPr>
              <a:xfrm>
                <a:off x="5918200" y="1927225"/>
                <a:ext cx="2427605" cy="1917700"/>
              </a:xfrm>
              <a:custGeom>
                <a:avLst/>
                <a:gdLst>
                  <a:gd name="connsiteX0" fmla="*/ 2375803 w 2672368"/>
                  <a:gd name="connsiteY0" fmla="*/ 0 h 2303512"/>
                  <a:gd name="connsiteX1" fmla="*/ 2634684 w 2672368"/>
                  <a:gd name="connsiteY1" fmla="*/ 13968 h 2303512"/>
                  <a:gd name="connsiteX2" fmla="*/ 2643397 w 2672368"/>
                  <a:gd name="connsiteY2" fmla="*/ 15415 h 2303512"/>
                  <a:gd name="connsiteX3" fmla="*/ 2666967 w 2672368"/>
                  <a:gd name="connsiteY3" fmla="*/ 180071 h 2303512"/>
                  <a:gd name="connsiteX4" fmla="*/ 2471025 w 2672368"/>
                  <a:gd name="connsiteY4" fmla="*/ 1118964 h 2303512"/>
                  <a:gd name="connsiteX5" fmla="*/ 1572953 w 2672368"/>
                  <a:gd name="connsiteY5" fmla="*/ 2193021 h 2303512"/>
                  <a:gd name="connsiteX6" fmla="*/ 1452008 w 2672368"/>
                  <a:gd name="connsiteY6" fmla="*/ 2299486 h 2303512"/>
                  <a:gd name="connsiteX7" fmla="*/ 1322170 w 2672368"/>
                  <a:gd name="connsiteY7" fmla="*/ 2303512 h 2303512"/>
                  <a:gd name="connsiteX8" fmla="*/ 0 w 2672368"/>
                  <a:gd name="connsiteY8" fmla="*/ 1491570 h 2303512"/>
                  <a:gd name="connsiteX9" fmla="*/ 1055707 w 2672368"/>
                  <a:gd name="connsiteY9" fmla="*/ 696124 h 2303512"/>
                  <a:gd name="connsiteX10" fmla="*/ 1091748 w 2672368"/>
                  <a:gd name="connsiteY10" fmla="*/ 692746 h 2303512"/>
                  <a:gd name="connsiteX11" fmla="*/ 1091253 w 2672368"/>
                  <a:gd name="connsiteY11" fmla="*/ 687503 h 2303512"/>
                  <a:gd name="connsiteX12" fmla="*/ 2375803 w 2672368"/>
                  <a:gd name="connsiteY12" fmla="*/ 0 h 23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2368" h="2303512">
                    <a:moveTo>
                      <a:pt x="2375803" y="0"/>
                    </a:moveTo>
                    <a:cubicBezTo>
                      <a:pt x="2464483" y="0"/>
                      <a:pt x="2551063" y="4810"/>
                      <a:pt x="2634684" y="13968"/>
                    </a:cubicBezTo>
                    <a:lnTo>
                      <a:pt x="2643397" y="15415"/>
                    </a:lnTo>
                    <a:lnTo>
                      <a:pt x="2666967" y="180071"/>
                    </a:lnTo>
                    <a:cubicBezTo>
                      <a:pt x="2691158" y="493640"/>
                      <a:pt x="2635520" y="837145"/>
                      <a:pt x="2471025" y="1118964"/>
                    </a:cubicBezTo>
                    <a:cubicBezTo>
                      <a:pt x="2306530" y="1400783"/>
                      <a:pt x="1961815" y="1835607"/>
                      <a:pt x="1572953" y="2193021"/>
                    </a:cubicBezTo>
                    <a:lnTo>
                      <a:pt x="1452008" y="2299486"/>
                    </a:lnTo>
                    <a:lnTo>
                      <a:pt x="1322170" y="2303512"/>
                    </a:lnTo>
                    <a:cubicBezTo>
                      <a:pt x="591956" y="2303512"/>
                      <a:pt x="0" y="1939993"/>
                      <a:pt x="0" y="1491570"/>
                    </a:cubicBezTo>
                    <a:cubicBezTo>
                      <a:pt x="0" y="1099200"/>
                      <a:pt x="453216" y="771835"/>
                      <a:pt x="1055707" y="696124"/>
                    </a:cubicBezTo>
                    <a:lnTo>
                      <a:pt x="1091748" y="692746"/>
                    </a:lnTo>
                    <a:lnTo>
                      <a:pt x="1091253" y="687503"/>
                    </a:lnTo>
                    <a:cubicBezTo>
                      <a:pt x="1091253" y="307806"/>
                      <a:pt x="1666366" y="0"/>
                      <a:pt x="2375803" y="0"/>
                    </a:cubicBezTo>
                    <a:close/>
                  </a:path>
                </a:pathLst>
              </a:custGeom>
              <a:gradFill>
                <a:gsLst>
                  <a:gs pos="90000">
                    <a:srgbClr val="FBFBFB">
                      <a:lumMod val="99000"/>
                      <a:lumOff val="1000"/>
                      <a:alpha val="34000"/>
                    </a:srgbClr>
                  </a:gs>
                  <a:gs pos="0">
                    <a:schemeClr val="bg1">
                      <a:alpha val="0"/>
                      <a:lumMod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70"/>
              <p:cNvSpPr/>
              <p:nvPr/>
            </p:nvSpPr>
            <p:spPr>
              <a:xfrm>
                <a:off x="7265035" y="2292350"/>
                <a:ext cx="1077595" cy="1550035"/>
              </a:xfrm>
              <a:custGeom>
                <a:avLst/>
                <a:gdLst>
                  <a:gd name="connsiteX0" fmla="*/ 1177622 w 1186435"/>
                  <a:gd name="connsiteY0" fmla="*/ 92759 h 1862078"/>
                  <a:gd name="connsiteX1" fmla="*/ 1167194 w 1186435"/>
                  <a:gd name="connsiteY1" fmla="*/ 191245 h 1862078"/>
                  <a:gd name="connsiteX2" fmla="*/ 987771 w 1186435"/>
                  <a:gd name="connsiteY2" fmla="*/ 709061 h 1862078"/>
                  <a:gd name="connsiteX3" fmla="*/ 89699 w 1186435"/>
                  <a:gd name="connsiteY3" fmla="*/ 1783118 h 1862078"/>
                  <a:gd name="connsiteX4" fmla="*/ 0 w 1186435"/>
                  <a:gd name="connsiteY4" fmla="*/ 1862078 h 1862078"/>
                  <a:gd name="connsiteX5" fmla="*/ 0 w 1186435"/>
                  <a:gd name="connsiteY5" fmla="*/ 1820419 h 1862078"/>
                  <a:gd name="connsiteX6" fmla="*/ 92662 w 1186435"/>
                  <a:gd name="connsiteY6" fmla="*/ 1738851 h 1862078"/>
                  <a:gd name="connsiteX7" fmla="*/ 990734 w 1186435"/>
                  <a:gd name="connsiteY7" fmla="*/ 664794 h 1862078"/>
                  <a:gd name="connsiteX8" fmla="*/ 1153289 w 1186435"/>
                  <a:gd name="connsiteY8" fmla="*/ 237261 h 1862078"/>
                  <a:gd name="connsiteX9" fmla="*/ 1180674 w 1186435"/>
                  <a:gd name="connsiteY9" fmla="*/ 63935 h 1862078"/>
                  <a:gd name="connsiteX10" fmla="*/ 1178682 w 1186435"/>
                  <a:gd name="connsiteY10" fmla="*/ 86464 h 1862078"/>
                  <a:gd name="connsiteX11" fmla="*/ 1177622 w 1186435"/>
                  <a:gd name="connsiteY11" fmla="*/ 92759 h 1862078"/>
                  <a:gd name="connsiteX12" fmla="*/ 1186327 w 1186435"/>
                  <a:gd name="connsiteY12" fmla="*/ 0 h 1862078"/>
                  <a:gd name="connsiteX13" fmla="*/ 1186435 w 1186435"/>
                  <a:gd name="connsiteY13" fmla="*/ 9526 h 1862078"/>
                  <a:gd name="connsiteX14" fmla="*/ 1180674 w 1186435"/>
                  <a:gd name="connsiteY14" fmla="*/ 63935 h 186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6435" h="1862078">
                    <a:moveTo>
                      <a:pt x="1177622" y="92759"/>
                    </a:moveTo>
                    <a:lnTo>
                      <a:pt x="1167194" y="191245"/>
                    </a:lnTo>
                    <a:cubicBezTo>
                      <a:pt x="1138385" y="372497"/>
                      <a:pt x="1080299" y="550538"/>
                      <a:pt x="987771" y="709061"/>
                    </a:cubicBezTo>
                    <a:cubicBezTo>
                      <a:pt x="823276" y="990880"/>
                      <a:pt x="478561" y="1425704"/>
                      <a:pt x="89699" y="1783118"/>
                    </a:cubicBezTo>
                    <a:lnTo>
                      <a:pt x="0" y="1862078"/>
                    </a:lnTo>
                    <a:lnTo>
                      <a:pt x="0" y="1820419"/>
                    </a:lnTo>
                    <a:lnTo>
                      <a:pt x="92662" y="1738851"/>
                    </a:lnTo>
                    <a:cubicBezTo>
                      <a:pt x="481524" y="1381437"/>
                      <a:pt x="826239" y="946613"/>
                      <a:pt x="990734" y="664794"/>
                    </a:cubicBezTo>
                    <a:cubicBezTo>
                      <a:pt x="1067841" y="532691"/>
                      <a:pt x="1121030" y="387035"/>
                      <a:pt x="1153289" y="237261"/>
                    </a:cubicBezTo>
                    <a:close/>
                    <a:moveTo>
                      <a:pt x="1180674" y="63935"/>
                    </a:moveTo>
                    <a:lnTo>
                      <a:pt x="1178682" y="86464"/>
                    </a:lnTo>
                    <a:lnTo>
                      <a:pt x="1177622" y="92759"/>
                    </a:lnTo>
                    <a:close/>
                    <a:moveTo>
                      <a:pt x="1186327" y="0"/>
                    </a:moveTo>
                    <a:lnTo>
                      <a:pt x="1186435" y="9526"/>
                    </a:lnTo>
                    <a:lnTo>
                      <a:pt x="1180674" y="63935"/>
                    </a:lnTo>
                    <a:close/>
                  </a:path>
                </a:pathLst>
              </a:custGeom>
              <a:gradFill>
                <a:gsLst>
                  <a:gs pos="90000">
                    <a:srgbClr val="FBFBFB">
                      <a:lumMod val="99000"/>
                      <a:lumOff val="1000"/>
                      <a:alpha val="33000"/>
                    </a:srgbClr>
                  </a:gs>
                  <a:gs pos="0">
                    <a:schemeClr val="bg1">
                      <a:lumMod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6" name="文本框 55"/>
          <p:cNvSpPr txBox="1"/>
          <p:nvPr/>
        </p:nvSpPr>
        <p:spPr>
          <a:xfrm>
            <a:off x="7492365" y="203644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道路自信</a:t>
            </a:r>
          </a:p>
        </p:txBody>
      </p:sp>
      <p:sp>
        <p:nvSpPr>
          <p:cNvPr id="57" name="文本框 56"/>
          <p:cNvSpPr txBox="1"/>
          <p:nvPr/>
        </p:nvSpPr>
        <p:spPr>
          <a:xfrm>
            <a:off x="6312535" y="3106420"/>
            <a:ext cx="1210310" cy="400050"/>
          </a:xfrm>
          <a:prstGeom prst="rect">
            <a:avLst/>
          </a:prstGeom>
          <a:noFill/>
        </p:spPr>
        <p:txBody>
          <a:bodyPr wrap="none" rtlCol="0">
            <a:spAutoFit/>
          </a:bodyPr>
          <a:lstStyle/>
          <a:p>
            <a:r>
              <a:rPr lang="zh-CN" altLang="en-US" sz="2000" b="1">
                <a:solidFill>
                  <a:schemeClr val="bg1"/>
                </a:solidFill>
                <a:latin typeface="Microsoft YaHei" charset="0"/>
                <a:ea typeface="Microsoft YaHei" charset="0"/>
                <a:cs typeface="Microsoft YaHei" charset="0"/>
              </a:rPr>
              <a:t>理论自信</a:t>
            </a:r>
            <a:endParaRPr lang="zh-CN" altLang="en-US" sz="2000" b="1" dirty="0">
              <a:solidFill>
                <a:schemeClr val="bg1"/>
              </a:solidFill>
              <a:latin typeface="Microsoft YaHei" charset="0"/>
              <a:ea typeface="Microsoft YaHei" charset="0"/>
              <a:cs typeface="Microsoft YaHei" charset="0"/>
            </a:endParaRPr>
          </a:p>
        </p:txBody>
      </p:sp>
      <p:sp>
        <p:nvSpPr>
          <p:cNvPr id="58" name="文本框 57"/>
          <p:cNvSpPr txBox="1"/>
          <p:nvPr/>
        </p:nvSpPr>
        <p:spPr>
          <a:xfrm>
            <a:off x="8759190" y="309816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制度自信</a:t>
            </a:r>
          </a:p>
        </p:txBody>
      </p:sp>
      <p:sp>
        <p:nvSpPr>
          <p:cNvPr id="60" name="矩形 59"/>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前景</a:t>
            </a:r>
          </a:p>
        </p:txBody>
      </p:sp>
      <p:sp>
        <p:nvSpPr>
          <p:cNvPr id="61" name="文本框 60"/>
          <p:cNvSpPr txBox="1"/>
          <p:nvPr/>
        </p:nvSpPr>
        <p:spPr>
          <a:xfrm>
            <a:off x="7499350" y="266573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文化自信</a:t>
            </a:r>
          </a:p>
        </p:txBody>
      </p:sp>
    </p:spTree>
    <p:extLst>
      <p:ext uri="{BB962C8B-B14F-4D97-AF65-F5344CB8AC3E}">
        <p14:creationId xmlns="" xmlns:p14="http://schemas.microsoft.com/office/powerpoint/2010/main" val="1643208420"/>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ppt_x</p:attrName>
                                        </p:attrNameLst>
                                      </p:cBhvr>
                                      <p:tavLst>
                                        <p:tav tm="0">
                                          <p:val>
                                            <p:strVal val="#ppt_x-#ppt_w*1.125000"/>
                                          </p:val>
                                        </p:tav>
                                        <p:tav tm="100000">
                                          <p:val>
                                            <p:strVal val="#ppt_x"/>
                                          </p:val>
                                        </p:tav>
                                      </p:tavLst>
                                    </p:anim>
                                    <p:animEffect transition="in" filter="wipe(right)">
                                      <p:cBhvr>
                                        <p:cTn id="8" dur="500"/>
                                        <p:tgtEl>
                                          <p:spTgt spid="20"/>
                                        </p:tgtEl>
                                      </p:cBhvr>
                                    </p:animEffect>
                                  </p:childTnLst>
                                </p:cTn>
                              </p:par>
                              <p:par>
                                <p:cTn id="9" presetID="1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ppt_x</p:attrName>
                                        </p:attrNameLst>
                                      </p:cBhvr>
                                      <p:tavLst>
                                        <p:tav tm="0">
                                          <p:val>
                                            <p:strVal val="#ppt_x-#ppt_w*1.125000"/>
                                          </p:val>
                                        </p:tav>
                                        <p:tav tm="100000">
                                          <p:val>
                                            <p:strVal val="#ppt_x"/>
                                          </p:val>
                                        </p:tav>
                                      </p:tavLst>
                                    </p:anim>
                                    <p:animEffect transition="in" filter="wipe(right)">
                                      <p:cBhvr>
                                        <p:cTn id="17" dur="500"/>
                                        <p:tgtEl>
                                          <p:spTgt spid="6"/>
                                        </p:tgtEl>
                                      </p:cBhvr>
                                    </p:animEffect>
                                  </p:childTnLst>
                                </p:cTn>
                              </p:par>
                            </p:childTnLst>
                          </p:cTn>
                        </p:par>
                        <p:par>
                          <p:cTn id="18" fill="hold">
                            <p:stCondLst>
                              <p:cond delay="1000"/>
                            </p:stCondLst>
                            <p:childTnLst>
                              <p:par>
                                <p:cTn id="19" presetID="1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ppt_x</p:attrName>
                                        </p:attrNameLst>
                                      </p:cBhvr>
                                      <p:tavLst>
                                        <p:tav tm="0">
                                          <p:val>
                                            <p:strVal val="#ppt_x-#ppt_w*1.125000"/>
                                          </p:val>
                                        </p:tav>
                                        <p:tav tm="100000">
                                          <p:val>
                                            <p:strVal val="#ppt_x"/>
                                          </p:val>
                                        </p:tav>
                                      </p:tavLst>
                                    </p:anim>
                                    <p:animEffect transition="in" filter="wipe(right)">
                                      <p:cBhvr>
                                        <p:cTn id="22" dur="500"/>
                                        <p:tgtEl>
                                          <p:spTgt spid="5"/>
                                        </p:tgtEl>
                                      </p:cBhvr>
                                    </p:animEffect>
                                  </p:childTnLst>
                                </p:cTn>
                              </p:par>
                              <p:par>
                                <p:cTn id="23" presetID="12" presetClass="entr" presetSubtype="8"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p:tgtEl>
                                          <p:spTgt spid="27"/>
                                        </p:tgtEl>
                                        <p:attrNameLst>
                                          <p:attrName>ppt_x</p:attrName>
                                        </p:attrNameLst>
                                      </p:cBhvr>
                                      <p:tavLst>
                                        <p:tav tm="0">
                                          <p:val>
                                            <p:strVal val="#ppt_x-#ppt_w*1.125000"/>
                                          </p:val>
                                        </p:tav>
                                        <p:tav tm="100000">
                                          <p:val>
                                            <p:strVal val="#ppt_x"/>
                                          </p:val>
                                        </p:tav>
                                      </p:tavLst>
                                    </p:anim>
                                    <p:animEffect transition="in" filter="wipe(right)">
                                      <p:cBhvr>
                                        <p:cTn id="26" dur="500"/>
                                        <p:tgtEl>
                                          <p:spTgt spid="27"/>
                                        </p:tgtEl>
                                      </p:cBhvr>
                                    </p:animEffect>
                                  </p:childTnLst>
                                </p:cTn>
                              </p:par>
                              <p:par>
                                <p:cTn id="27" presetID="42"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30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59</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民主道路</a:t>
            </a:r>
          </a:p>
        </p:txBody>
      </p:sp>
      <p:sp>
        <p:nvSpPr>
          <p:cNvPr id="65" name="文本框 30"/>
          <p:cNvSpPr txBox="1"/>
          <p:nvPr/>
        </p:nvSpPr>
        <p:spPr>
          <a:xfrm>
            <a:off x="5485765" y="185039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民主道路</a:t>
            </a:r>
          </a:p>
        </p:txBody>
      </p:sp>
      <p:sp>
        <p:nvSpPr>
          <p:cNvPr id="66" name="文本框 31"/>
          <p:cNvSpPr txBox="1"/>
          <p:nvPr/>
        </p:nvSpPr>
        <p:spPr>
          <a:xfrm>
            <a:off x="4290060" y="287401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民主制度</a:t>
            </a:r>
          </a:p>
        </p:txBody>
      </p:sp>
      <p:sp>
        <p:nvSpPr>
          <p:cNvPr id="67" name="文本框 32"/>
          <p:cNvSpPr txBox="1"/>
          <p:nvPr/>
        </p:nvSpPr>
        <p:spPr>
          <a:xfrm>
            <a:off x="6736715" y="286575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民主观念</a:t>
            </a:r>
          </a:p>
        </p:txBody>
      </p:sp>
      <p:sp>
        <p:nvSpPr>
          <p:cNvPr id="103" name="矩形 102"/>
          <p:cNvSpPr/>
          <p:nvPr/>
        </p:nvSpPr>
        <p:spPr>
          <a:xfrm>
            <a:off x="1604010"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坚持什么？</a:t>
            </a:r>
          </a:p>
        </p:txBody>
      </p:sp>
      <p:sp>
        <p:nvSpPr>
          <p:cNvPr id="104" name="矩形 103"/>
          <p:cNvSpPr/>
          <p:nvPr/>
        </p:nvSpPr>
        <p:spPr>
          <a:xfrm>
            <a:off x="3566795"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借鉴什么？</a:t>
            </a:r>
          </a:p>
        </p:txBody>
      </p:sp>
      <p:sp>
        <p:nvSpPr>
          <p:cNvPr id="105" name="矩形 104"/>
          <p:cNvSpPr/>
          <p:nvPr/>
        </p:nvSpPr>
        <p:spPr>
          <a:xfrm>
            <a:off x="5536565" y="49028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建构什么？</a:t>
            </a:r>
          </a:p>
        </p:txBody>
      </p:sp>
      <p:sp>
        <p:nvSpPr>
          <p:cNvPr id="106" name="矩形 105"/>
          <p:cNvSpPr/>
          <p:nvPr/>
        </p:nvSpPr>
        <p:spPr>
          <a:xfrm>
            <a:off x="7623175"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改革什么？</a:t>
            </a:r>
          </a:p>
        </p:txBody>
      </p:sp>
      <p:sp>
        <p:nvSpPr>
          <p:cNvPr id="107" name="矩形 106"/>
          <p:cNvSpPr/>
          <p:nvPr/>
        </p:nvSpPr>
        <p:spPr>
          <a:xfrm>
            <a:off x="9601200"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培育什么？</a:t>
            </a:r>
          </a:p>
        </p:txBody>
      </p:sp>
      <p:sp>
        <p:nvSpPr>
          <p:cNvPr id="21" name="文本框 3"/>
          <p:cNvSpPr txBox="1"/>
          <p:nvPr/>
        </p:nvSpPr>
        <p:spPr>
          <a:xfrm>
            <a:off x="647065" y="1287145"/>
            <a:ext cx="10880725" cy="120015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道路层次：坚持什么？</a:t>
            </a:r>
          </a:p>
          <a:p>
            <a:pPr marL="457200" indent="-457200">
              <a:lnSpc>
                <a:spcPct val="150000"/>
              </a:lnSpc>
              <a:buFont typeface="Wingdings" charset="2"/>
              <a:buChar char="u"/>
            </a:pPr>
            <a:endParaRPr kumimoji="1" lang="zh-CN" altLang="en-US" sz="2000" b="1" dirty="0">
              <a:solidFill>
                <a:schemeClr val="tx1">
                  <a:lumMod val="65000"/>
                  <a:lumOff val="35000"/>
                </a:schemeClr>
              </a:solidFill>
              <a:latin typeface="Microsoft YaHei" charset="0"/>
              <a:ea typeface="Microsoft YaHei" charset="0"/>
              <a:cs typeface="Microsoft YaHei" charset="0"/>
            </a:endParaRPr>
          </a:p>
        </p:txBody>
      </p:sp>
      <p:grpSp>
        <p:nvGrpSpPr>
          <p:cNvPr id="2" name="组合 13"/>
          <p:cNvGrpSpPr/>
          <p:nvPr/>
        </p:nvGrpSpPr>
        <p:grpSpPr>
          <a:xfrm>
            <a:off x="1736725" y="1410335"/>
            <a:ext cx="4286250" cy="4256405"/>
            <a:chOff x="1736725" y="1410335"/>
            <a:chExt cx="4286250" cy="4256405"/>
          </a:xfrm>
        </p:grpSpPr>
        <p:sp>
          <p:nvSpPr>
            <p:cNvPr id="23" name="任意多边形 55"/>
            <p:cNvSpPr>
              <a:spLocks/>
            </p:cNvSpPr>
            <p:nvPr/>
          </p:nvSpPr>
          <p:spPr bwMode="auto">
            <a:xfrm>
              <a:off x="1736725" y="1410335"/>
              <a:ext cx="4286250" cy="4256405"/>
            </a:xfrm>
            <a:custGeom>
              <a:avLst/>
              <a:gdLst>
                <a:gd name="connsiteX0" fmla="*/ 2143140 w 4286280"/>
                <a:gd name="connsiteY0" fmla="*/ 1632899 h 4256399"/>
                <a:gd name="connsiteX1" fmla="*/ 1383521 w 4286280"/>
                <a:gd name="connsiteY1" fmla="*/ 2128199 h 4256399"/>
                <a:gd name="connsiteX2" fmla="*/ 2143140 w 4286280"/>
                <a:gd name="connsiteY2" fmla="*/ 2623499 h 4256399"/>
                <a:gd name="connsiteX3" fmla="*/ 2902759 w 4286280"/>
                <a:gd name="connsiteY3" fmla="*/ 2128199 h 4256399"/>
                <a:gd name="connsiteX4" fmla="*/ 2143140 w 4286280"/>
                <a:gd name="connsiteY4" fmla="*/ 1632899 h 4256399"/>
                <a:gd name="connsiteX5" fmla="*/ 2172114 w 4286280"/>
                <a:gd name="connsiteY5" fmla="*/ 0 h 4256399"/>
                <a:gd name="connsiteX6" fmla="*/ 2289879 w 4286280"/>
                <a:gd name="connsiteY6" fmla="*/ 3734 h 4256399"/>
                <a:gd name="connsiteX7" fmla="*/ 2409514 w 4286280"/>
                <a:gd name="connsiteY7" fmla="*/ 16802 h 4256399"/>
                <a:gd name="connsiteX8" fmla="*/ 2525410 w 4286280"/>
                <a:gd name="connsiteY8" fmla="*/ 35470 h 4256399"/>
                <a:gd name="connsiteX9" fmla="*/ 2547841 w 4286280"/>
                <a:gd name="connsiteY9" fmla="*/ 197885 h 4256399"/>
                <a:gd name="connsiteX10" fmla="*/ 2560926 w 4286280"/>
                <a:gd name="connsiteY10" fmla="*/ 362167 h 4256399"/>
                <a:gd name="connsiteX11" fmla="*/ 2566534 w 4286280"/>
                <a:gd name="connsiteY11" fmla="*/ 524583 h 4256399"/>
                <a:gd name="connsiteX12" fmla="*/ 2673084 w 4286280"/>
                <a:gd name="connsiteY12" fmla="*/ 558186 h 4256399"/>
                <a:gd name="connsiteX13" fmla="*/ 2777764 w 4286280"/>
                <a:gd name="connsiteY13" fmla="*/ 595523 h 4256399"/>
                <a:gd name="connsiteX14" fmla="*/ 2846927 w 4286280"/>
                <a:gd name="connsiteY14" fmla="*/ 627259 h 4256399"/>
                <a:gd name="connsiteX15" fmla="*/ 2981516 w 4286280"/>
                <a:gd name="connsiteY15" fmla="*/ 694465 h 4256399"/>
                <a:gd name="connsiteX16" fmla="*/ 3099282 w 4286280"/>
                <a:gd name="connsiteY16" fmla="*/ 584322 h 4256399"/>
                <a:gd name="connsiteX17" fmla="*/ 3222655 w 4286280"/>
                <a:gd name="connsiteY17" fmla="*/ 476045 h 4256399"/>
                <a:gd name="connsiteX18" fmla="*/ 3353505 w 4286280"/>
                <a:gd name="connsiteY18" fmla="*/ 375235 h 4256399"/>
                <a:gd name="connsiteX19" fmla="*/ 3448839 w 4286280"/>
                <a:gd name="connsiteY19" fmla="*/ 446175 h 4256399"/>
                <a:gd name="connsiteX20" fmla="*/ 3542303 w 4286280"/>
                <a:gd name="connsiteY20" fmla="*/ 520849 h 4256399"/>
                <a:gd name="connsiteX21" fmla="*/ 3632029 w 4286280"/>
                <a:gd name="connsiteY21" fmla="*/ 599256 h 4256399"/>
                <a:gd name="connsiteX22" fmla="*/ 3716147 w 4286280"/>
                <a:gd name="connsiteY22" fmla="*/ 685131 h 4256399"/>
                <a:gd name="connsiteX23" fmla="*/ 3792788 w 4286280"/>
                <a:gd name="connsiteY23" fmla="*/ 776606 h 4256399"/>
                <a:gd name="connsiteX24" fmla="*/ 3703062 w 4286280"/>
                <a:gd name="connsiteY24" fmla="*/ 914753 h 4256399"/>
                <a:gd name="connsiteX25" fmla="*/ 3607728 w 4286280"/>
                <a:gd name="connsiteY25" fmla="*/ 1047298 h 4256399"/>
                <a:gd name="connsiteX26" fmla="*/ 3506787 w 4286280"/>
                <a:gd name="connsiteY26" fmla="*/ 1177977 h 4256399"/>
                <a:gd name="connsiteX27" fmla="*/ 3549780 w 4286280"/>
                <a:gd name="connsiteY27" fmla="*/ 1239583 h 4256399"/>
                <a:gd name="connsiteX28" fmla="*/ 3585297 w 4286280"/>
                <a:gd name="connsiteY28" fmla="*/ 1303056 h 4256399"/>
                <a:gd name="connsiteX29" fmla="*/ 3624552 w 4286280"/>
                <a:gd name="connsiteY29" fmla="*/ 1368395 h 4256399"/>
                <a:gd name="connsiteX30" fmla="*/ 3656330 w 4286280"/>
                <a:gd name="connsiteY30" fmla="*/ 1435601 h 4256399"/>
                <a:gd name="connsiteX31" fmla="*/ 3688108 w 4286280"/>
                <a:gd name="connsiteY31" fmla="*/ 1504675 h 4256399"/>
                <a:gd name="connsiteX32" fmla="*/ 3714278 w 4286280"/>
                <a:gd name="connsiteY32" fmla="*/ 1573748 h 4256399"/>
                <a:gd name="connsiteX33" fmla="*/ 3876906 w 4286280"/>
                <a:gd name="connsiteY33" fmla="*/ 1564414 h 4256399"/>
                <a:gd name="connsiteX34" fmla="*/ 4043273 w 4286280"/>
                <a:gd name="connsiteY34" fmla="*/ 1562547 h 4256399"/>
                <a:gd name="connsiteX35" fmla="*/ 4207770 w 4286280"/>
                <a:gd name="connsiteY35" fmla="*/ 1570014 h 4256399"/>
                <a:gd name="connsiteX36" fmla="*/ 4241417 w 4286280"/>
                <a:gd name="connsiteY36" fmla="*/ 1713761 h 4256399"/>
                <a:gd name="connsiteX37" fmla="*/ 4265718 w 4286280"/>
                <a:gd name="connsiteY37" fmla="*/ 1861241 h 4256399"/>
                <a:gd name="connsiteX38" fmla="*/ 4282542 w 4286280"/>
                <a:gd name="connsiteY38" fmla="*/ 2008722 h 4256399"/>
                <a:gd name="connsiteX39" fmla="*/ 4286280 w 4286280"/>
                <a:gd name="connsiteY39" fmla="*/ 2158069 h 4256399"/>
                <a:gd name="connsiteX40" fmla="*/ 4125521 w 4286280"/>
                <a:gd name="connsiteY40" fmla="*/ 2206607 h 4256399"/>
                <a:gd name="connsiteX41" fmla="*/ 3968501 w 4286280"/>
                <a:gd name="connsiteY41" fmla="*/ 2249544 h 4256399"/>
                <a:gd name="connsiteX42" fmla="*/ 3807742 w 4286280"/>
                <a:gd name="connsiteY42" fmla="*/ 2281281 h 4256399"/>
                <a:gd name="connsiteX43" fmla="*/ 3800265 w 4286280"/>
                <a:gd name="connsiteY43" fmla="*/ 2355954 h 4256399"/>
                <a:gd name="connsiteX44" fmla="*/ 3787180 w 4286280"/>
                <a:gd name="connsiteY44" fmla="*/ 2428761 h 4256399"/>
                <a:gd name="connsiteX45" fmla="*/ 3774095 w 4286280"/>
                <a:gd name="connsiteY45" fmla="*/ 2501568 h 4256399"/>
                <a:gd name="connsiteX46" fmla="*/ 3757271 w 4286280"/>
                <a:gd name="connsiteY46" fmla="*/ 2574375 h 4256399"/>
                <a:gd name="connsiteX47" fmla="*/ 3736709 w 4286280"/>
                <a:gd name="connsiteY47" fmla="*/ 2645315 h 4256399"/>
                <a:gd name="connsiteX48" fmla="*/ 3712408 w 4286280"/>
                <a:gd name="connsiteY48" fmla="*/ 2716255 h 4256399"/>
                <a:gd name="connsiteX49" fmla="*/ 3841389 w 4286280"/>
                <a:gd name="connsiteY49" fmla="*/ 2815197 h 4256399"/>
                <a:gd name="connsiteX50" fmla="*/ 3970370 w 4286280"/>
                <a:gd name="connsiteY50" fmla="*/ 2919740 h 4256399"/>
                <a:gd name="connsiteX51" fmla="*/ 4093743 w 4286280"/>
                <a:gd name="connsiteY51" fmla="*/ 3031751 h 4256399"/>
                <a:gd name="connsiteX52" fmla="*/ 4026449 w 4286280"/>
                <a:gd name="connsiteY52" fmla="*/ 3162430 h 4256399"/>
                <a:gd name="connsiteX53" fmla="*/ 3949808 w 4286280"/>
                <a:gd name="connsiteY53" fmla="*/ 3291242 h 4256399"/>
                <a:gd name="connsiteX54" fmla="*/ 3865690 w 4286280"/>
                <a:gd name="connsiteY54" fmla="*/ 3414454 h 4256399"/>
                <a:gd name="connsiteX55" fmla="*/ 3774095 w 4286280"/>
                <a:gd name="connsiteY55" fmla="*/ 3532065 h 4256399"/>
                <a:gd name="connsiteX56" fmla="*/ 3620813 w 4286280"/>
                <a:gd name="connsiteY56" fmla="*/ 3466725 h 4256399"/>
                <a:gd name="connsiteX57" fmla="*/ 3471270 w 4286280"/>
                <a:gd name="connsiteY57" fmla="*/ 3395785 h 4256399"/>
                <a:gd name="connsiteX58" fmla="*/ 3327335 w 4286280"/>
                <a:gd name="connsiteY58" fmla="*/ 3319245 h 4256399"/>
                <a:gd name="connsiteX59" fmla="*/ 3274995 w 4286280"/>
                <a:gd name="connsiteY59" fmla="*/ 3371516 h 4256399"/>
                <a:gd name="connsiteX60" fmla="*/ 3217047 w 4286280"/>
                <a:gd name="connsiteY60" fmla="*/ 3420054 h 4256399"/>
                <a:gd name="connsiteX61" fmla="*/ 3159099 w 4286280"/>
                <a:gd name="connsiteY61" fmla="*/ 3470459 h 4256399"/>
                <a:gd name="connsiteX62" fmla="*/ 3037595 w 4286280"/>
                <a:gd name="connsiteY62" fmla="*/ 3554467 h 4256399"/>
                <a:gd name="connsiteX63" fmla="*/ 2972170 w 4286280"/>
                <a:gd name="connsiteY63" fmla="*/ 3591803 h 4256399"/>
                <a:gd name="connsiteX64" fmla="*/ 3011425 w 4286280"/>
                <a:gd name="connsiteY64" fmla="*/ 3752352 h 4256399"/>
                <a:gd name="connsiteX65" fmla="*/ 3041334 w 4286280"/>
                <a:gd name="connsiteY65" fmla="*/ 3912900 h 4256399"/>
                <a:gd name="connsiteX66" fmla="*/ 3063765 w 4286280"/>
                <a:gd name="connsiteY66" fmla="*/ 4075315 h 4256399"/>
                <a:gd name="connsiteX67" fmla="*/ 2953477 w 4286280"/>
                <a:gd name="connsiteY67" fmla="*/ 4123853 h 4256399"/>
                <a:gd name="connsiteX68" fmla="*/ 2843189 w 4286280"/>
                <a:gd name="connsiteY68" fmla="*/ 4166791 h 4256399"/>
                <a:gd name="connsiteX69" fmla="*/ 2729162 w 4286280"/>
                <a:gd name="connsiteY69" fmla="*/ 4202261 h 4256399"/>
                <a:gd name="connsiteX70" fmla="*/ 2613266 w 4286280"/>
                <a:gd name="connsiteY70" fmla="*/ 4232130 h 4256399"/>
                <a:gd name="connsiteX71" fmla="*/ 2497370 w 4286280"/>
                <a:gd name="connsiteY71" fmla="*/ 4256399 h 4256399"/>
                <a:gd name="connsiteX72" fmla="*/ 2420730 w 4286280"/>
                <a:gd name="connsiteY72" fmla="*/ 4108919 h 4256399"/>
                <a:gd name="connsiteX73" fmla="*/ 2353435 w 4286280"/>
                <a:gd name="connsiteY73" fmla="*/ 3957704 h 4256399"/>
                <a:gd name="connsiteX74" fmla="*/ 2291749 w 4286280"/>
                <a:gd name="connsiteY74" fmla="*/ 3808357 h 4256399"/>
                <a:gd name="connsiteX75" fmla="*/ 2216977 w 4286280"/>
                <a:gd name="connsiteY75" fmla="*/ 3812091 h 4256399"/>
                <a:gd name="connsiteX76" fmla="*/ 2142205 w 4286280"/>
                <a:gd name="connsiteY76" fmla="*/ 3813958 h 4256399"/>
                <a:gd name="connsiteX77" fmla="*/ 2067434 w 4286280"/>
                <a:gd name="connsiteY77" fmla="*/ 3812091 h 4256399"/>
                <a:gd name="connsiteX78" fmla="*/ 1955277 w 4286280"/>
                <a:gd name="connsiteY78" fmla="*/ 3804623 h 4256399"/>
                <a:gd name="connsiteX79" fmla="*/ 1844989 w 4286280"/>
                <a:gd name="connsiteY79" fmla="*/ 3787822 h 4256399"/>
                <a:gd name="connsiteX80" fmla="*/ 1770217 w 4286280"/>
                <a:gd name="connsiteY80" fmla="*/ 3933436 h 4256399"/>
                <a:gd name="connsiteX81" fmla="*/ 1689838 w 4286280"/>
                <a:gd name="connsiteY81" fmla="*/ 4077182 h 4256399"/>
                <a:gd name="connsiteX82" fmla="*/ 1601981 w 4286280"/>
                <a:gd name="connsiteY82" fmla="*/ 4215329 h 4256399"/>
                <a:gd name="connsiteX83" fmla="*/ 1487954 w 4286280"/>
                <a:gd name="connsiteY83" fmla="*/ 4185459 h 4256399"/>
                <a:gd name="connsiteX84" fmla="*/ 1373928 w 4286280"/>
                <a:gd name="connsiteY84" fmla="*/ 4144389 h 4256399"/>
                <a:gd name="connsiteX85" fmla="*/ 1265509 w 4286280"/>
                <a:gd name="connsiteY85" fmla="*/ 4097718 h 4256399"/>
                <a:gd name="connsiteX86" fmla="*/ 1158959 w 4286280"/>
                <a:gd name="connsiteY86" fmla="*/ 4047313 h 4256399"/>
                <a:gd name="connsiteX87" fmla="*/ 1054279 w 4286280"/>
                <a:gd name="connsiteY87" fmla="*/ 3991308 h 4256399"/>
                <a:gd name="connsiteX88" fmla="*/ 1089796 w 4286280"/>
                <a:gd name="connsiteY88" fmla="*/ 3828892 h 4256399"/>
                <a:gd name="connsiteX89" fmla="*/ 1132789 w 4286280"/>
                <a:gd name="connsiteY89" fmla="*/ 3670211 h 4256399"/>
                <a:gd name="connsiteX90" fmla="*/ 1183260 w 4286280"/>
                <a:gd name="connsiteY90" fmla="*/ 3515263 h 4256399"/>
                <a:gd name="connsiteX91" fmla="*/ 1125312 w 4286280"/>
                <a:gd name="connsiteY91" fmla="*/ 3472326 h 4256399"/>
                <a:gd name="connsiteX92" fmla="*/ 1063626 w 4286280"/>
                <a:gd name="connsiteY92" fmla="*/ 3427521 h 4256399"/>
                <a:gd name="connsiteX93" fmla="*/ 953338 w 4286280"/>
                <a:gd name="connsiteY93" fmla="*/ 3324845 h 4256399"/>
                <a:gd name="connsiteX94" fmla="*/ 902867 w 4286280"/>
                <a:gd name="connsiteY94" fmla="*/ 3270707 h 4256399"/>
                <a:gd name="connsiteX95" fmla="*/ 854265 w 4286280"/>
                <a:gd name="connsiteY95" fmla="*/ 3214701 h 4256399"/>
                <a:gd name="connsiteX96" fmla="*/ 704722 w 4286280"/>
                <a:gd name="connsiteY96" fmla="*/ 3278174 h 4256399"/>
                <a:gd name="connsiteX97" fmla="*/ 549571 w 4286280"/>
                <a:gd name="connsiteY97" fmla="*/ 3336046 h 4256399"/>
                <a:gd name="connsiteX98" fmla="*/ 390682 w 4286280"/>
                <a:gd name="connsiteY98" fmla="*/ 3386451 h 4256399"/>
                <a:gd name="connsiteX99" fmla="*/ 308433 w 4286280"/>
                <a:gd name="connsiteY99" fmla="*/ 3263239 h 4256399"/>
                <a:gd name="connsiteX100" fmla="*/ 235531 w 4286280"/>
                <a:gd name="connsiteY100" fmla="*/ 3132560 h 4256399"/>
                <a:gd name="connsiteX101" fmla="*/ 171975 w 4286280"/>
                <a:gd name="connsiteY101" fmla="*/ 2998148 h 4256399"/>
                <a:gd name="connsiteX102" fmla="*/ 117765 w 4286280"/>
                <a:gd name="connsiteY102" fmla="*/ 2861868 h 4256399"/>
                <a:gd name="connsiteX103" fmla="*/ 248616 w 4286280"/>
                <a:gd name="connsiteY103" fmla="*/ 2761059 h 4256399"/>
                <a:gd name="connsiteX104" fmla="*/ 383204 w 4286280"/>
                <a:gd name="connsiteY104" fmla="*/ 2667717 h 4256399"/>
                <a:gd name="connsiteX105" fmla="*/ 521532 w 4286280"/>
                <a:gd name="connsiteY105" fmla="*/ 2581842 h 4256399"/>
                <a:gd name="connsiteX106" fmla="*/ 489754 w 4286280"/>
                <a:gd name="connsiteY106" fmla="*/ 2434362 h 4256399"/>
                <a:gd name="connsiteX107" fmla="*/ 478538 w 4286280"/>
                <a:gd name="connsiteY107" fmla="*/ 2361555 h 4256399"/>
                <a:gd name="connsiteX108" fmla="*/ 471061 w 4286280"/>
                <a:gd name="connsiteY108" fmla="*/ 2286881 h 4256399"/>
                <a:gd name="connsiteX109" fmla="*/ 467322 w 4286280"/>
                <a:gd name="connsiteY109" fmla="*/ 2212208 h 4256399"/>
                <a:gd name="connsiteX110" fmla="*/ 465453 w 4286280"/>
                <a:gd name="connsiteY110" fmla="*/ 2139401 h 4256399"/>
                <a:gd name="connsiteX111" fmla="*/ 308433 w 4286280"/>
                <a:gd name="connsiteY111" fmla="*/ 2090863 h 4256399"/>
                <a:gd name="connsiteX112" fmla="*/ 153282 w 4286280"/>
                <a:gd name="connsiteY112" fmla="*/ 2034858 h 4256399"/>
                <a:gd name="connsiteX113" fmla="*/ 0 w 4286280"/>
                <a:gd name="connsiteY113" fmla="*/ 1973252 h 4256399"/>
                <a:gd name="connsiteX114" fmla="*/ 14955 w 4286280"/>
                <a:gd name="connsiteY114" fmla="*/ 1825771 h 4256399"/>
                <a:gd name="connsiteX115" fmla="*/ 42994 w 4286280"/>
                <a:gd name="connsiteY115" fmla="*/ 1680158 h 4256399"/>
                <a:gd name="connsiteX116" fmla="*/ 80379 w 4286280"/>
                <a:gd name="connsiteY116" fmla="*/ 1536411 h 4256399"/>
                <a:gd name="connsiteX117" fmla="*/ 127112 w 4286280"/>
                <a:gd name="connsiteY117" fmla="*/ 1394531 h 4256399"/>
                <a:gd name="connsiteX118" fmla="*/ 293479 w 4286280"/>
                <a:gd name="connsiteY118" fmla="*/ 1403865 h 4256399"/>
                <a:gd name="connsiteX119" fmla="*/ 456107 w 4286280"/>
                <a:gd name="connsiteY119" fmla="*/ 1416933 h 4256399"/>
                <a:gd name="connsiteX120" fmla="*/ 616866 w 4286280"/>
                <a:gd name="connsiteY120" fmla="*/ 1441202 h 4256399"/>
                <a:gd name="connsiteX121" fmla="*/ 686029 w 4286280"/>
                <a:gd name="connsiteY121" fmla="*/ 1308656 h 4256399"/>
                <a:gd name="connsiteX122" fmla="*/ 766409 w 4286280"/>
                <a:gd name="connsiteY122" fmla="*/ 1181711 h 4256399"/>
                <a:gd name="connsiteX123" fmla="*/ 811272 w 4286280"/>
                <a:gd name="connsiteY123" fmla="*/ 1123839 h 4256399"/>
                <a:gd name="connsiteX124" fmla="*/ 858004 w 4286280"/>
                <a:gd name="connsiteY124" fmla="*/ 1064100 h 4256399"/>
                <a:gd name="connsiteX125" fmla="*/ 768278 w 4286280"/>
                <a:gd name="connsiteY125" fmla="*/ 925954 h 4256399"/>
                <a:gd name="connsiteX126" fmla="*/ 686029 w 4286280"/>
                <a:gd name="connsiteY126" fmla="*/ 785940 h 4256399"/>
                <a:gd name="connsiteX127" fmla="*/ 609388 w 4286280"/>
                <a:gd name="connsiteY127" fmla="*/ 640327 h 4256399"/>
                <a:gd name="connsiteX128" fmla="*/ 693506 w 4286280"/>
                <a:gd name="connsiteY128" fmla="*/ 558186 h 4256399"/>
                <a:gd name="connsiteX129" fmla="*/ 785102 w 4286280"/>
                <a:gd name="connsiteY129" fmla="*/ 479778 h 4256399"/>
                <a:gd name="connsiteX130" fmla="*/ 878566 w 4286280"/>
                <a:gd name="connsiteY130" fmla="*/ 406972 h 4256399"/>
                <a:gd name="connsiteX131" fmla="*/ 975769 w 4286280"/>
                <a:gd name="connsiteY131" fmla="*/ 339765 h 4256399"/>
                <a:gd name="connsiteX132" fmla="*/ 1080449 w 4286280"/>
                <a:gd name="connsiteY132" fmla="*/ 280026 h 4256399"/>
                <a:gd name="connsiteX133" fmla="*/ 1201953 w 4286280"/>
                <a:gd name="connsiteY133" fmla="*/ 390170 h 4256399"/>
                <a:gd name="connsiteX134" fmla="*/ 1315980 w 4286280"/>
                <a:gd name="connsiteY134" fmla="*/ 507781 h 4256399"/>
                <a:gd name="connsiteX135" fmla="*/ 1424399 w 4286280"/>
                <a:gd name="connsiteY135" fmla="*/ 630993 h 4256399"/>
                <a:gd name="connsiteX136" fmla="*/ 1493562 w 4286280"/>
                <a:gd name="connsiteY136" fmla="*/ 597389 h 4256399"/>
                <a:gd name="connsiteX137" fmla="*/ 1562726 w 4286280"/>
                <a:gd name="connsiteY137" fmla="*/ 571254 h 4256399"/>
                <a:gd name="connsiteX138" fmla="*/ 1633759 w 4286280"/>
                <a:gd name="connsiteY138" fmla="*/ 546985 h 4256399"/>
                <a:gd name="connsiteX139" fmla="*/ 1704792 w 4286280"/>
                <a:gd name="connsiteY139" fmla="*/ 524583 h 4256399"/>
                <a:gd name="connsiteX140" fmla="*/ 1777694 w 4286280"/>
                <a:gd name="connsiteY140" fmla="*/ 507781 h 4256399"/>
                <a:gd name="connsiteX141" fmla="*/ 1852466 w 4286280"/>
                <a:gd name="connsiteY141" fmla="*/ 494713 h 4256399"/>
                <a:gd name="connsiteX142" fmla="*/ 1871159 w 4286280"/>
                <a:gd name="connsiteY142" fmla="*/ 332298 h 4256399"/>
                <a:gd name="connsiteX143" fmla="*/ 1897329 w 4286280"/>
                <a:gd name="connsiteY143" fmla="*/ 169883 h 4256399"/>
                <a:gd name="connsiteX144" fmla="*/ 1932845 w 4286280"/>
                <a:gd name="connsiteY144" fmla="*/ 7467 h 4256399"/>
                <a:gd name="connsiteX145" fmla="*/ 2052480 w 4286280"/>
                <a:gd name="connsiteY145" fmla="*/ 1867 h 425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286280" h="4256399">
                  <a:moveTo>
                    <a:pt x="2143140" y="1632899"/>
                  </a:moveTo>
                  <a:cubicBezTo>
                    <a:pt x="1723614" y="1632899"/>
                    <a:pt x="1383521" y="1854652"/>
                    <a:pt x="1383521" y="2128199"/>
                  </a:cubicBezTo>
                  <a:cubicBezTo>
                    <a:pt x="1383521" y="2401746"/>
                    <a:pt x="1723614" y="2623499"/>
                    <a:pt x="2143140" y="2623499"/>
                  </a:cubicBezTo>
                  <a:cubicBezTo>
                    <a:pt x="2562666" y="2623499"/>
                    <a:pt x="2902759" y="2401746"/>
                    <a:pt x="2902759" y="2128199"/>
                  </a:cubicBezTo>
                  <a:cubicBezTo>
                    <a:pt x="2902759" y="1854652"/>
                    <a:pt x="2562666" y="1632899"/>
                    <a:pt x="2143140" y="1632899"/>
                  </a:cubicBezTo>
                  <a:close/>
                  <a:moveTo>
                    <a:pt x="2172114" y="0"/>
                  </a:moveTo>
                  <a:lnTo>
                    <a:pt x="2289879" y="3734"/>
                  </a:lnTo>
                  <a:lnTo>
                    <a:pt x="2409514" y="16802"/>
                  </a:lnTo>
                  <a:lnTo>
                    <a:pt x="2525410" y="35470"/>
                  </a:lnTo>
                  <a:lnTo>
                    <a:pt x="2547841" y="197885"/>
                  </a:lnTo>
                  <a:lnTo>
                    <a:pt x="2560926" y="362167"/>
                  </a:lnTo>
                  <a:lnTo>
                    <a:pt x="2566534" y="524583"/>
                  </a:lnTo>
                  <a:lnTo>
                    <a:pt x="2673084" y="558186"/>
                  </a:lnTo>
                  <a:lnTo>
                    <a:pt x="2777764" y="595523"/>
                  </a:lnTo>
                  <a:lnTo>
                    <a:pt x="2846927" y="627259"/>
                  </a:lnTo>
                  <a:lnTo>
                    <a:pt x="2981516" y="694465"/>
                  </a:lnTo>
                  <a:lnTo>
                    <a:pt x="3099282" y="584322"/>
                  </a:lnTo>
                  <a:lnTo>
                    <a:pt x="3222655" y="476045"/>
                  </a:lnTo>
                  <a:lnTo>
                    <a:pt x="3353505" y="375235"/>
                  </a:lnTo>
                  <a:lnTo>
                    <a:pt x="3448839" y="446175"/>
                  </a:lnTo>
                  <a:lnTo>
                    <a:pt x="3542303" y="520849"/>
                  </a:lnTo>
                  <a:lnTo>
                    <a:pt x="3632029" y="599256"/>
                  </a:lnTo>
                  <a:lnTo>
                    <a:pt x="3716147" y="685131"/>
                  </a:lnTo>
                  <a:lnTo>
                    <a:pt x="3792788" y="776606"/>
                  </a:lnTo>
                  <a:lnTo>
                    <a:pt x="3703062" y="914753"/>
                  </a:lnTo>
                  <a:lnTo>
                    <a:pt x="3607728" y="1047298"/>
                  </a:lnTo>
                  <a:lnTo>
                    <a:pt x="3506787" y="1177977"/>
                  </a:lnTo>
                  <a:lnTo>
                    <a:pt x="3549780" y="1239583"/>
                  </a:lnTo>
                  <a:lnTo>
                    <a:pt x="3585297" y="1303056"/>
                  </a:lnTo>
                  <a:lnTo>
                    <a:pt x="3624552" y="1368395"/>
                  </a:lnTo>
                  <a:lnTo>
                    <a:pt x="3656330" y="1435601"/>
                  </a:lnTo>
                  <a:lnTo>
                    <a:pt x="3688108" y="1504675"/>
                  </a:lnTo>
                  <a:lnTo>
                    <a:pt x="3714278" y="1573748"/>
                  </a:lnTo>
                  <a:lnTo>
                    <a:pt x="3876906" y="1564414"/>
                  </a:lnTo>
                  <a:lnTo>
                    <a:pt x="4043273" y="1562547"/>
                  </a:lnTo>
                  <a:lnTo>
                    <a:pt x="4207770" y="1570014"/>
                  </a:lnTo>
                  <a:lnTo>
                    <a:pt x="4241417" y="1713761"/>
                  </a:lnTo>
                  <a:lnTo>
                    <a:pt x="4265718" y="1861241"/>
                  </a:lnTo>
                  <a:lnTo>
                    <a:pt x="4282542" y="2008722"/>
                  </a:lnTo>
                  <a:lnTo>
                    <a:pt x="4286280" y="2158069"/>
                  </a:lnTo>
                  <a:lnTo>
                    <a:pt x="4125521" y="2206607"/>
                  </a:lnTo>
                  <a:lnTo>
                    <a:pt x="3968501" y="2249544"/>
                  </a:lnTo>
                  <a:lnTo>
                    <a:pt x="3807742" y="2281281"/>
                  </a:lnTo>
                  <a:lnTo>
                    <a:pt x="3800265" y="2355954"/>
                  </a:lnTo>
                  <a:lnTo>
                    <a:pt x="3787180" y="2428761"/>
                  </a:lnTo>
                  <a:lnTo>
                    <a:pt x="3774095" y="2501568"/>
                  </a:lnTo>
                  <a:lnTo>
                    <a:pt x="3757271" y="2574375"/>
                  </a:lnTo>
                  <a:lnTo>
                    <a:pt x="3736709" y="2645315"/>
                  </a:lnTo>
                  <a:lnTo>
                    <a:pt x="3712408" y="2716255"/>
                  </a:lnTo>
                  <a:lnTo>
                    <a:pt x="3841389" y="2815197"/>
                  </a:lnTo>
                  <a:lnTo>
                    <a:pt x="3970370" y="2919740"/>
                  </a:lnTo>
                  <a:lnTo>
                    <a:pt x="4093743" y="3031751"/>
                  </a:lnTo>
                  <a:lnTo>
                    <a:pt x="4026449" y="3162430"/>
                  </a:lnTo>
                  <a:lnTo>
                    <a:pt x="3949808" y="3291242"/>
                  </a:lnTo>
                  <a:lnTo>
                    <a:pt x="3865690" y="3414454"/>
                  </a:lnTo>
                  <a:lnTo>
                    <a:pt x="3774095" y="3532065"/>
                  </a:lnTo>
                  <a:lnTo>
                    <a:pt x="3620813" y="3466725"/>
                  </a:lnTo>
                  <a:lnTo>
                    <a:pt x="3471270" y="3395785"/>
                  </a:lnTo>
                  <a:lnTo>
                    <a:pt x="3327335" y="3319245"/>
                  </a:lnTo>
                  <a:lnTo>
                    <a:pt x="3274995" y="3371516"/>
                  </a:lnTo>
                  <a:lnTo>
                    <a:pt x="3217047" y="3420054"/>
                  </a:lnTo>
                  <a:lnTo>
                    <a:pt x="3159099" y="3470459"/>
                  </a:lnTo>
                  <a:lnTo>
                    <a:pt x="3037595" y="3554467"/>
                  </a:lnTo>
                  <a:lnTo>
                    <a:pt x="2972170" y="3591803"/>
                  </a:lnTo>
                  <a:lnTo>
                    <a:pt x="3011425" y="3752352"/>
                  </a:lnTo>
                  <a:lnTo>
                    <a:pt x="3041334" y="3912900"/>
                  </a:lnTo>
                  <a:lnTo>
                    <a:pt x="3063765" y="4075315"/>
                  </a:lnTo>
                  <a:lnTo>
                    <a:pt x="2953477" y="4123853"/>
                  </a:lnTo>
                  <a:lnTo>
                    <a:pt x="2843189" y="4166791"/>
                  </a:lnTo>
                  <a:lnTo>
                    <a:pt x="2729162" y="4202261"/>
                  </a:lnTo>
                  <a:lnTo>
                    <a:pt x="2613266" y="4232130"/>
                  </a:lnTo>
                  <a:lnTo>
                    <a:pt x="2497370" y="4256399"/>
                  </a:lnTo>
                  <a:lnTo>
                    <a:pt x="2420730" y="4108919"/>
                  </a:lnTo>
                  <a:lnTo>
                    <a:pt x="2353435" y="3957704"/>
                  </a:lnTo>
                  <a:lnTo>
                    <a:pt x="2291749" y="3808357"/>
                  </a:lnTo>
                  <a:lnTo>
                    <a:pt x="2216977" y="3812091"/>
                  </a:lnTo>
                  <a:lnTo>
                    <a:pt x="2142205" y="3813958"/>
                  </a:lnTo>
                  <a:lnTo>
                    <a:pt x="2067434" y="3812091"/>
                  </a:lnTo>
                  <a:lnTo>
                    <a:pt x="1955277" y="3804623"/>
                  </a:lnTo>
                  <a:lnTo>
                    <a:pt x="1844989" y="3787822"/>
                  </a:lnTo>
                  <a:lnTo>
                    <a:pt x="1770217" y="3933436"/>
                  </a:lnTo>
                  <a:lnTo>
                    <a:pt x="1689838" y="4077182"/>
                  </a:lnTo>
                  <a:lnTo>
                    <a:pt x="1601981" y="4215329"/>
                  </a:lnTo>
                  <a:lnTo>
                    <a:pt x="1487954" y="4185459"/>
                  </a:lnTo>
                  <a:lnTo>
                    <a:pt x="1373928" y="4144389"/>
                  </a:lnTo>
                  <a:lnTo>
                    <a:pt x="1265509" y="4097718"/>
                  </a:lnTo>
                  <a:lnTo>
                    <a:pt x="1158959" y="4047313"/>
                  </a:lnTo>
                  <a:lnTo>
                    <a:pt x="1054279" y="3991308"/>
                  </a:lnTo>
                  <a:lnTo>
                    <a:pt x="1089796" y="3828892"/>
                  </a:lnTo>
                  <a:lnTo>
                    <a:pt x="1132789" y="3670211"/>
                  </a:lnTo>
                  <a:lnTo>
                    <a:pt x="1183260" y="3515263"/>
                  </a:lnTo>
                  <a:lnTo>
                    <a:pt x="1125312" y="3472326"/>
                  </a:lnTo>
                  <a:lnTo>
                    <a:pt x="1063626" y="3427521"/>
                  </a:lnTo>
                  <a:lnTo>
                    <a:pt x="953338" y="3324845"/>
                  </a:lnTo>
                  <a:lnTo>
                    <a:pt x="902867" y="3270707"/>
                  </a:lnTo>
                  <a:lnTo>
                    <a:pt x="854265" y="3214701"/>
                  </a:lnTo>
                  <a:lnTo>
                    <a:pt x="704722" y="3278174"/>
                  </a:lnTo>
                  <a:lnTo>
                    <a:pt x="549571" y="3336046"/>
                  </a:lnTo>
                  <a:lnTo>
                    <a:pt x="390682" y="3386451"/>
                  </a:lnTo>
                  <a:lnTo>
                    <a:pt x="308433" y="3263239"/>
                  </a:lnTo>
                  <a:lnTo>
                    <a:pt x="235531" y="3132560"/>
                  </a:lnTo>
                  <a:lnTo>
                    <a:pt x="171975" y="2998148"/>
                  </a:lnTo>
                  <a:lnTo>
                    <a:pt x="117765" y="2861868"/>
                  </a:lnTo>
                  <a:lnTo>
                    <a:pt x="248616" y="2761059"/>
                  </a:lnTo>
                  <a:lnTo>
                    <a:pt x="383204" y="2667717"/>
                  </a:lnTo>
                  <a:lnTo>
                    <a:pt x="521532" y="2581842"/>
                  </a:lnTo>
                  <a:lnTo>
                    <a:pt x="489754" y="2434362"/>
                  </a:lnTo>
                  <a:lnTo>
                    <a:pt x="478538" y="2361555"/>
                  </a:lnTo>
                  <a:lnTo>
                    <a:pt x="471061" y="2286881"/>
                  </a:lnTo>
                  <a:lnTo>
                    <a:pt x="467322" y="2212208"/>
                  </a:lnTo>
                  <a:lnTo>
                    <a:pt x="465453" y="2139401"/>
                  </a:lnTo>
                  <a:lnTo>
                    <a:pt x="308433" y="2090863"/>
                  </a:lnTo>
                  <a:lnTo>
                    <a:pt x="153282" y="2034858"/>
                  </a:lnTo>
                  <a:lnTo>
                    <a:pt x="0" y="1973252"/>
                  </a:lnTo>
                  <a:lnTo>
                    <a:pt x="14955" y="1825771"/>
                  </a:lnTo>
                  <a:lnTo>
                    <a:pt x="42994" y="1680158"/>
                  </a:lnTo>
                  <a:lnTo>
                    <a:pt x="80379" y="1536411"/>
                  </a:lnTo>
                  <a:lnTo>
                    <a:pt x="127112" y="1394531"/>
                  </a:lnTo>
                  <a:lnTo>
                    <a:pt x="293479" y="1403865"/>
                  </a:lnTo>
                  <a:lnTo>
                    <a:pt x="456107" y="1416933"/>
                  </a:lnTo>
                  <a:lnTo>
                    <a:pt x="616866" y="1441202"/>
                  </a:lnTo>
                  <a:lnTo>
                    <a:pt x="686029" y="1308656"/>
                  </a:lnTo>
                  <a:lnTo>
                    <a:pt x="766409" y="1181711"/>
                  </a:lnTo>
                  <a:lnTo>
                    <a:pt x="811272" y="1123839"/>
                  </a:lnTo>
                  <a:lnTo>
                    <a:pt x="858004" y="1064100"/>
                  </a:lnTo>
                  <a:lnTo>
                    <a:pt x="768278" y="925954"/>
                  </a:lnTo>
                  <a:lnTo>
                    <a:pt x="686029" y="785940"/>
                  </a:lnTo>
                  <a:lnTo>
                    <a:pt x="609388" y="640327"/>
                  </a:lnTo>
                  <a:lnTo>
                    <a:pt x="693506" y="558186"/>
                  </a:lnTo>
                  <a:lnTo>
                    <a:pt x="785102" y="479778"/>
                  </a:lnTo>
                  <a:lnTo>
                    <a:pt x="878566" y="406972"/>
                  </a:lnTo>
                  <a:lnTo>
                    <a:pt x="975769" y="339765"/>
                  </a:lnTo>
                  <a:lnTo>
                    <a:pt x="1080449" y="280026"/>
                  </a:lnTo>
                  <a:lnTo>
                    <a:pt x="1201953" y="390170"/>
                  </a:lnTo>
                  <a:lnTo>
                    <a:pt x="1315980" y="507781"/>
                  </a:lnTo>
                  <a:lnTo>
                    <a:pt x="1424399" y="630993"/>
                  </a:lnTo>
                  <a:lnTo>
                    <a:pt x="1493562" y="597389"/>
                  </a:lnTo>
                  <a:lnTo>
                    <a:pt x="1562726" y="571254"/>
                  </a:lnTo>
                  <a:lnTo>
                    <a:pt x="1633759" y="546985"/>
                  </a:lnTo>
                  <a:lnTo>
                    <a:pt x="1704792" y="524583"/>
                  </a:lnTo>
                  <a:lnTo>
                    <a:pt x="1777694" y="507781"/>
                  </a:lnTo>
                  <a:lnTo>
                    <a:pt x="1852466" y="494713"/>
                  </a:lnTo>
                  <a:lnTo>
                    <a:pt x="1871159" y="332298"/>
                  </a:lnTo>
                  <a:lnTo>
                    <a:pt x="1897329" y="169883"/>
                  </a:lnTo>
                  <a:lnTo>
                    <a:pt x="1932845" y="7467"/>
                  </a:lnTo>
                  <a:lnTo>
                    <a:pt x="2052480" y="1867"/>
                  </a:lnTo>
                  <a:close/>
                </a:path>
              </a:pathLst>
            </a:custGeom>
            <a:gradFill>
              <a:gsLst>
                <a:gs pos="0">
                  <a:schemeClr val="tx1">
                    <a:lumMod val="50000"/>
                    <a:lumOff val="50000"/>
                  </a:schemeClr>
                </a:gs>
                <a:gs pos="89000">
                  <a:schemeClr val="tx1">
                    <a:lumMod val="85000"/>
                    <a:lumOff val="15000"/>
                  </a:schemeClr>
                </a:gs>
              </a:gsLst>
              <a:lin ang="5400000" scaled="0"/>
            </a:gra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24" name="文本框 34"/>
            <p:cNvSpPr txBox="1"/>
            <p:nvPr/>
          </p:nvSpPr>
          <p:spPr>
            <a:xfrm>
              <a:off x="3171825" y="3974465"/>
              <a:ext cx="162115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党的领导</a:t>
              </a:r>
            </a:p>
          </p:txBody>
        </p:sp>
      </p:grpSp>
      <p:grpSp>
        <p:nvGrpSpPr>
          <p:cNvPr id="3" name="组合 15"/>
          <p:cNvGrpSpPr/>
          <p:nvPr/>
        </p:nvGrpSpPr>
        <p:grpSpPr>
          <a:xfrm>
            <a:off x="6082665" y="2472690"/>
            <a:ext cx="3143250" cy="3121660"/>
            <a:chOff x="6082665" y="2472690"/>
            <a:chExt cx="3143250" cy="3121660"/>
          </a:xfrm>
        </p:grpSpPr>
        <p:sp>
          <p:nvSpPr>
            <p:cNvPr id="26" name="任意多边形 57"/>
            <p:cNvSpPr>
              <a:spLocks/>
            </p:cNvSpPr>
            <p:nvPr/>
          </p:nvSpPr>
          <p:spPr bwMode="auto">
            <a:xfrm>
              <a:off x="6082665" y="2472690"/>
              <a:ext cx="3143250" cy="3121660"/>
            </a:xfrm>
            <a:custGeom>
              <a:avLst/>
              <a:gdLst>
                <a:gd name="connsiteX0" fmla="*/ 1571636 w 3143272"/>
                <a:gd name="connsiteY0" fmla="*/ 1321822 h 3121359"/>
                <a:gd name="connsiteX1" fmla="*/ 1143011 w 3143272"/>
                <a:gd name="connsiteY1" fmla="*/ 1560679 h 3121359"/>
                <a:gd name="connsiteX2" fmla="*/ 1571636 w 3143272"/>
                <a:gd name="connsiteY2" fmla="*/ 1799536 h 3121359"/>
                <a:gd name="connsiteX3" fmla="*/ 2000261 w 3143272"/>
                <a:gd name="connsiteY3" fmla="*/ 1560679 h 3121359"/>
                <a:gd name="connsiteX4" fmla="*/ 1571636 w 3143272"/>
                <a:gd name="connsiteY4" fmla="*/ 1321822 h 3121359"/>
                <a:gd name="connsiteX5" fmla="*/ 1592884 w 3143272"/>
                <a:gd name="connsiteY5" fmla="*/ 0 h 3121359"/>
                <a:gd name="connsiteX6" fmla="*/ 1679245 w 3143272"/>
                <a:gd name="connsiteY6" fmla="*/ 2738 h 3121359"/>
                <a:gd name="connsiteX7" fmla="*/ 1766977 w 3143272"/>
                <a:gd name="connsiteY7" fmla="*/ 12321 h 3121359"/>
                <a:gd name="connsiteX8" fmla="*/ 1851967 w 3143272"/>
                <a:gd name="connsiteY8" fmla="*/ 26011 h 3121359"/>
                <a:gd name="connsiteX9" fmla="*/ 1868417 w 3143272"/>
                <a:gd name="connsiteY9" fmla="*/ 145116 h 3121359"/>
                <a:gd name="connsiteX10" fmla="*/ 1878013 w 3143272"/>
                <a:gd name="connsiteY10" fmla="*/ 265589 h 3121359"/>
                <a:gd name="connsiteX11" fmla="*/ 1882125 w 3143272"/>
                <a:gd name="connsiteY11" fmla="*/ 384694 h 3121359"/>
                <a:gd name="connsiteX12" fmla="*/ 1960261 w 3143272"/>
                <a:gd name="connsiteY12" fmla="*/ 409336 h 3121359"/>
                <a:gd name="connsiteX13" fmla="*/ 2037027 w 3143272"/>
                <a:gd name="connsiteY13" fmla="*/ 436717 h 3121359"/>
                <a:gd name="connsiteX14" fmla="*/ 2087747 w 3143272"/>
                <a:gd name="connsiteY14" fmla="*/ 459990 h 3121359"/>
                <a:gd name="connsiteX15" fmla="*/ 2186445 w 3143272"/>
                <a:gd name="connsiteY15" fmla="*/ 509275 h 3121359"/>
                <a:gd name="connsiteX16" fmla="*/ 2272806 w 3143272"/>
                <a:gd name="connsiteY16" fmla="*/ 428502 h 3121359"/>
                <a:gd name="connsiteX17" fmla="*/ 2363280 w 3143272"/>
                <a:gd name="connsiteY17" fmla="*/ 349100 h 3121359"/>
                <a:gd name="connsiteX18" fmla="*/ 2459237 w 3143272"/>
                <a:gd name="connsiteY18" fmla="*/ 275173 h 3121359"/>
                <a:gd name="connsiteX19" fmla="*/ 2529148 w 3143272"/>
                <a:gd name="connsiteY19" fmla="*/ 327195 h 3121359"/>
                <a:gd name="connsiteX20" fmla="*/ 2597689 w 3143272"/>
                <a:gd name="connsiteY20" fmla="*/ 381956 h 3121359"/>
                <a:gd name="connsiteX21" fmla="*/ 2663488 w 3143272"/>
                <a:gd name="connsiteY21" fmla="*/ 439455 h 3121359"/>
                <a:gd name="connsiteX22" fmla="*/ 2725174 w 3143272"/>
                <a:gd name="connsiteY22" fmla="*/ 502429 h 3121359"/>
                <a:gd name="connsiteX23" fmla="*/ 2781378 w 3143272"/>
                <a:gd name="connsiteY23" fmla="*/ 569511 h 3121359"/>
                <a:gd name="connsiteX24" fmla="*/ 2715579 w 3143272"/>
                <a:gd name="connsiteY24" fmla="*/ 670819 h 3121359"/>
                <a:gd name="connsiteX25" fmla="*/ 2645667 w 3143272"/>
                <a:gd name="connsiteY25" fmla="*/ 768019 h 3121359"/>
                <a:gd name="connsiteX26" fmla="*/ 2571644 w 3143272"/>
                <a:gd name="connsiteY26" fmla="*/ 863850 h 3121359"/>
                <a:gd name="connsiteX27" fmla="*/ 2603172 w 3143272"/>
                <a:gd name="connsiteY27" fmla="*/ 909028 h 3121359"/>
                <a:gd name="connsiteX28" fmla="*/ 2629218 w 3143272"/>
                <a:gd name="connsiteY28" fmla="*/ 955574 h 3121359"/>
                <a:gd name="connsiteX29" fmla="*/ 2658004 w 3143272"/>
                <a:gd name="connsiteY29" fmla="*/ 1003490 h 3121359"/>
                <a:gd name="connsiteX30" fmla="*/ 2681308 w 3143272"/>
                <a:gd name="connsiteY30" fmla="*/ 1052774 h 3121359"/>
                <a:gd name="connsiteX31" fmla="*/ 2704612 w 3143272"/>
                <a:gd name="connsiteY31" fmla="*/ 1103428 h 3121359"/>
                <a:gd name="connsiteX32" fmla="*/ 2723804 w 3143272"/>
                <a:gd name="connsiteY32" fmla="*/ 1154082 h 3121359"/>
                <a:gd name="connsiteX33" fmla="*/ 2843064 w 3143272"/>
                <a:gd name="connsiteY33" fmla="*/ 1147237 h 3121359"/>
                <a:gd name="connsiteX34" fmla="*/ 2965066 w 3143272"/>
                <a:gd name="connsiteY34" fmla="*/ 1145868 h 3121359"/>
                <a:gd name="connsiteX35" fmla="*/ 3085698 w 3143272"/>
                <a:gd name="connsiteY35" fmla="*/ 1151344 h 3121359"/>
                <a:gd name="connsiteX36" fmla="*/ 3110372 w 3143272"/>
                <a:gd name="connsiteY36" fmla="*/ 1256758 h 3121359"/>
                <a:gd name="connsiteX37" fmla="*/ 3128193 w 3143272"/>
                <a:gd name="connsiteY37" fmla="*/ 1364910 h 3121359"/>
                <a:gd name="connsiteX38" fmla="*/ 3140530 w 3143272"/>
                <a:gd name="connsiteY38" fmla="*/ 1473063 h 3121359"/>
                <a:gd name="connsiteX39" fmla="*/ 3143272 w 3143272"/>
                <a:gd name="connsiteY39" fmla="*/ 1582584 h 3121359"/>
                <a:gd name="connsiteX40" fmla="*/ 3025382 w 3143272"/>
                <a:gd name="connsiteY40" fmla="*/ 1618178 h 3121359"/>
                <a:gd name="connsiteX41" fmla="*/ 2910234 w 3143272"/>
                <a:gd name="connsiteY41" fmla="*/ 1649666 h 3121359"/>
                <a:gd name="connsiteX42" fmla="*/ 2792344 w 3143272"/>
                <a:gd name="connsiteY42" fmla="*/ 1672939 h 3121359"/>
                <a:gd name="connsiteX43" fmla="*/ 2786861 w 3143272"/>
                <a:gd name="connsiteY43" fmla="*/ 1727700 h 3121359"/>
                <a:gd name="connsiteX44" fmla="*/ 2777265 w 3143272"/>
                <a:gd name="connsiteY44" fmla="*/ 1781091 h 3121359"/>
                <a:gd name="connsiteX45" fmla="*/ 2767670 w 3143272"/>
                <a:gd name="connsiteY45" fmla="*/ 1834483 h 3121359"/>
                <a:gd name="connsiteX46" fmla="*/ 2755332 w 3143272"/>
                <a:gd name="connsiteY46" fmla="*/ 1887875 h 3121359"/>
                <a:gd name="connsiteX47" fmla="*/ 2740253 w 3143272"/>
                <a:gd name="connsiteY47" fmla="*/ 1939897 h 3121359"/>
                <a:gd name="connsiteX48" fmla="*/ 2722433 w 3143272"/>
                <a:gd name="connsiteY48" fmla="*/ 1991920 h 3121359"/>
                <a:gd name="connsiteX49" fmla="*/ 2817019 w 3143272"/>
                <a:gd name="connsiteY49" fmla="*/ 2064478 h 3121359"/>
                <a:gd name="connsiteX50" fmla="*/ 2911605 w 3143272"/>
                <a:gd name="connsiteY50" fmla="*/ 2141143 h 3121359"/>
                <a:gd name="connsiteX51" fmla="*/ 3002078 w 3143272"/>
                <a:gd name="connsiteY51" fmla="*/ 2223284 h 3121359"/>
                <a:gd name="connsiteX52" fmla="*/ 2952729 w 3143272"/>
                <a:gd name="connsiteY52" fmla="*/ 2319115 h 3121359"/>
                <a:gd name="connsiteX53" fmla="*/ 2896526 w 3143272"/>
                <a:gd name="connsiteY53" fmla="*/ 2413577 h 3121359"/>
                <a:gd name="connsiteX54" fmla="*/ 2834839 w 3143272"/>
                <a:gd name="connsiteY54" fmla="*/ 2503932 h 3121359"/>
                <a:gd name="connsiteX55" fmla="*/ 2767670 w 3143272"/>
                <a:gd name="connsiteY55" fmla="*/ 2590180 h 3121359"/>
                <a:gd name="connsiteX56" fmla="*/ 2655263 w 3143272"/>
                <a:gd name="connsiteY56" fmla="*/ 2542265 h 3121359"/>
                <a:gd name="connsiteX57" fmla="*/ 2545598 w 3143272"/>
                <a:gd name="connsiteY57" fmla="*/ 2490242 h 3121359"/>
                <a:gd name="connsiteX58" fmla="*/ 2440046 w 3143272"/>
                <a:gd name="connsiteY58" fmla="*/ 2434113 h 3121359"/>
                <a:gd name="connsiteX59" fmla="*/ 2401663 w 3143272"/>
                <a:gd name="connsiteY59" fmla="*/ 2472445 h 3121359"/>
                <a:gd name="connsiteX60" fmla="*/ 2359168 w 3143272"/>
                <a:gd name="connsiteY60" fmla="*/ 2508039 h 3121359"/>
                <a:gd name="connsiteX61" fmla="*/ 2316672 w 3143272"/>
                <a:gd name="connsiteY61" fmla="*/ 2545003 h 3121359"/>
                <a:gd name="connsiteX62" fmla="*/ 2227570 w 3143272"/>
                <a:gd name="connsiteY62" fmla="*/ 2606609 h 3121359"/>
                <a:gd name="connsiteX63" fmla="*/ 2179591 w 3143272"/>
                <a:gd name="connsiteY63" fmla="*/ 2633989 h 3121359"/>
                <a:gd name="connsiteX64" fmla="*/ 2208378 w 3143272"/>
                <a:gd name="connsiteY64" fmla="*/ 2751725 h 3121359"/>
                <a:gd name="connsiteX65" fmla="*/ 2230311 w 3143272"/>
                <a:gd name="connsiteY65" fmla="*/ 2869460 h 3121359"/>
                <a:gd name="connsiteX66" fmla="*/ 2246761 w 3143272"/>
                <a:gd name="connsiteY66" fmla="*/ 2988564 h 3121359"/>
                <a:gd name="connsiteX67" fmla="*/ 2165883 w 3143272"/>
                <a:gd name="connsiteY67" fmla="*/ 3024159 h 3121359"/>
                <a:gd name="connsiteX68" fmla="*/ 2085005 w 3143272"/>
                <a:gd name="connsiteY68" fmla="*/ 3055646 h 3121359"/>
                <a:gd name="connsiteX69" fmla="*/ 2001386 w 3143272"/>
                <a:gd name="connsiteY69" fmla="*/ 3081658 h 3121359"/>
                <a:gd name="connsiteX70" fmla="*/ 1916395 w 3143272"/>
                <a:gd name="connsiteY70" fmla="*/ 3103562 h 3121359"/>
                <a:gd name="connsiteX71" fmla="*/ 1831405 w 3143272"/>
                <a:gd name="connsiteY71" fmla="*/ 3121359 h 3121359"/>
                <a:gd name="connsiteX72" fmla="*/ 1775202 w 3143272"/>
                <a:gd name="connsiteY72" fmla="*/ 3013207 h 3121359"/>
                <a:gd name="connsiteX73" fmla="*/ 1725853 w 3143272"/>
                <a:gd name="connsiteY73" fmla="*/ 2902316 h 3121359"/>
                <a:gd name="connsiteX74" fmla="*/ 1680616 w 3143272"/>
                <a:gd name="connsiteY74" fmla="*/ 2792795 h 3121359"/>
                <a:gd name="connsiteX75" fmla="*/ 1625783 w 3143272"/>
                <a:gd name="connsiteY75" fmla="*/ 2795533 h 3121359"/>
                <a:gd name="connsiteX76" fmla="*/ 1570951 w 3143272"/>
                <a:gd name="connsiteY76" fmla="*/ 2796902 h 3121359"/>
                <a:gd name="connsiteX77" fmla="*/ 1516118 w 3143272"/>
                <a:gd name="connsiteY77" fmla="*/ 2795533 h 3121359"/>
                <a:gd name="connsiteX78" fmla="*/ 1433870 w 3143272"/>
                <a:gd name="connsiteY78" fmla="*/ 2790057 h 3121359"/>
                <a:gd name="connsiteX79" fmla="*/ 1352992 w 3143272"/>
                <a:gd name="connsiteY79" fmla="*/ 2777736 h 3121359"/>
                <a:gd name="connsiteX80" fmla="*/ 1298159 w 3143272"/>
                <a:gd name="connsiteY80" fmla="*/ 2884519 h 3121359"/>
                <a:gd name="connsiteX81" fmla="*/ 1239214 w 3143272"/>
                <a:gd name="connsiteY81" fmla="*/ 2989933 h 3121359"/>
                <a:gd name="connsiteX82" fmla="*/ 1174786 w 3143272"/>
                <a:gd name="connsiteY82" fmla="*/ 3091241 h 3121359"/>
                <a:gd name="connsiteX83" fmla="*/ 1091167 w 3143272"/>
                <a:gd name="connsiteY83" fmla="*/ 3069336 h 3121359"/>
                <a:gd name="connsiteX84" fmla="*/ 1007547 w 3143272"/>
                <a:gd name="connsiteY84" fmla="*/ 3039218 h 3121359"/>
                <a:gd name="connsiteX85" fmla="*/ 928040 w 3143272"/>
                <a:gd name="connsiteY85" fmla="*/ 3004993 h 3121359"/>
                <a:gd name="connsiteX86" fmla="*/ 849904 w 3143272"/>
                <a:gd name="connsiteY86" fmla="*/ 2968029 h 3121359"/>
                <a:gd name="connsiteX87" fmla="*/ 773138 w 3143272"/>
                <a:gd name="connsiteY87" fmla="*/ 2926959 h 3121359"/>
                <a:gd name="connsiteX88" fmla="*/ 799184 w 3143272"/>
                <a:gd name="connsiteY88" fmla="*/ 2807854 h 3121359"/>
                <a:gd name="connsiteX89" fmla="*/ 830712 w 3143272"/>
                <a:gd name="connsiteY89" fmla="*/ 2691488 h 3121359"/>
                <a:gd name="connsiteX90" fmla="*/ 867724 w 3143272"/>
                <a:gd name="connsiteY90" fmla="*/ 2577859 h 3121359"/>
                <a:gd name="connsiteX91" fmla="*/ 825229 w 3143272"/>
                <a:gd name="connsiteY91" fmla="*/ 2546372 h 3121359"/>
                <a:gd name="connsiteX92" fmla="*/ 779992 w 3143272"/>
                <a:gd name="connsiteY92" fmla="*/ 2513516 h 3121359"/>
                <a:gd name="connsiteX93" fmla="*/ 699114 w 3143272"/>
                <a:gd name="connsiteY93" fmla="*/ 2438220 h 3121359"/>
                <a:gd name="connsiteX94" fmla="*/ 662102 w 3143272"/>
                <a:gd name="connsiteY94" fmla="*/ 2398518 h 3121359"/>
                <a:gd name="connsiteX95" fmla="*/ 626461 w 3143272"/>
                <a:gd name="connsiteY95" fmla="*/ 2357448 h 3121359"/>
                <a:gd name="connsiteX96" fmla="*/ 516796 w 3143272"/>
                <a:gd name="connsiteY96" fmla="*/ 2403994 h 3121359"/>
                <a:gd name="connsiteX97" fmla="*/ 403019 w 3143272"/>
                <a:gd name="connsiteY97" fmla="*/ 2446434 h 3121359"/>
                <a:gd name="connsiteX98" fmla="*/ 286500 w 3143272"/>
                <a:gd name="connsiteY98" fmla="*/ 2483397 h 3121359"/>
                <a:gd name="connsiteX99" fmla="*/ 226184 w 3143272"/>
                <a:gd name="connsiteY99" fmla="*/ 2393042 h 3121359"/>
                <a:gd name="connsiteX100" fmla="*/ 172723 w 3143272"/>
                <a:gd name="connsiteY100" fmla="*/ 2297211 h 3121359"/>
                <a:gd name="connsiteX101" fmla="*/ 126115 w 3143272"/>
                <a:gd name="connsiteY101" fmla="*/ 2198642 h 3121359"/>
                <a:gd name="connsiteX102" fmla="*/ 86361 w 3143272"/>
                <a:gd name="connsiteY102" fmla="*/ 2098703 h 3121359"/>
                <a:gd name="connsiteX103" fmla="*/ 182318 w 3143272"/>
                <a:gd name="connsiteY103" fmla="*/ 2024776 h 3121359"/>
                <a:gd name="connsiteX104" fmla="*/ 281017 w 3143272"/>
                <a:gd name="connsiteY104" fmla="*/ 1956326 h 3121359"/>
                <a:gd name="connsiteX105" fmla="*/ 382457 w 3143272"/>
                <a:gd name="connsiteY105" fmla="*/ 1893351 h 3121359"/>
                <a:gd name="connsiteX106" fmla="*/ 359153 w 3143272"/>
                <a:gd name="connsiteY106" fmla="*/ 1785198 h 3121359"/>
                <a:gd name="connsiteX107" fmla="*/ 350928 w 3143272"/>
                <a:gd name="connsiteY107" fmla="*/ 1731807 h 3121359"/>
                <a:gd name="connsiteX108" fmla="*/ 345445 w 3143272"/>
                <a:gd name="connsiteY108" fmla="*/ 1677046 h 3121359"/>
                <a:gd name="connsiteX109" fmla="*/ 342703 w 3143272"/>
                <a:gd name="connsiteY109" fmla="*/ 1622285 h 3121359"/>
                <a:gd name="connsiteX110" fmla="*/ 341332 w 3143272"/>
                <a:gd name="connsiteY110" fmla="*/ 1568894 h 3121359"/>
                <a:gd name="connsiteX111" fmla="*/ 226184 w 3143272"/>
                <a:gd name="connsiteY111" fmla="*/ 1533299 h 3121359"/>
                <a:gd name="connsiteX112" fmla="*/ 112407 w 3143272"/>
                <a:gd name="connsiteY112" fmla="*/ 1492229 h 3121359"/>
                <a:gd name="connsiteX113" fmla="*/ 0 w 3143272"/>
                <a:gd name="connsiteY113" fmla="*/ 1447051 h 3121359"/>
                <a:gd name="connsiteX114" fmla="*/ 10967 w 3143272"/>
                <a:gd name="connsiteY114" fmla="*/ 1338899 h 3121359"/>
                <a:gd name="connsiteX115" fmla="*/ 31529 w 3143272"/>
                <a:gd name="connsiteY115" fmla="*/ 1232116 h 3121359"/>
                <a:gd name="connsiteX116" fmla="*/ 58945 w 3143272"/>
                <a:gd name="connsiteY116" fmla="*/ 1126701 h 3121359"/>
                <a:gd name="connsiteX117" fmla="*/ 93215 w 3143272"/>
                <a:gd name="connsiteY117" fmla="*/ 1022656 h 3121359"/>
                <a:gd name="connsiteX118" fmla="*/ 215218 w 3143272"/>
                <a:gd name="connsiteY118" fmla="*/ 1029501 h 3121359"/>
                <a:gd name="connsiteX119" fmla="*/ 334478 w 3143272"/>
                <a:gd name="connsiteY119" fmla="*/ 1039084 h 3121359"/>
                <a:gd name="connsiteX120" fmla="*/ 452368 w 3143272"/>
                <a:gd name="connsiteY120" fmla="*/ 1056881 h 3121359"/>
                <a:gd name="connsiteX121" fmla="*/ 503088 w 3143272"/>
                <a:gd name="connsiteY121" fmla="*/ 959681 h 3121359"/>
                <a:gd name="connsiteX122" fmla="*/ 562033 w 3143272"/>
                <a:gd name="connsiteY122" fmla="*/ 866588 h 3121359"/>
                <a:gd name="connsiteX123" fmla="*/ 594933 w 3143272"/>
                <a:gd name="connsiteY123" fmla="*/ 824149 h 3121359"/>
                <a:gd name="connsiteX124" fmla="*/ 629203 w 3143272"/>
                <a:gd name="connsiteY124" fmla="*/ 780340 h 3121359"/>
                <a:gd name="connsiteX125" fmla="*/ 563404 w 3143272"/>
                <a:gd name="connsiteY125" fmla="*/ 679033 h 3121359"/>
                <a:gd name="connsiteX126" fmla="*/ 503088 w 3143272"/>
                <a:gd name="connsiteY126" fmla="*/ 576356 h 3121359"/>
                <a:gd name="connsiteX127" fmla="*/ 446885 w 3143272"/>
                <a:gd name="connsiteY127" fmla="*/ 469573 h 3121359"/>
                <a:gd name="connsiteX128" fmla="*/ 508571 w 3143272"/>
                <a:gd name="connsiteY128" fmla="*/ 409336 h 3121359"/>
                <a:gd name="connsiteX129" fmla="*/ 575741 w 3143272"/>
                <a:gd name="connsiteY129" fmla="*/ 351838 h 3121359"/>
                <a:gd name="connsiteX130" fmla="*/ 644282 w 3143272"/>
                <a:gd name="connsiteY130" fmla="*/ 298446 h 3121359"/>
                <a:gd name="connsiteX131" fmla="*/ 715564 w 3143272"/>
                <a:gd name="connsiteY131" fmla="*/ 249161 h 3121359"/>
                <a:gd name="connsiteX132" fmla="*/ 792330 w 3143272"/>
                <a:gd name="connsiteY132" fmla="*/ 205353 h 3121359"/>
                <a:gd name="connsiteX133" fmla="*/ 881432 w 3143272"/>
                <a:gd name="connsiteY133" fmla="*/ 286125 h 3121359"/>
                <a:gd name="connsiteX134" fmla="*/ 965052 w 3143272"/>
                <a:gd name="connsiteY134" fmla="*/ 372373 h 3121359"/>
                <a:gd name="connsiteX135" fmla="*/ 1044559 w 3143272"/>
                <a:gd name="connsiteY135" fmla="*/ 462728 h 3121359"/>
                <a:gd name="connsiteX136" fmla="*/ 1095279 w 3143272"/>
                <a:gd name="connsiteY136" fmla="*/ 438086 h 3121359"/>
                <a:gd name="connsiteX137" fmla="*/ 1145999 w 3143272"/>
                <a:gd name="connsiteY137" fmla="*/ 418919 h 3121359"/>
                <a:gd name="connsiteX138" fmla="*/ 1198090 w 3143272"/>
                <a:gd name="connsiteY138" fmla="*/ 401122 h 3121359"/>
                <a:gd name="connsiteX139" fmla="*/ 1250181 w 3143272"/>
                <a:gd name="connsiteY139" fmla="*/ 384694 h 3121359"/>
                <a:gd name="connsiteX140" fmla="*/ 1303642 w 3143272"/>
                <a:gd name="connsiteY140" fmla="*/ 372373 h 3121359"/>
                <a:gd name="connsiteX141" fmla="*/ 1358475 w 3143272"/>
                <a:gd name="connsiteY141" fmla="*/ 362790 h 3121359"/>
                <a:gd name="connsiteX142" fmla="*/ 1372183 w 3143272"/>
                <a:gd name="connsiteY142" fmla="*/ 243685 h 3121359"/>
                <a:gd name="connsiteX143" fmla="*/ 1391374 w 3143272"/>
                <a:gd name="connsiteY143" fmla="*/ 124581 h 3121359"/>
                <a:gd name="connsiteX144" fmla="*/ 1417420 w 3143272"/>
                <a:gd name="connsiteY144" fmla="*/ 5476 h 3121359"/>
                <a:gd name="connsiteX145" fmla="*/ 1505152 w 3143272"/>
                <a:gd name="connsiteY145" fmla="*/ 1369 h 31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3143272" h="3121359">
                  <a:moveTo>
                    <a:pt x="1571636" y="1321822"/>
                  </a:moveTo>
                  <a:cubicBezTo>
                    <a:pt x="1334913" y="1321822"/>
                    <a:pt x="1143011" y="1428762"/>
                    <a:pt x="1143011" y="1560679"/>
                  </a:cubicBezTo>
                  <a:cubicBezTo>
                    <a:pt x="1143011" y="1692596"/>
                    <a:pt x="1334913" y="1799536"/>
                    <a:pt x="1571636" y="1799536"/>
                  </a:cubicBezTo>
                  <a:cubicBezTo>
                    <a:pt x="1808359" y="1799536"/>
                    <a:pt x="2000261" y="1692596"/>
                    <a:pt x="2000261" y="1560679"/>
                  </a:cubicBezTo>
                  <a:cubicBezTo>
                    <a:pt x="2000261" y="1428762"/>
                    <a:pt x="1808359" y="1321822"/>
                    <a:pt x="1571636" y="1321822"/>
                  </a:cubicBezTo>
                  <a:close/>
                  <a:moveTo>
                    <a:pt x="1592884" y="0"/>
                  </a:moveTo>
                  <a:lnTo>
                    <a:pt x="1679245" y="2738"/>
                  </a:lnTo>
                  <a:lnTo>
                    <a:pt x="1766977" y="12321"/>
                  </a:lnTo>
                  <a:lnTo>
                    <a:pt x="1851967" y="26011"/>
                  </a:lnTo>
                  <a:lnTo>
                    <a:pt x="1868417" y="145116"/>
                  </a:lnTo>
                  <a:lnTo>
                    <a:pt x="1878013" y="265589"/>
                  </a:lnTo>
                  <a:lnTo>
                    <a:pt x="1882125" y="384694"/>
                  </a:lnTo>
                  <a:lnTo>
                    <a:pt x="1960261" y="409336"/>
                  </a:lnTo>
                  <a:lnTo>
                    <a:pt x="2037027" y="436717"/>
                  </a:lnTo>
                  <a:lnTo>
                    <a:pt x="2087747" y="459990"/>
                  </a:lnTo>
                  <a:lnTo>
                    <a:pt x="2186445" y="509275"/>
                  </a:lnTo>
                  <a:lnTo>
                    <a:pt x="2272806" y="428502"/>
                  </a:lnTo>
                  <a:lnTo>
                    <a:pt x="2363280" y="349100"/>
                  </a:lnTo>
                  <a:lnTo>
                    <a:pt x="2459237" y="275173"/>
                  </a:lnTo>
                  <a:lnTo>
                    <a:pt x="2529148" y="327195"/>
                  </a:lnTo>
                  <a:lnTo>
                    <a:pt x="2597689" y="381956"/>
                  </a:lnTo>
                  <a:lnTo>
                    <a:pt x="2663488" y="439455"/>
                  </a:lnTo>
                  <a:lnTo>
                    <a:pt x="2725174" y="502429"/>
                  </a:lnTo>
                  <a:lnTo>
                    <a:pt x="2781378" y="569511"/>
                  </a:lnTo>
                  <a:lnTo>
                    <a:pt x="2715579" y="670819"/>
                  </a:lnTo>
                  <a:lnTo>
                    <a:pt x="2645667" y="768019"/>
                  </a:lnTo>
                  <a:lnTo>
                    <a:pt x="2571644" y="863850"/>
                  </a:lnTo>
                  <a:lnTo>
                    <a:pt x="2603172" y="909028"/>
                  </a:lnTo>
                  <a:lnTo>
                    <a:pt x="2629218" y="955574"/>
                  </a:lnTo>
                  <a:lnTo>
                    <a:pt x="2658004" y="1003490"/>
                  </a:lnTo>
                  <a:lnTo>
                    <a:pt x="2681308" y="1052774"/>
                  </a:lnTo>
                  <a:lnTo>
                    <a:pt x="2704612" y="1103428"/>
                  </a:lnTo>
                  <a:lnTo>
                    <a:pt x="2723804" y="1154082"/>
                  </a:lnTo>
                  <a:lnTo>
                    <a:pt x="2843064" y="1147237"/>
                  </a:lnTo>
                  <a:lnTo>
                    <a:pt x="2965066" y="1145868"/>
                  </a:lnTo>
                  <a:lnTo>
                    <a:pt x="3085698" y="1151344"/>
                  </a:lnTo>
                  <a:lnTo>
                    <a:pt x="3110372" y="1256758"/>
                  </a:lnTo>
                  <a:lnTo>
                    <a:pt x="3128193" y="1364910"/>
                  </a:lnTo>
                  <a:lnTo>
                    <a:pt x="3140530" y="1473063"/>
                  </a:lnTo>
                  <a:lnTo>
                    <a:pt x="3143272" y="1582584"/>
                  </a:lnTo>
                  <a:lnTo>
                    <a:pt x="3025382" y="1618178"/>
                  </a:lnTo>
                  <a:lnTo>
                    <a:pt x="2910234" y="1649666"/>
                  </a:lnTo>
                  <a:lnTo>
                    <a:pt x="2792344" y="1672939"/>
                  </a:lnTo>
                  <a:lnTo>
                    <a:pt x="2786861" y="1727700"/>
                  </a:lnTo>
                  <a:lnTo>
                    <a:pt x="2777265" y="1781091"/>
                  </a:lnTo>
                  <a:lnTo>
                    <a:pt x="2767670" y="1834483"/>
                  </a:lnTo>
                  <a:lnTo>
                    <a:pt x="2755332" y="1887875"/>
                  </a:lnTo>
                  <a:lnTo>
                    <a:pt x="2740253" y="1939897"/>
                  </a:lnTo>
                  <a:lnTo>
                    <a:pt x="2722433" y="1991920"/>
                  </a:lnTo>
                  <a:lnTo>
                    <a:pt x="2817019" y="2064478"/>
                  </a:lnTo>
                  <a:lnTo>
                    <a:pt x="2911605" y="2141143"/>
                  </a:lnTo>
                  <a:lnTo>
                    <a:pt x="3002078" y="2223284"/>
                  </a:lnTo>
                  <a:lnTo>
                    <a:pt x="2952729" y="2319115"/>
                  </a:lnTo>
                  <a:lnTo>
                    <a:pt x="2896526" y="2413577"/>
                  </a:lnTo>
                  <a:lnTo>
                    <a:pt x="2834839" y="2503932"/>
                  </a:lnTo>
                  <a:lnTo>
                    <a:pt x="2767670" y="2590180"/>
                  </a:lnTo>
                  <a:lnTo>
                    <a:pt x="2655263" y="2542265"/>
                  </a:lnTo>
                  <a:lnTo>
                    <a:pt x="2545598" y="2490242"/>
                  </a:lnTo>
                  <a:lnTo>
                    <a:pt x="2440046" y="2434113"/>
                  </a:lnTo>
                  <a:lnTo>
                    <a:pt x="2401663" y="2472445"/>
                  </a:lnTo>
                  <a:lnTo>
                    <a:pt x="2359168" y="2508039"/>
                  </a:lnTo>
                  <a:lnTo>
                    <a:pt x="2316672" y="2545003"/>
                  </a:lnTo>
                  <a:lnTo>
                    <a:pt x="2227570" y="2606609"/>
                  </a:lnTo>
                  <a:lnTo>
                    <a:pt x="2179591" y="2633989"/>
                  </a:lnTo>
                  <a:lnTo>
                    <a:pt x="2208378" y="2751725"/>
                  </a:lnTo>
                  <a:lnTo>
                    <a:pt x="2230311" y="2869460"/>
                  </a:lnTo>
                  <a:lnTo>
                    <a:pt x="2246761" y="2988564"/>
                  </a:lnTo>
                  <a:lnTo>
                    <a:pt x="2165883" y="3024159"/>
                  </a:lnTo>
                  <a:lnTo>
                    <a:pt x="2085005" y="3055646"/>
                  </a:lnTo>
                  <a:lnTo>
                    <a:pt x="2001386" y="3081658"/>
                  </a:lnTo>
                  <a:lnTo>
                    <a:pt x="1916395" y="3103562"/>
                  </a:lnTo>
                  <a:lnTo>
                    <a:pt x="1831405" y="3121359"/>
                  </a:lnTo>
                  <a:lnTo>
                    <a:pt x="1775202" y="3013207"/>
                  </a:lnTo>
                  <a:lnTo>
                    <a:pt x="1725853" y="2902316"/>
                  </a:lnTo>
                  <a:lnTo>
                    <a:pt x="1680616" y="2792795"/>
                  </a:lnTo>
                  <a:lnTo>
                    <a:pt x="1625783" y="2795533"/>
                  </a:lnTo>
                  <a:lnTo>
                    <a:pt x="1570951" y="2796902"/>
                  </a:lnTo>
                  <a:lnTo>
                    <a:pt x="1516118" y="2795533"/>
                  </a:lnTo>
                  <a:lnTo>
                    <a:pt x="1433870" y="2790057"/>
                  </a:lnTo>
                  <a:lnTo>
                    <a:pt x="1352992" y="2777736"/>
                  </a:lnTo>
                  <a:lnTo>
                    <a:pt x="1298159" y="2884519"/>
                  </a:lnTo>
                  <a:lnTo>
                    <a:pt x="1239214" y="2989933"/>
                  </a:lnTo>
                  <a:lnTo>
                    <a:pt x="1174786" y="3091241"/>
                  </a:lnTo>
                  <a:lnTo>
                    <a:pt x="1091167" y="3069336"/>
                  </a:lnTo>
                  <a:lnTo>
                    <a:pt x="1007547" y="3039218"/>
                  </a:lnTo>
                  <a:lnTo>
                    <a:pt x="928040" y="3004993"/>
                  </a:lnTo>
                  <a:lnTo>
                    <a:pt x="849904" y="2968029"/>
                  </a:lnTo>
                  <a:lnTo>
                    <a:pt x="773138" y="2926959"/>
                  </a:lnTo>
                  <a:lnTo>
                    <a:pt x="799184" y="2807854"/>
                  </a:lnTo>
                  <a:lnTo>
                    <a:pt x="830712" y="2691488"/>
                  </a:lnTo>
                  <a:lnTo>
                    <a:pt x="867724" y="2577859"/>
                  </a:lnTo>
                  <a:lnTo>
                    <a:pt x="825229" y="2546372"/>
                  </a:lnTo>
                  <a:lnTo>
                    <a:pt x="779992" y="2513516"/>
                  </a:lnTo>
                  <a:lnTo>
                    <a:pt x="699114" y="2438220"/>
                  </a:lnTo>
                  <a:lnTo>
                    <a:pt x="662102" y="2398518"/>
                  </a:lnTo>
                  <a:lnTo>
                    <a:pt x="626461" y="2357448"/>
                  </a:lnTo>
                  <a:lnTo>
                    <a:pt x="516796" y="2403994"/>
                  </a:lnTo>
                  <a:lnTo>
                    <a:pt x="403019" y="2446434"/>
                  </a:lnTo>
                  <a:lnTo>
                    <a:pt x="286500" y="2483397"/>
                  </a:lnTo>
                  <a:lnTo>
                    <a:pt x="226184" y="2393042"/>
                  </a:lnTo>
                  <a:lnTo>
                    <a:pt x="172723" y="2297211"/>
                  </a:lnTo>
                  <a:lnTo>
                    <a:pt x="126115" y="2198642"/>
                  </a:lnTo>
                  <a:lnTo>
                    <a:pt x="86361" y="2098703"/>
                  </a:lnTo>
                  <a:lnTo>
                    <a:pt x="182318" y="2024776"/>
                  </a:lnTo>
                  <a:lnTo>
                    <a:pt x="281017" y="1956326"/>
                  </a:lnTo>
                  <a:lnTo>
                    <a:pt x="382457" y="1893351"/>
                  </a:lnTo>
                  <a:lnTo>
                    <a:pt x="359153" y="1785198"/>
                  </a:lnTo>
                  <a:lnTo>
                    <a:pt x="350928" y="1731807"/>
                  </a:lnTo>
                  <a:lnTo>
                    <a:pt x="345445" y="1677046"/>
                  </a:lnTo>
                  <a:lnTo>
                    <a:pt x="342703" y="1622285"/>
                  </a:lnTo>
                  <a:lnTo>
                    <a:pt x="341332" y="1568894"/>
                  </a:lnTo>
                  <a:lnTo>
                    <a:pt x="226184" y="1533299"/>
                  </a:lnTo>
                  <a:lnTo>
                    <a:pt x="112407" y="1492229"/>
                  </a:lnTo>
                  <a:lnTo>
                    <a:pt x="0" y="1447051"/>
                  </a:lnTo>
                  <a:lnTo>
                    <a:pt x="10967" y="1338899"/>
                  </a:lnTo>
                  <a:lnTo>
                    <a:pt x="31529" y="1232116"/>
                  </a:lnTo>
                  <a:lnTo>
                    <a:pt x="58945" y="1126701"/>
                  </a:lnTo>
                  <a:lnTo>
                    <a:pt x="93215" y="1022656"/>
                  </a:lnTo>
                  <a:lnTo>
                    <a:pt x="215218" y="1029501"/>
                  </a:lnTo>
                  <a:lnTo>
                    <a:pt x="334478" y="1039084"/>
                  </a:lnTo>
                  <a:lnTo>
                    <a:pt x="452368" y="1056881"/>
                  </a:lnTo>
                  <a:lnTo>
                    <a:pt x="503088" y="959681"/>
                  </a:lnTo>
                  <a:lnTo>
                    <a:pt x="562033" y="866588"/>
                  </a:lnTo>
                  <a:lnTo>
                    <a:pt x="594933" y="824149"/>
                  </a:lnTo>
                  <a:lnTo>
                    <a:pt x="629203" y="780340"/>
                  </a:lnTo>
                  <a:lnTo>
                    <a:pt x="563404" y="679033"/>
                  </a:lnTo>
                  <a:lnTo>
                    <a:pt x="503088" y="576356"/>
                  </a:lnTo>
                  <a:lnTo>
                    <a:pt x="446885" y="469573"/>
                  </a:lnTo>
                  <a:lnTo>
                    <a:pt x="508571" y="409336"/>
                  </a:lnTo>
                  <a:lnTo>
                    <a:pt x="575741" y="351838"/>
                  </a:lnTo>
                  <a:lnTo>
                    <a:pt x="644282" y="298446"/>
                  </a:lnTo>
                  <a:lnTo>
                    <a:pt x="715564" y="249161"/>
                  </a:lnTo>
                  <a:lnTo>
                    <a:pt x="792330" y="205353"/>
                  </a:lnTo>
                  <a:lnTo>
                    <a:pt x="881432" y="286125"/>
                  </a:lnTo>
                  <a:lnTo>
                    <a:pt x="965052" y="372373"/>
                  </a:lnTo>
                  <a:lnTo>
                    <a:pt x="1044559" y="462728"/>
                  </a:lnTo>
                  <a:lnTo>
                    <a:pt x="1095279" y="438086"/>
                  </a:lnTo>
                  <a:lnTo>
                    <a:pt x="1145999" y="418919"/>
                  </a:lnTo>
                  <a:lnTo>
                    <a:pt x="1198090" y="401122"/>
                  </a:lnTo>
                  <a:lnTo>
                    <a:pt x="1250181" y="384694"/>
                  </a:lnTo>
                  <a:lnTo>
                    <a:pt x="1303642" y="372373"/>
                  </a:lnTo>
                  <a:lnTo>
                    <a:pt x="1358475" y="362790"/>
                  </a:lnTo>
                  <a:lnTo>
                    <a:pt x="1372183" y="243685"/>
                  </a:lnTo>
                  <a:lnTo>
                    <a:pt x="1391374" y="124581"/>
                  </a:lnTo>
                  <a:lnTo>
                    <a:pt x="1417420" y="5476"/>
                  </a:lnTo>
                  <a:lnTo>
                    <a:pt x="1505152" y="1369"/>
                  </a:lnTo>
                  <a:close/>
                </a:path>
              </a:pathLst>
            </a:custGeom>
            <a:gradFill flip="none" rotWithShape="1">
              <a:gsLst>
                <a:gs pos="0">
                  <a:srgbClr val="F93D32"/>
                </a:gs>
                <a:gs pos="53000">
                  <a:srgbClr val="BE1007"/>
                </a:gs>
              </a:gsLst>
              <a:lin ang="5400000" scaled="1"/>
              <a:tileRect/>
            </a:gra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27" name="文本框 37"/>
            <p:cNvSpPr txBox="1"/>
            <p:nvPr/>
          </p:nvSpPr>
          <p:spPr>
            <a:xfrm>
              <a:off x="6524625" y="4276725"/>
              <a:ext cx="2339340" cy="523240"/>
            </a:xfrm>
            <a:prstGeom prst="rect">
              <a:avLst/>
            </a:prstGeom>
            <a:noFill/>
          </p:spPr>
          <p:txBody>
            <a:bodyPr wrap="non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人民当家作主</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18"/>
          <p:cNvGrpSpPr/>
          <p:nvPr/>
        </p:nvGrpSpPr>
        <p:grpSpPr>
          <a:xfrm>
            <a:off x="7694295" y="1510030"/>
            <a:ext cx="1972310" cy="1958340"/>
            <a:chOff x="7694295" y="1510030"/>
            <a:chExt cx="1972310" cy="1958340"/>
          </a:xfrm>
          <a:solidFill>
            <a:schemeClr val="accent6"/>
          </a:solidFill>
        </p:grpSpPr>
        <p:sp>
          <p:nvSpPr>
            <p:cNvPr id="29" name="任意多边形 59"/>
            <p:cNvSpPr>
              <a:spLocks/>
            </p:cNvSpPr>
            <p:nvPr/>
          </p:nvSpPr>
          <p:spPr bwMode="auto">
            <a:xfrm>
              <a:off x="7694295" y="1510030"/>
              <a:ext cx="1972310" cy="1958340"/>
            </a:xfrm>
            <a:custGeom>
              <a:avLst/>
              <a:gdLst>
                <a:gd name="connsiteX0" fmla="*/ 986066 w 1972130"/>
                <a:gd name="connsiteY0" fmla="*/ 864088 h 1958381"/>
                <a:gd name="connsiteX1" fmla="*/ 703173 w 1972130"/>
                <a:gd name="connsiteY1" fmla="*/ 979190 h 1958381"/>
                <a:gd name="connsiteX2" fmla="*/ 986066 w 1972130"/>
                <a:gd name="connsiteY2" fmla="*/ 1094292 h 1958381"/>
                <a:gd name="connsiteX3" fmla="*/ 1268959 w 1972130"/>
                <a:gd name="connsiteY3" fmla="*/ 979190 h 1958381"/>
                <a:gd name="connsiteX4" fmla="*/ 986066 w 1972130"/>
                <a:gd name="connsiteY4" fmla="*/ 864088 h 1958381"/>
                <a:gd name="connsiteX5" fmla="*/ 999396 w 1972130"/>
                <a:gd name="connsiteY5" fmla="*/ 0 h 1958381"/>
                <a:gd name="connsiteX6" fmla="*/ 1053580 w 1972130"/>
                <a:gd name="connsiteY6" fmla="*/ 1718 h 1958381"/>
                <a:gd name="connsiteX7" fmla="*/ 1108624 w 1972130"/>
                <a:gd name="connsiteY7" fmla="*/ 7731 h 1958381"/>
                <a:gd name="connsiteX8" fmla="*/ 1161948 w 1972130"/>
                <a:gd name="connsiteY8" fmla="*/ 16320 h 1958381"/>
                <a:gd name="connsiteX9" fmla="*/ 1172269 w 1972130"/>
                <a:gd name="connsiteY9" fmla="*/ 91048 h 1958381"/>
                <a:gd name="connsiteX10" fmla="*/ 1178290 w 1972130"/>
                <a:gd name="connsiteY10" fmla="*/ 166634 h 1958381"/>
                <a:gd name="connsiteX11" fmla="*/ 1180870 w 1972130"/>
                <a:gd name="connsiteY11" fmla="*/ 241362 h 1958381"/>
                <a:gd name="connsiteX12" fmla="*/ 1229893 w 1972130"/>
                <a:gd name="connsiteY12" fmla="*/ 256823 h 1958381"/>
                <a:gd name="connsiteX13" fmla="*/ 1278057 w 1972130"/>
                <a:gd name="connsiteY13" fmla="*/ 274002 h 1958381"/>
                <a:gd name="connsiteX14" fmla="*/ 1309880 w 1972130"/>
                <a:gd name="connsiteY14" fmla="*/ 288604 h 1958381"/>
                <a:gd name="connsiteX15" fmla="*/ 1371804 w 1972130"/>
                <a:gd name="connsiteY15" fmla="*/ 319525 h 1958381"/>
                <a:gd name="connsiteX16" fmla="*/ 1425989 w 1972130"/>
                <a:gd name="connsiteY16" fmla="*/ 268848 h 1958381"/>
                <a:gd name="connsiteX17" fmla="*/ 1482753 w 1972130"/>
                <a:gd name="connsiteY17" fmla="*/ 219030 h 1958381"/>
                <a:gd name="connsiteX18" fmla="*/ 1542957 w 1972130"/>
                <a:gd name="connsiteY18" fmla="*/ 172647 h 1958381"/>
                <a:gd name="connsiteX19" fmla="*/ 1586821 w 1972130"/>
                <a:gd name="connsiteY19" fmla="*/ 205287 h 1958381"/>
                <a:gd name="connsiteX20" fmla="*/ 1629824 w 1972130"/>
                <a:gd name="connsiteY20" fmla="*/ 239644 h 1958381"/>
                <a:gd name="connsiteX21" fmla="*/ 1671107 w 1972130"/>
                <a:gd name="connsiteY21" fmla="*/ 275720 h 1958381"/>
                <a:gd name="connsiteX22" fmla="*/ 1709810 w 1972130"/>
                <a:gd name="connsiteY22" fmla="*/ 315231 h 1958381"/>
                <a:gd name="connsiteX23" fmla="*/ 1745073 w 1972130"/>
                <a:gd name="connsiteY23" fmla="*/ 357319 h 1958381"/>
                <a:gd name="connsiteX24" fmla="*/ 1703790 w 1972130"/>
                <a:gd name="connsiteY24" fmla="*/ 420880 h 1958381"/>
                <a:gd name="connsiteX25" fmla="*/ 1659926 w 1972130"/>
                <a:gd name="connsiteY25" fmla="*/ 481865 h 1958381"/>
                <a:gd name="connsiteX26" fmla="*/ 1613483 w 1972130"/>
                <a:gd name="connsiteY26" fmla="*/ 541991 h 1958381"/>
                <a:gd name="connsiteX27" fmla="*/ 1633264 w 1972130"/>
                <a:gd name="connsiteY27" fmla="*/ 570336 h 1958381"/>
                <a:gd name="connsiteX28" fmla="*/ 1649605 w 1972130"/>
                <a:gd name="connsiteY28" fmla="*/ 599540 h 1958381"/>
                <a:gd name="connsiteX29" fmla="*/ 1667667 w 1972130"/>
                <a:gd name="connsiteY29" fmla="*/ 629602 h 1958381"/>
                <a:gd name="connsiteX30" fmla="*/ 1682288 w 1972130"/>
                <a:gd name="connsiteY30" fmla="*/ 660524 h 1958381"/>
                <a:gd name="connsiteX31" fmla="*/ 1696909 w 1972130"/>
                <a:gd name="connsiteY31" fmla="*/ 692305 h 1958381"/>
                <a:gd name="connsiteX32" fmla="*/ 1708950 w 1972130"/>
                <a:gd name="connsiteY32" fmla="*/ 724086 h 1958381"/>
                <a:gd name="connsiteX33" fmla="*/ 1783776 w 1972130"/>
                <a:gd name="connsiteY33" fmla="*/ 719791 h 1958381"/>
                <a:gd name="connsiteX34" fmla="*/ 1860321 w 1972130"/>
                <a:gd name="connsiteY34" fmla="*/ 718932 h 1958381"/>
                <a:gd name="connsiteX35" fmla="*/ 1936007 w 1972130"/>
                <a:gd name="connsiteY35" fmla="*/ 722368 h 1958381"/>
                <a:gd name="connsiteX36" fmla="*/ 1951488 w 1972130"/>
                <a:gd name="connsiteY36" fmla="*/ 788506 h 1958381"/>
                <a:gd name="connsiteX37" fmla="*/ 1962669 w 1972130"/>
                <a:gd name="connsiteY37" fmla="*/ 856362 h 1958381"/>
                <a:gd name="connsiteX38" fmla="*/ 1970410 w 1972130"/>
                <a:gd name="connsiteY38" fmla="*/ 924219 h 1958381"/>
                <a:gd name="connsiteX39" fmla="*/ 1972130 w 1972130"/>
                <a:gd name="connsiteY39" fmla="*/ 992934 h 1958381"/>
                <a:gd name="connsiteX40" fmla="*/ 1898164 w 1972130"/>
                <a:gd name="connsiteY40" fmla="*/ 1015266 h 1958381"/>
                <a:gd name="connsiteX41" fmla="*/ 1825919 w 1972130"/>
                <a:gd name="connsiteY41" fmla="*/ 1035022 h 1958381"/>
                <a:gd name="connsiteX42" fmla="*/ 1751953 w 1972130"/>
                <a:gd name="connsiteY42" fmla="*/ 1049624 h 1958381"/>
                <a:gd name="connsiteX43" fmla="*/ 1748513 w 1972130"/>
                <a:gd name="connsiteY43" fmla="*/ 1083981 h 1958381"/>
                <a:gd name="connsiteX44" fmla="*/ 1742493 w 1972130"/>
                <a:gd name="connsiteY44" fmla="*/ 1117480 h 1958381"/>
                <a:gd name="connsiteX45" fmla="*/ 1736472 w 1972130"/>
                <a:gd name="connsiteY45" fmla="*/ 1150978 h 1958381"/>
                <a:gd name="connsiteX46" fmla="*/ 1728731 w 1972130"/>
                <a:gd name="connsiteY46" fmla="*/ 1184477 h 1958381"/>
                <a:gd name="connsiteX47" fmla="*/ 1719271 w 1972130"/>
                <a:gd name="connsiteY47" fmla="*/ 1217117 h 1958381"/>
                <a:gd name="connsiteX48" fmla="*/ 1708090 w 1972130"/>
                <a:gd name="connsiteY48" fmla="*/ 1249756 h 1958381"/>
                <a:gd name="connsiteX49" fmla="*/ 1767434 w 1972130"/>
                <a:gd name="connsiteY49" fmla="*/ 1295280 h 1958381"/>
                <a:gd name="connsiteX50" fmla="*/ 1826779 w 1972130"/>
                <a:gd name="connsiteY50" fmla="*/ 1343381 h 1958381"/>
                <a:gd name="connsiteX51" fmla="*/ 1883543 w 1972130"/>
                <a:gd name="connsiteY51" fmla="*/ 1394917 h 1958381"/>
                <a:gd name="connsiteX52" fmla="*/ 1852581 w 1972130"/>
                <a:gd name="connsiteY52" fmla="*/ 1455043 h 1958381"/>
                <a:gd name="connsiteX53" fmla="*/ 1817318 w 1972130"/>
                <a:gd name="connsiteY53" fmla="*/ 1514310 h 1958381"/>
                <a:gd name="connsiteX54" fmla="*/ 1778615 w 1972130"/>
                <a:gd name="connsiteY54" fmla="*/ 1571000 h 1958381"/>
                <a:gd name="connsiteX55" fmla="*/ 1736472 w 1972130"/>
                <a:gd name="connsiteY55" fmla="*/ 1625113 h 1958381"/>
                <a:gd name="connsiteX56" fmla="*/ 1665947 w 1972130"/>
                <a:gd name="connsiteY56" fmla="*/ 1595050 h 1958381"/>
                <a:gd name="connsiteX57" fmla="*/ 1597141 w 1972130"/>
                <a:gd name="connsiteY57" fmla="*/ 1562410 h 1958381"/>
                <a:gd name="connsiteX58" fmla="*/ 1530917 w 1972130"/>
                <a:gd name="connsiteY58" fmla="*/ 1527194 h 1958381"/>
                <a:gd name="connsiteX59" fmla="*/ 1506835 w 1972130"/>
                <a:gd name="connsiteY59" fmla="*/ 1551244 h 1958381"/>
                <a:gd name="connsiteX60" fmla="*/ 1480173 w 1972130"/>
                <a:gd name="connsiteY60" fmla="*/ 1573576 h 1958381"/>
                <a:gd name="connsiteX61" fmla="*/ 1453511 w 1972130"/>
                <a:gd name="connsiteY61" fmla="*/ 1596768 h 1958381"/>
                <a:gd name="connsiteX62" fmla="*/ 1397606 w 1972130"/>
                <a:gd name="connsiteY62" fmla="*/ 1635420 h 1958381"/>
                <a:gd name="connsiteX63" fmla="*/ 1367504 w 1972130"/>
                <a:gd name="connsiteY63" fmla="*/ 1652599 h 1958381"/>
                <a:gd name="connsiteX64" fmla="*/ 1385565 w 1972130"/>
                <a:gd name="connsiteY64" fmla="*/ 1726468 h 1958381"/>
                <a:gd name="connsiteX65" fmla="*/ 1399326 w 1972130"/>
                <a:gd name="connsiteY65" fmla="*/ 1800336 h 1958381"/>
                <a:gd name="connsiteX66" fmla="*/ 1409647 w 1972130"/>
                <a:gd name="connsiteY66" fmla="*/ 1875064 h 1958381"/>
                <a:gd name="connsiteX67" fmla="*/ 1358903 w 1972130"/>
                <a:gd name="connsiteY67" fmla="*/ 1897397 h 1958381"/>
                <a:gd name="connsiteX68" fmla="*/ 1308159 w 1972130"/>
                <a:gd name="connsiteY68" fmla="*/ 1917152 h 1958381"/>
                <a:gd name="connsiteX69" fmla="*/ 1255695 w 1972130"/>
                <a:gd name="connsiteY69" fmla="*/ 1933472 h 1958381"/>
                <a:gd name="connsiteX70" fmla="*/ 1202371 w 1972130"/>
                <a:gd name="connsiteY70" fmla="*/ 1947215 h 1958381"/>
                <a:gd name="connsiteX71" fmla="*/ 1149047 w 1972130"/>
                <a:gd name="connsiteY71" fmla="*/ 1958381 h 1958381"/>
                <a:gd name="connsiteX72" fmla="*/ 1113785 w 1972130"/>
                <a:gd name="connsiteY72" fmla="*/ 1890525 h 1958381"/>
                <a:gd name="connsiteX73" fmla="*/ 1082822 w 1972130"/>
                <a:gd name="connsiteY73" fmla="*/ 1820951 h 1958381"/>
                <a:gd name="connsiteX74" fmla="*/ 1054440 w 1972130"/>
                <a:gd name="connsiteY74" fmla="*/ 1752236 h 1958381"/>
                <a:gd name="connsiteX75" fmla="*/ 1020038 w 1972130"/>
                <a:gd name="connsiteY75" fmla="*/ 1753954 h 1958381"/>
                <a:gd name="connsiteX76" fmla="*/ 985635 w 1972130"/>
                <a:gd name="connsiteY76" fmla="*/ 1754813 h 1958381"/>
                <a:gd name="connsiteX77" fmla="*/ 951232 w 1972130"/>
                <a:gd name="connsiteY77" fmla="*/ 1753954 h 1958381"/>
                <a:gd name="connsiteX78" fmla="*/ 899628 w 1972130"/>
                <a:gd name="connsiteY78" fmla="*/ 1750518 h 1958381"/>
                <a:gd name="connsiteX79" fmla="*/ 848885 w 1972130"/>
                <a:gd name="connsiteY79" fmla="*/ 1742787 h 1958381"/>
                <a:gd name="connsiteX80" fmla="*/ 814482 w 1972130"/>
                <a:gd name="connsiteY80" fmla="*/ 1809785 h 1958381"/>
                <a:gd name="connsiteX81" fmla="*/ 777499 w 1972130"/>
                <a:gd name="connsiteY81" fmla="*/ 1875923 h 1958381"/>
                <a:gd name="connsiteX82" fmla="*/ 737076 w 1972130"/>
                <a:gd name="connsiteY82" fmla="*/ 1939485 h 1958381"/>
                <a:gd name="connsiteX83" fmla="*/ 684612 w 1972130"/>
                <a:gd name="connsiteY83" fmla="*/ 1925742 h 1958381"/>
                <a:gd name="connsiteX84" fmla="*/ 632148 w 1972130"/>
                <a:gd name="connsiteY84" fmla="*/ 1906845 h 1958381"/>
                <a:gd name="connsiteX85" fmla="*/ 582264 w 1972130"/>
                <a:gd name="connsiteY85" fmla="*/ 1885371 h 1958381"/>
                <a:gd name="connsiteX86" fmla="*/ 533241 w 1972130"/>
                <a:gd name="connsiteY86" fmla="*/ 1862180 h 1958381"/>
                <a:gd name="connsiteX87" fmla="*/ 485077 w 1972130"/>
                <a:gd name="connsiteY87" fmla="*/ 1836412 h 1958381"/>
                <a:gd name="connsiteX88" fmla="*/ 501418 w 1972130"/>
                <a:gd name="connsiteY88" fmla="*/ 1761684 h 1958381"/>
                <a:gd name="connsiteX89" fmla="*/ 521200 w 1972130"/>
                <a:gd name="connsiteY89" fmla="*/ 1688674 h 1958381"/>
                <a:gd name="connsiteX90" fmla="*/ 544421 w 1972130"/>
                <a:gd name="connsiteY90" fmla="*/ 1617382 h 1958381"/>
                <a:gd name="connsiteX91" fmla="*/ 517760 w 1972130"/>
                <a:gd name="connsiteY91" fmla="*/ 1597627 h 1958381"/>
                <a:gd name="connsiteX92" fmla="*/ 489377 w 1972130"/>
                <a:gd name="connsiteY92" fmla="*/ 1577012 h 1958381"/>
                <a:gd name="connsiteX93" fmla="*/ 438634 w 1972130"/>
                <a:gd name="connsiteY93" fmla="*/ 1529771 h 1958381"/>
                <a:gd name="connsiteX94" fmla="*/ 415412 w 1972130"/>
                <a:gd name="connsiteY94" fmla="*/ 1504861 h 1958381"/>
                <a:gd name="connsiteX95" fmla="*/ 393050 w 1972130"/>
                <a:gd name="connsiteY95" fmla="*/ 1479093 h 1958381"/>
                <a:gd name="connsiteX96" fmla="*/ 324245 w 1972130"/>
                <a:gd name="connsiteY96" fmla="*/ 1508297 h 1958381"/>
                <a:gd name="connsiteX97" fmla="*/ 252859 w 1972130"/>
                <a:gd name="connsiteY97" fmla="*/ 1534924 h 1958381"/>
                <a:gd name="connsiteX98" fmla="*/ 179754 w 1972130"/>
                <a:gd name="connsiteY98" fmla="*/ 1558116 h 1958381"/>
                <a:gd name="connsiteX99" fmla="*/ 141911 w 1972130"/>
                <a:gd name="connsiteY99" fmla="*/ 1501426 h 1958381"/>
                <a:gd name="connsiteX100" fmla="*/ 108368 w 1972130"/>
                <a:gd name="connsiteY100" fmla="*/ 1441300 h 1958381"/>
                <a:gd name="connsiteX101" fmla="*/ 79126 w 1972130"/>
                <a:gd name="connsiteY101" fmla="*/ 1379456 h 1958381"/>
                <a:gd name="connsiteX102" fmla="*/ 54184 w 1972130"/>
                <a:gd name="connsiteY102" fmla="*/ 1316754 h 1958381"/>
                <a:gd name="connsiteX103" fmla="*/ 114389 w 1972130"/>
                <a:gd name="connsiteY103" fmla="*/ 1270371 h 1958381"/>
                <a:gd name="connsiteX104" fmla="*/ 176314 w 1972130"/>
                <a:gd name="connsiteY104" fmla="*/ 1227424 h 1958381"/>
                <a:gd name="connsiteX105" fmla="*/ 239958 w 1972130"/>
                <a:gd name="connsiteY105" fmla="*/ 1187913 h 1958381"/>
                <a:gd name="connsiteX106" fmla="*/ 225337 w 1972130"/>
                <a:gd name="connsiteY106" fmla="*/ 1120057 h 1958381"/>
                <a:gd name="connsiteX107" fmla="*/ 220177 w 1972130"/>
                <a:gd name="connsiteY107" fmla="*/ 1086558 h 1958381"/>
                <a:gd name="connsiteX108" fmla="*/ 216737 w 1972130"/>
                <a:gd name="connsiteY108" fmla="*/ 1052201 h 1958381"/>
                <a:gd name="connsiteX109" fmla="*/ 215017 w 1972130"/>
                <a:gd name="connsiteY109" fmla="*/ 1017843 h 1958381"/>
                <a:gd name="connsiteX110" fmla="*/ 214157 w 1972130"/>
                <a:gd name="connsiteY110" fmla="*/ 984344 h 1958381"/>
                <a:gd name="connsiteX111" fmla="*/ 141911 w 1972130"/>
                <a:gd name="connsiteY111" fmla="*/ 962012 h 1958381"/>
                <a:gd name="connsiteX112" fmla="*/ 70526 w 1972130"/>
                <a:gd name="connsiteY112" fmla="*/ 936244 h 1958381"/>
                <a:gd name="connsiteX113" fmla="*/ 0 w 1972130"/>
                <a:gd name="connsiteY113" fmla="*/ 907899 h 1958381"/>
                <a:gd name="connsiteX114" fmla="*/ 6881 w 1972130"/>
                <a:gd name="connsiteY114" fmla="*/ 840043 h 1958381"/>
                <a:gd name="connsiteX115" fmla="*/ 19782 w 1972130"/>
                <a:gd name="connsiteY115" fmla="*/ 773045 h 1958381"/>
                <a:gd name="connsiteX116" fmla="*/ 36983 w 1972130"/>
                <a:gd name="connsiteY116" fmla="*/ 706907 h 1958381"/>
                <a:gd name="connsiteX117" fmla="*/ 58485 w 1972130"/>
                <a:gd name="connsiteY117" fmla="*/ 641628 h 1958381"/>
                <a:gd name="connsiteX118" fmla="*/ 135031 w 1972130"/>
                <a:gd name="connsiteY118" fmla="*/ 645922 h 1958381"/>
                <a:gd name="connsiteX119" fmla="*/ 209856 w 1972130"/>
                <a:gd name="connsiteY119" fmla="*/ 651935 h 1958381"/>
                <a:gd name="connsiteX120" fmla="*/ 283822 w 1972130"/>
                <a:gd name="connsiteY120" fmla="*/ 663101 h 1958381"/>
                <a:gd name="connsiteX121" fmla="*/ 315644 w 1972130"/>
                <a:gd name="connsiteY121" fmla="*/ 602116 h 1958381"/>
                <a:gd name="connsiteX122" fmla="*/ 352627 w 1972130"/>
                <a:gd name="connsiteY122" fmla="*/ 543709 h 1958381"/>
                <a:gd name="connsiteX123" fmla="*/ 373269 w 1972130"/>
                <a:gd name="connsiteY123" fmla="*/ 517081 h 1958381"/>
                <a:gd name="connsiteX124" fmla="*/ 394770 w 1972130"/>
                <a:gd name="connsiteY124" fmla="*/ 489595 h 1958381"/>
                <a:gd name="connsiteX125" fmla="*/ 353487 w 1972130"/>
                <a:gd name="connsiteY125" fmla="*/ 426034 h 1958381"/>
                <a:gd name="connsiteX126" fmla="*/ 315644 w 1972130"/>
                <a:gd name="connsiteY126" fmla="*/ 361613 h 1958381"/>
                <a:gd name="connsiteX127" fmla="*/ 280382 w 1972130"/>
                <a:gd name="connsiteY127" fmla="*/ 294616 h 1958381"/>
                <a:gd name="connsiteX128" fmla="*/ 319085 w 1972130"/>
                <a:gd name="connsiteY128" fmla="*/ 256823 h 1958381"/>
                <a:gd name="connsiteX129" fmla="*/ 361228 w 1972130"/>
                <a:gd name="connsiteY129" fmla="*/ 220747 h 1958381"/>
                <a:gd name="connsiteX130" fmla="*/ 404231 w 1972130"/>
                <a:gd name="connsiteY130" fmla="*/ 187249 h 1958381"/>
                <a:gd name="connsiteX131" fmla="*/ 448954 w 1972130"/>
                <a:gd name="connsiteY131" fmla="*/ 156327 h 1958381"/>
                <a:gd name="connsiteX132" fmla="*/ 497118 w 1972130"/>
                <a:gd name="connsiteY132" fmla="*/ 128841 h 1958381"/>
                <a:gd name="connsiteX133" fmla="*/ 553022 w 1972130"/>
                <a:gd name="connsiteY133" fmla="*/ 179518 h 1958381"/>
                <a:gd name="connsiteX134" fmla="*/ 605486 w 1972130"/>
                <a:gd name="connsiteY134" fmla="*/ 233632 h 1958381"/>
                <a:gd name="connsiteX135" fmla="*/ 655370 w 1972130"/>
                <a:gd name="connsiteY135" fmla="*/ 290322 h 1958381"/>
                <a:gd name="connsiteX136" fmla="*/ 687192 w 1972130"/>
                <a:gd name="connsiteY136" fmla="*/ 274861 h 1958381"/>
                <a:gd name="connsiteX137" fmla="*/ 719015 w 1972130"/>
                <a:gd name="connsiteY137" fmla="*/ 262835 h 1958381"/>
                <a:gd name="connsiteX138" fmla="*/ 751697 w 1972130"/>
                <a:gd name="connsiteY138" fmla="*/ 251669 h 1958381"/>
                <a:gd name="connsiteX139" fmla="*/ 784380 w 1972130"/>
                <a:gd name="connsiteY139" fmla="*/ 241362 h 1958381"/>
                <a:gd name="connsiteX140" fmla="*/ 817922 w 1972130"/>
                <a:gd name="connsiteY140" fmla="*/ 233632 h 1958381"/>
                <a:gd name="connsiteX141" fmla="*/ 852325 w 1972130"/>
                <a:gd name="connsiteY141" fmla="*/ 227619 h 1958381"/>
                <a:gd name="connsiteX142" fmla="*/ 860925 w 1972130"/>
                <a:gd name="connsiteY142" fmla="*/ 152891 h 1958381"/>
                <a:gd name="connsiteX143" fmla="*/ 872966 w 1972130"/>
                <a:gd name="connsiteY143" fmla="*/ 78164 h 1958381"/>
                <a:gd name="connsiteX144" fmla="*/ 889308 w 1972130"/>
                <a:gd name="connsiteY144" fmla="*/ 3436 h 1958381"/>
                <a:gd name="connsiteX145" fmla="*/ 944352 w 1972130"/>
                <a:gd name="connsiteY145" fmla="*/ 859 h 195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972130" h="1958381">
                  <a:moveTo>
                    <a:pt x="986066" y="864088"/>
                  </a:moveTo>
                  <a:cubicBezTo>
                    <a:pt x="829829" y="864088"/>
                    <a:pt x="703173" y="915621"/>
                    <a:pt x="703173" y="979190"/>
                  </a:cubicBezTo>
                  <a:cubicBezTo>
                    <a:pt x="703173" y="1042759"/>
                    <a:pt x="829829" y="1094292"/>
                    <a:pt x="986066" y="1094292"/>
                  </a:cubicBezTo>
                  <a:cubicBezTo>
                    <a:pt x="1142303" y="1094292"/>
                    <a:pt x="1268959" y="1042759"/>
                    <a:pt x="1268959" y="979190"/>
                  </a:cubicBezTo>
                  <a:cubicBezTo>
                    <a:pt x="1268959" y="915621"/>
                    <a:pt x="1142303" y="864088"/>
                    <a:pt x="986066" y="864088"/>
                  </a:cubicBezTo>
                  <a:close/>
                  <a:moveTo>
                    <a:pt x="999396" y="0"/>
                  </a:moveTo>
                  <a:lnTo>
                    <a:pt x="1053580" y="1718"/>
                  </a:lnTo>
                  <a:lnTo>
                    <a:pt x="1108624" y="7731"/>
                  </a:lnTo>
                  <a:lnTo>
                    <a:pt x="1161948" y="16320"/>
                  </a:lnTo>
                  <a:lnTo>
                    <a:pt x="1172269" y="91048"/>
                  </a:lnTo>
                  <a:lnTo>
                    <a:pt x="1178290" y="166634"/>
                  </a:lnTo>
                  <a:lnTo>
                    <a:pt x="1180870" y="241362"/>
                  </a:lnTo>
                  <a:lnTo>
                    <a:pt x="1229893" y="256823"/>
                  </a:lnTo>
                  <a:lnTo>
                    <a:pt x="1278057" y="274002"/>
                  </a:lnTo>
                  <a:lnTo>
                    <a:pt x="1309880" y="288604"/>
                  </a:lnTo>
                  <a:lnTo>
                    <a:pt x="1371804" y="319525"/>
                  </a:lnTo>
                  <a:lnTo>
                    <a:pt x="1425989" y="268848"/>
                  </a:lnTo>
                  <a:lnTo>
                    <a:pt x="1482753" y="219030"/>
                  </a:lnTo>
                  <a:lnTo>
                    <a:pt x="1542957" y="172647"/>
                  </a:lnTo>
                  <a:lnTo>
                    <a:pt x="1586821" y="205287"/>
                  </a:lnTo>
                  <a:lnTo>
                    <a:pt x="1629824" y="239644"/>
                  </a:lnTo>
                  <a:lnTo>
                    <a:pt x="1671107" y="275720"/>
                  </a:lnTo>
                  <a:lnTo>
                    <a:pt x="1709810" y="315231"/>
                  </a:lnTo>
                  <a:lnTo>
                    <a:pt x="1745073" y="357319"/>
                  </a:lnTo>
                  <a:lnTo>
                    <a:pt x="1703790" y="420880"/>
                  </a:lnTo>
                  <a:lnTo>
                    <a:pt x="1659926" y="481865"/>
                  </a:lnTo>
                  <a:lnTo>
                    <a:pt x="1613483" y="541991"/>
                  </a:lnTo>
                  <a:lnTo>
                    <a:pt x="1633264" y="570336"/>
                  </a:lnTo>
                  <a:lnTo>
                    <a:pt x="1649605" y="599540"/>
                  </a:lnTo>
                  <a:lnTo>
                    <a:pt x="1667667" y="629602"/>
                  </a:lnTo>
                  <a:lnTo>
                    <a:pt x="1682288" y="660524"/>
                  </a:lnTo>
                  <a:lnTo>
                    <a:pt x="1696909" y="692305"/>
                  </a:lnTo>
                  <a:lnTo>
                    <a:pt x="1708950" y="724086"/>
                  </a:lnTo>
                  <a:lnTo>
                    <a:pt x="1783776" y="719791"/>
                  </a:lnTo>
                  <a:lnTo>
                    <a:pt x="1860321" y="718932"/>
                  </a:lnTo>
                  <a:lnTo>
                    <a:pt x="1936007" y="722368"/>
                  </a:lnTo>
                  <a:lnTo>
                    <a:pt x="1951488" y="788506"/>
                  </a:lnTo>
                  <a:lnTo>
                    <a:pt x="1962669" y="856362"/>
                  </a:lnTo>
                  <a:lnTo>
                    <a:pt x="1970410" y="924219"/>
                  </a:lnTo>
                  <a:lnTo>
                    <a:pt x="1972130" y="992934"/>
                  </a:lnTo>
                  <a:lnTo>
                    <a:pt x="1898164" y="1015266"/>
                  </a:lnTo>
                  <a:lnTo>
                    <a:pt x="1825919" y="1035022"/>
                  </a:lnTo>
                  <a:lnTo>
                    <a:pt x="1751953" y="1049624"/>
                  </a:lnTo>
                  <a:lnTo>
                    <a:pt x="1748513" y="1083981"/>
                  </a:lnTo>
                  <a:lnTo>
                    <a:pt x="1742493" y="1117480"/>
                  </a:lnTo>
                  <a:lnTo>
                    <a:pt x="1736472" y="1150978"/>
                  </a:lnTo>
                  <a:lnTo>
                    <a:pt x="1728731" y="1184477"/>
                  </a:lnTo>
                  <a:lnTo>
                    <a:pt x="1719271" y="1217117"/>
                  </a:lnTo>
                  <a:lnTo>
                    <a:pt x="1708090" y="1249756"/>
                  </a:lnTo>
                  <a:lnTo>
                    <a:pt x="1767434" y="1295280"/>
                  </a:lnTo>
                  <a:lnTo>
                    <a:pt x="1826779" y="1343381"/>
                  </a:lnTo>
                  <a:lnTo>
                    <a:pt x="1883543" y="1394917"/>
                  </a:lnTo>
                  <a:lnTo>
                    <a:pt x="1852581" y="1455043"/>
                  </a:lnTo>
                  <a:lnTo>
                    <a:pt x="1817318" y="1514310"/>
                  </a:lnTo>
                  <a:lnTo>
                    <a:pt x="1778615" y="1571000"/>
                  </a:lnTo>
                  <a:lnTo>
                    <a:pt x="1736472" y="1625113"/>
                  </a:lnTo>
                  <a:lnTo>
                    <a:pt x="1665947" y="1595050"/>
                  </a:lnTo>
                  <a:lnTo>
                    <a:pt x="1597141" y="1562410"/>
                  </a:lnTo>
                  <a:lnTo>
                    <a:pt x="1530917" y="1527194"/>
                  </a:lnTo>
                  <a:lnTo>
                    <a:pt x="1506835" y="1551244"/>
                  </a:lnTo>
                  <a:lnTo>
                    <a:pt x="1480173" y="1573576"/>
                  </a:lnTo>
                  <a:lnTo>
                    <a:pt x="1453511" y="1596768"/>
                  </a:lnTo>
                  <a:lnTo>
                    <a:pt x="1397606" y="1635420"/>
                  </a:lnTo>
                  <a:lnTo>
                    <a:pt x="1367504" y="1652599"/>
                  </a:lnTo>
                  <a:lnTo>
                    <a:pt x="1385565" y="1726468"/>
                  </a:lnTo>
                  <a:lnTo>
                    <a:pt x="1399326" y="1800336"/>
                  </a:lnTo>
                  <a:lnTo>
                    <a:pt x="1409647" y="1875064"/>
                  </a:lnTo>
                  <a:lnTo>
                    <a:pt x="1358903" y="1897397"/>
                  </a:lnTo>
                  <a:lnTo>
                    <a:pt x="1308159" y="1917152"/>
                  </a:lnTo>
                  <a:lnTo>
                    <a:pt x="1255695" y="1933472"/>
                  </a:lnTo>
                  <a:lnTo>
                    <a:pt x="1202371" y="1947215"/>
                  </a:lnTo>
                  <a:lnTo>
                    <a:pt x="1149047" y="1958381"/>
                  </a:lnTo>
                  <a:lnTo>
                    <a:pt x="1113785" y="1890525"/>
                  </a:lnTo>
                  <a:lnTo>
                    <a:pt x="1082822" y="1820951"/>
                  </a:lnTo>
                  <a:lnTo>
                    <a:pt x="1054440" y="1752236"/>
                  </a:lnTo>
                  <a:lnTo>
                    <a:pt x="1020038" y="1753954"/>
                  </a:lnTo>
                  <a:lnTo>
                    <a:pt x="985635" y="1754813"/>
                  </a:lnTo>
                  <a:lnTo>
                    <a:pt x="951232" y="1753954"/>
                  </a:lnTo>
                  <a:lnTo>
                    <a:pt x="899628" y="1750518"/>
                  </a:lnTo>
                  <a:lnTo>
                    <a:pt x="848885" y="1742787"/>
                  </a:lnTo>
                  <a:lnTo>
                    <a:pt x="814482" y="1809785"/>
                  </a:lnTo>
                  <a:lnTo>
                    <a:pt x="777499" y="1875923"/>
                  </a:lnTo>
                  <a:lnTo>
                    <a:pt x="737076" y="1939485"/>
                  </a:lnTo>
                  <a:lnTo>
                    <a:pt x="684612" y="1925742"/>
                  </a:lnTo>
                  <a:lnTo>
                    <a:pt x="632148" y="1906845"/>
                  </a:lnTo>
                  <a:lnTo>
                    <a:pt x="582264" y="1885371"/>
                  </a:lnTo>
                  <a:lnTo>
                    <a:pt x="533241" y="1862180"/>
                  </a:lnTo>
                  <a:lnTo>
                    <a:pt x="485077" y="1836412"/>
                  </a:lnTo>
                  <a:lnTo>
                    <a:pt x="501418" y="1761684"/>
                  </a:lnTo>
                  <a:lnTo>
                    <a:pt x="521200" y="1688674"/>
                  </a:lnTo>
                  <a:lnTo>
                    <a:pt x="544421" y="1617382"/>
                  </a:lnTo>
                  <a:lnTo>
                    <a:pt x="517760" y="1597627"/>
                  </a:lnTo>
                  <a:lnTo>
                    <a:pt x="489377" y="1577012"/>
                  </a:lnTo>
                  <a:lnTo>
                    <a:pt x="438634" y="1529771"/>
                  </a:lnTo>
                  <a:lnTo>
                    <a:pt x="415412" y="1504861"/>
                  </a:lnTo>
                  <a:lnTo>
                    <a:pt x="393050" y="1479093"/>
                  </a:lnTo>
                  <a:lnTo>
                    <a:pt x="324245" y="1508297"/>
                  </a:lnTo>
                  <a:lnTo>
                    <a:pt x="252859" y="1534924"/>
                  </a:lnTo>
                  <a:lnTo>
                    <a:pt x="179754" y="1558116"/>
                  </a:lnTo>
                  <a:lnTo>
                    <a:pt x="141911" y="1501426"/>
                  </a:lnTo>
                  <a:lnTo>
                    <a:pt x="108368" y="1441300"/>
                  </a:lnTo>
                  <a:lnTo>
                    <a:pt x="79126" y="1379456"/>
                  </a:lnTo>
                  <a:lnTo>
                    <a:pt x="54184" y="1316754"/>
                  </a:lnTo>
                  <a:lnTo>
                    <a:pt x="114389" y="1270371"/>
                  </a:lnTo>
                  <a:lnTo>
                    <a:pt x="176314" y="1227424"/>
                  </a:lnTo>
                  <a:lnTo>
                    <a:pt x="239958" y="1187913"/>
                  </a:lnTo>
                  <a:lnTo>
                    <a:pt x="225337" y="1120057"/>
                  </a:lnTo>
                  <a:lnTo>
                    <a:pt x="220177" y="1086558"/>
                  </a:lnTo>
                  <a:lnTo>
                    <a:pt x="216737" y="1052201"/>
                  </a:lnTo>
                  <a:lnTo>
                    <a:pt x="215017" y="1017843"/>
                  </a:lnTo>
                  <a:lnTo>
                    <a:pt x="214157" y="984344"/>
                  </a:lnTo>
                  <a:lnTo>
                    <a:pt x="141911" y="962012"/>
                  </a:lnTo>
                  <a:lnTo>
                    <a:pt x="70526" y="936244"/>
                  </a:lnTo>
                  <a:lnTo>
                    <a:pt x="0" y="907899"/>
                  </a:lnTo>
                  <a:lnTo>
                    <a:pt x="6881" y="840043"/>
                  </a:lnTo>
                  <a:lnTo>
                    <a:pt x="19782" y="773045"/>
                  </a:lnTo>
                  <a:lnTo>
                    <a:pt x="36983" y="706907"/>
                  </a:lnTo>
                  <a:lnTo>
                    <a:pt x="58485" y="641628"/>
                  </a:lnTo>
                  <a:lnTo>
                    <a:pt x="135031" y="645922"/>
                  </a:lnTo>
                  <a:lnTo>
                    <a:pt x="209856" y="651935"/>
                  </a:lnTo>
                  <a:lnTo>
                    <a:pt x="283822" y="663101"/>
                  </a:lnTo>
                  <a:lnTo>
                    <a:pt x="315644" y="602116"/>
                  </a:lnTo>
                  <a:lnTo>
                    <a:pt x="352627" y="543709"/>
                  </a:lnTo>
                  <a:lnTo>
                    <a:pt x="373269" y="517081"/>
                  </a:lnTo>
                  <a:lnTo>
                    <a:pt x="394770" y="489595"/>
                  </a:lnTo>
                  <a:lnTo>
                    <a:pt x="353487" y="426034"/>
                  </a:lnTo>
                  <a:lnTo>
                    <a:pt x="315644" y="361613"/>
                  </a:lnTo>
                  <a:lnTo>
                    <a:pt x="280382" y="294616"/>
                  </a:lnTo>
                  <a:lnTo>
                    <a:pt x="319085" y="256823"/>
                  </a:lnTo>
                  <a:lnTo>
                    <a:pt x="361228" y="220747"/>
                  </a:lnTo>
                  <a:lnTo>
                    <a:pt x="404231" y="187249"/>
                  </a:lnTo>
                  <a:lnTo>
                    <a:pt x="448954" y="156327"/>
                  </a:lnTo>
                  <a:lnTo>
                    <a:pt x="497118" y="128841"/>
                  </a:lnTo>
                  <a:lnTo>
                    <a:pt x="553022" y="179518"/>
                  </a:lnTo>
                  <a:lnTo>
                    <a:pt x="605486" y="233632"/>
                  </a:lnTo>
                  <a:lnTo>
                    <a:pt x="655370" y="290322"/>
                  </a:lnTo>
                  <a:lnTo>
                    <a:pt x="687192" y="274861"/>
                  </a:lnTo>
                  <a:lnTo>
                    <a:pt x="719015" y="262835"/>
                  </a:lnTo>
                  <a:lnTo>
                    <a:pt x="751697" y="251669"/>
                  </a:lnTo>
                  <a:lnTo>
                    <a:pt x="784380" y="241362"/>
                  </a:lnTo>
                  <a:lnTo>
                    <a:pt x="817922" y="233632"/>
                  </a:lnTo>
                  <a:lnTo>
                    <a:pt x="852325" y="227619"/>
                  </a:lnTo>
                  <a:lnTo>
                    <a:pt x="860925" y="152891"/>
                  </a:lnTo>
                  <a:lnTo>
                    <a:pt x="872966" y="78164"/>
                  </a:lnTo>
                  <a:lnTo>
                    <a:pt x="889308" y="3436"/>
                  </a:lnTo>
                  <a:lnTo>
                    <a:pt x="944352" y="859"/>
                  </a:lnTo>
                  <a:close/>
                </a:path>
              </a:pathLst>
            </a:custGeom>
            <a:solidFill>
              <a:schemeClr val="accent1">
                <a:lumMod val="75000"/>
              </a:schemeClr>
            </a:soli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30" name="文本框 40"/>
            <p:cNvSpPr txBox="1"/>
            <p:nvPr/>
          </p:nvSpPr>
          <p:spPr>
            <a:xfrm>
              <a:off x="7929880" y="2532380"/>
              <a:ext cx="162115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依法治国</a:t>
              </a:r>
            </a:p>
          </p:txBody>
        </p:sp>
      </p:grpSp>
    </p:spTree>
    <p:extLst>
      <p:ext uri="{BB962C8B-B14F-4D97-AF65-F5344CB8AC3E}">
        <p14:creationId xmlns="" xmlns:p14="http://schemas.microsoft.com/office/powerpoint/2010/main" val="3234506934"/>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p:cTn id="16" dur="1000" fill="hold"/>
                                        <p:tgtEl>
                                          <p:spTgt spid="103"/>
                                        </p:tgtEl>
                                        <p:attrNameLst>
                                          <p:attrName>ppt_w</p:attrName>
                                        </p:attrNameLst>
                                      </p:cBhvr>
                                      <p:tavLst>
                                        <p:tav tm="0">
                                          <p:val>
                                            <p:strVal val="#ppt_w*0.70"/>
                                          </p:val>
                                        </p:tav>
                                        <p:tav tm="100000">
                                          <p:val>
                                            <p:strVal val="#ppt_w"/>
                                          </p:val>
                                        </p:tav>
                                      </p:tavLst>
                                    </p:anim>
                                    <p:anim calcmode="lin" valueType="num">
                                      <p:cBhvr>
                                        <p:cTn id="17" dur="1000" fill="hold"/>
                                        <p:tgtEl>
                                          <p:spTgt spid="103"/>
                                        </p:tgtEl>
                                        <p:attrNameLst>
                                          <p:attrName>ppt_h</p:attrName>
                                        </p:attrNameLst>
                                      </p:cBhvr>
                                      <p:tavLst>
                                        <p:tav tm="0">
                                          <p:val>
                                            <p:strVal val="#ppt_h"/>
                                          </p:val>
                                        </p:tav>
                                        <p:tav tm="100000">
                                          <p:val>
                                            <p:strVal val="#ppt_h"/>
                                          </p:val>
                                        </p:tav>
                                      </p:tavLst>
                                    </p:anim>
                                    <p:animEffect transition="in" filter="fade">
                                      <p:cBhvr>
                                        <p:cTn id="18" dur="1000"/>
                                        <p:tgtEl>
                                          <p:spTgt spid="103"/>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1000" fill="hold"/>
                                        <p:tgtEl>
                                          <p:spTgt spid="104"/>
                                        </p:tgtEl>
                                        <p:attrNameLst>
                                          <p:attrName>ppt_w</p:attrName>
                                        </p:attrNameLst>
                                      </p:cBhvr>
                                      <p:tavLst>
                                        <p:tav tm="0">
                                          <p:val>
                                            <p:strVal val="#ppt_w*0.70"/>
                                          </p:val>
                                        </p:tav>
                                        <p:tav tm="100000">
                                          <p:val>
                                            <p:strVal val="#ppt_w"/>
                                          </p:val>
                                        </p:tav>
                                      </p:tavLst>
                                    </p:anim>
                                    <p:anim calcmode="lin" valueType="num">
                                      <p:cBhvr>
                                        <p:cTn id="22" dur="1000" fill="hold"/>
                                        <p:tgtEl>
                                          <p:spTgt spid="104"/>
                                        </p:tgtEl>
                                        <p:attrNameLst>
                                          <p:attrName>ppt_h</p:attrName>
                                        </p:attrNameLst>
                                      </p:cBhvr>
                                      <p:tavLst>
                                        <p:tav tm="0">
                                          <p:val>
                                            <p:strVal val="#ppt_h"/>
                                          </p:val>
                                        </p:tav>
                                        <p:tav tm="100000">
                                          <p:val>
                                            <p:strVal val="#ppt_h"/>
                                          </p:val>
                                        </p:tav>
                                      </p:tavLst>
                                    </p:anim>
                                    <p:animEffect transition="in" filter="fade">
                                      <p:cBhvr>
                                        <p:cTn id="23" dur="1000"/>
                                        <p:tgtEl>
                                          <p:spTgt spid="104"/>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1000" fill="hold"/>
                                        <p:tgtEl>
                                          <p:spTgt spid="105"/>
                                        </p:tgtEl>
                                        <p:attrNameLst>
                                          <p:attrName>ppt_w</p:attrName>
                                        </p:attrNameLst>
                                      </p:cBhvr>
                                      <p:tavLst>
                                        <p:tav tm="0">
                                          <p:val>
                                            <p:strVal val="#ppt_w*0.70"/>
                                          </p:val>
                                        </p:tav>
                                        <p:tav tm="100000">
                                          <p:val>
                                            <p:strVal val="#ppt_w"/>
                                          </p:val>
                                        </p:tav>
                                      </p:tavLst>
                                    </p:anim>
                                    <p:anim calcmode="lin" valueType="num">
                                      <p:cBhvr>
                                        <p:cTn id="27" dur="1000" fill="hold"/>
                                        <p:tgtEl>
                                          <p:spTgt spid="105"/>
                                        </p:tgtEl>
                                        <p:attrNameLst>
                                          <p:attrName>ppt_h</p:attrName>
                                        </p:attrNameLst>
                                      </p:cBhvr>
                                      <p:tavLst>
                                        <p:tav tm="0">
                                          <p:val>
                                            <p:strVal val="#ppt_h"/>
                                          </p:val>
                                        </p:tav>
                                        <p:tav tm="100000">
                                          <p:val>
                                            <p:strVal val="#ppt_h"/>
                                          </p:val>
                                        </p:tav>
                                      </p:tavLst>
                                    </p:anim>
                                    <p:animEffect transition="in" filter="fade">
                                      <p:cBhvr>
                                        <p:cTn id="28" dur="1000"/>
                                        <p:tgtEl>
                                          <p:spTgt spid="105"/>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strVal val="#ppt_w*0.70"/>
                                          </p:val>
                                        </p:tav>
                                        <p:tav tm="100000">
                                          <p:val>
                                            <p:strVal val="#ppt_w"/>
                                          </p:val>
                                        </p:tav>
                                      </p:tavLst>
                                    </p:anim>
                                    <p:anim calcmode="lin" valueType="num">
                                      <p:cBhvr>
                                        <p:cTn id="32" dur="1000" fill="hold"/>
                                        <p:tgtEl>
                                          <p:spTgt spid="106"/>
                                        </p:tgtEl>
                                        <p:attrNameLst>
                                          <p:attrName>ppt_h</p:attrName>
                                        </p:attrNameLst>
                                      </p:cBhvr>
                                      <p:tavLst>
                                        <p:tav tm="0">
                                          <p:val>
                                            <p:strVal val="#ppt_h"/>
                                          </p:val>
                                        </p:tav>
                                        <p:tav tm="100000">
                                          <p:val>
                                            <p:strVal val="#ppt_h"/>
                                          </p:val>
                                        </p:tav>
                                      </p:tavLst>
                                    </p:anim>
                                    <p:animEffect transition="in" filter="fade">
                                      <p:cBhvr>
                                        <p:cTn id="33" dur="1000"/>
                                        <p:tgtEl>
                                          <p:spTgt spid="106"/>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p:cTn id="36" dur="1000" fill="hold"/>
                                        <p:tgtEl>
                                          <p:spTgt spid="107"/>
                                        </p:tgtEl>
                                        <p:attrNameLst>
                                          <p:attrName>ppt_w</p:attrName>
                                        </p:attrNameLst>
                                      </p:cBhvr>
                                      <p:tavLst>
                                        <p:tav tm="0">
                                          <p:val>
                                            <p:strVal val="#ppt_w*0.70"/>
                                          </p:val>
                                        </p:tav>
                                        <p:tav tm="100000">
                                          <p:val>
                                            <p:strVal val="#ppt_w"/>
                                          </p:val>
                                        </p:tav>
                                      </p:tavLst>
                                    </p:anim>
                                    <p:anim calcmode="lin" valueType="num">
                                      <p:cBhvr>
                                        <p:cTn id="37" dur="1000" fill="hold"/>
                                        <p:tgtEl>
                                          <p:spTgt spid="107"/>
                                        </p:tgtEl>
                                        <p:attrNameLst>
                                          <p:attrName>ppt_h</p:attrName>
                                        </p:attrNameLst>
                                      </p:cBhvr>
                                      <p:tavLst>
                                        <p:tav tm="0">
                                          <p:val>
                                            <p:strVal val="#ppt_h"/>
                                          </p:val>
                                        </p:tav>
                                        <p:tav tm="100000">
                                          <p:val>
                                            <p:strVal val="#ppt_h"/>
                                          </p:val>
                                        </p:tav>
                                      </p:tavLst>
                                    </p:anim>
                                    <p:animEffect transition="in" filter="fade">
                                      <p:cBhvr>
                                        <p:cTn id="38" dur="1000"/>
                                        <p:tgtEl>
                                          <p:spTgt spid="107"/>
                                        </p:tgtEl>
                                      </p:cBhvr>
                                    </p:animEffect>
                                  </p:childTnLst>
                                </p:cTn>
                              </p:par>
                              <p:par>
                                <p:cTn id="39" presetID="42"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800"/>
                                        <p:tgtEl>
                                          <p:spTgt spid="2"/>
                                        </p:tgtEl>
                                      </p:cBhvr>
                                    </p:animEffect>
                                    <p:anim calcmode="lin" valueType="num">
                                      <p:cBhvr>
                                        <p:cTn id="42" dur="800" fill="hold"/>
                                        <p:tgtEl>
                                          <p:spTgt spid="2"/>
                                        </p:tgtEl>
                                        <p:attrNameLst>
                                          <p:attrName>ppt_x</p:attrName>
                                        </p:attrNameLst>
                                      </p:cBhvr>
                                      <p:tavLst>
                                        <p:tav tm="0">
                                          <p:val>
                                            <p:strVal val="#ppt_x"/>
                                          </p:val>
                                        </p:tav>
                                        <p:tav tm="100000">
                                          <p:val>
                                            <p:strVal val="#ppt_x"/>
                                          </p:val>
                                        </p:tav>
                                      </p:tavLst>
                                    </p:anim>
                                    <p:anim calcmode="lin" valueType="num">
                                      <p:cBhvr>
                                        <p:cTn id="43" dur="800" fill="hold"/>
                                        <p:tgtEl>
                                          <p:spTgt spid="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800"/>
                                        <p:tgtEl>
                                          <p:spTgt spid="3"/>
                                        </p:tgtEl>
                                      </p:cBhvr>
                                    </p:animEffect>
                                    <p:anim calcmode="lin" valueType="num">
                                      <p:cBhvr>
                                        <p:cTn id="47" dur="800" fill="hold"/>
                                        <p:tgtEl>
                                          <p:spTgt spid="3"/>
                                        </p:tgtEl>
                                        <p:attrNameLst>
                                          <p:attrName>ppt_x</p:attrName>
                                        </p:attrNameLst>
                                      </p:cBhvr>
                                      <p:tavLst>
                                        <p:tav tm="0">
                                          <p:val>
                                            <p:strVal val="#ppt_x"/>
                                          </p:val>
                                        </p:tav>
                                        <p:tav tm="100000">
                                          <p:val>
                                            <p:strVal val="#ppt_x"/>
                                          </p:val>
                                        </p:tav>
                                      </p:tavLst>
                                    </p:anim>
                                    <p:anim calcmode="lin" valueType="num">
                                      <p:cBhvr>
                                        <p:cTn id="48" dur="800" fill="hold"/>
                                        <p:tgtEl>
                                          <p:spTgt spid="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6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800"/>
                                        <p:tgtEl>
                                          <p:spTgt spid="5"/>
                                        </p:tgtEl>
                                      </p:cBhvr>
                                    </p:animEffect>
                                    <p:anim calcmode="lin" valueType="num">
                                      <p:cBhvr>
                                        <p:cTn id="52" dur="800" fill="hold"/>
                                        <p:tgtEl>
                                          <p:spTgt spid="5"/>
                                        </p:tgtEl>
                                        <p:attrNameLst>
                                          <p:attrName>ppt_x</p:attrName>
                                        </p:attrNameLst>
                                      </p:cBhvr>
                                      <p:tavLst>
                                        <p:tav tm="0">
                                          <p:val>
                                            <p:strVal val="#ppt_x"/>
                                          </p:val>
                                        </p:tav>
                                        <p:tav tm="100000">
                                          <p:val>
                                            <p:strVal val="#ppt_x"/>
                                          </p:val>
                                        </p:tav>
                                      </p:tavLst>
                                    </p:anim>
                                    <p:anim calcmode="lin" valueType="num">
                                      <p:cBhvr>
                                        <p:cTn id="53" dur="8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103" grpId="0"/>
      <p:bldP spid="104" grpId="0"/>
      <p:bldP spid="105" grpId="0"/>
      <p:bldP spid="106" grpId="0"/>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9625" y="1316990"/>
            <a:ext cx="6181090" cy="4669155"/>
          </a:xfrm>
          <a:prstGeom prst="rect">
            <a:avLst/>
          </a:prstGeom>
          <a:ln>
            <a:solidFill>
              <a:schemeClr val="tx1"/>
            </a:solidFill>
            <a:prstDash val="dash"/>
          </a:ln>
        </p:spPr>
        <p:txBody>
          <a:bodyPr wrap="square" lIns="98466" tIns="49233" rIns="98466" bIns="49233">
            <a:spAutoFit/>
          </a:bodyPr>
          <a:lstStyle/>
          <a:p>
            <a:pPr>
              <a:lnSpc>
                <a:spcPct val="150000"/>
              </a:lnSpc>
            </a:pPr>
            <a:r>
              <a:rPr lang="zh-CN" altLang="en-US" sz="2000" b="1" dirty="0"/>
              <a:t>我生六十多年，耳闻的不说，所亲眼看到的，真所谓“其兴也勃焉，其亡也忽焉”。一人，一家，一团体，一地方，乃至一国，不少单位都没有跳出这周期率的支配力。大凡初时聚精会神，没有一事不用心，没有一人不卖力，也许那时艰难困苦，只有从万死中觅取一生。既而环境渐渐好转了，精神也就渐渐放下了。有的因为历史长久，自然地惰性发作，由少数演变为多数，到风气养成，虽有大力，无法扭转，并且无法补救。一部历史‘政怠宦成’的也有，‘人亡政息’的也有，‘求荣取辱’的也有。总之没有能跳出这周期率。</a:t>
            </a:r>
          </a:p>
        </p:txBody>
      </p:sp>
      <p:sp>
        <p:nvSpPr>
          <p:cNvPr id="65538"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grpSp>
        <p:nvGrpSpPr>
          <p:cNvPr id="6" name="组合 5"/>
          <p:cNvGrpSpPr/>
          <p:nvPr/>
        </p:nvGrpSpPr>
        <p:grpSpPr>
          <a:xfrm>
            <a:off x="2397125" y="1316990"/>
            <a:ext cx="3206115" cy="4996815"/>
            <a:chOff x="2397125" y="1316990"/>
            <a:chExt cx="3206115" cy="4996815"/>
          </a:xfrm>
        </p:grpSpPr>
        <p:pic>
          <p:nvPicPr>
            <p:cNvPr id="4" name="图片 3"/>
            <p:cNvPicPr>
              <a:picLocks noChangeAspect="1"/>
            </p:cNvPicPr>
            <p:nvPr/>
          </p:nvPicPr>
          <p:blipFill>
            <a:blip r:embed="rId2" cstate="print"/>
            <a:stretch>
              <a:fillRect/>
            </a:stretch>
          </p:blipFill>
          <p:spPr>
            <a:xfrm>
              <a:off x="2524125" y="1316990"/>
              <a:ext cx="2952115" cy="4608195"/>
            </a:xfrm>
            <a:prstGeom prst="rect">
              <a:avLst/>
            </a:prstGeom>
          </p:spPr>
        </p:pic>
        <p:sp>
          <p:nvSpPr>
            <p:cNvPr id="5" name="TextBox 4"/>
            <p:cNvSpPr txBox="1"/>
            <p:nvPr/>
          </p:nvSpPr>
          <p:spPr>
            <a:xfrm>
              <a:off x="2397125" y="5944235"/>
              <a:ext cx="3206115" cy="369570"/>
            </a:xfrm>
            <a:prstGeom prst="rect">
              <a:avLst/>
            </a:prstGeom>
            <a:noFill/>
          </p:spPr>
          <p:txBody>
            <a:bodyPr wrap="none" rtlCol="0">
              <a:spAutoFit/>
            </a:bodyPr>
            <a:lstStyle/>
            <a:p>
              <a:r>
                <a:rPr lang="zh-CN" altLang="en-US" b="1" dirty="0">
                  <a:latin typeface="楷体" panose="02010609060101010101" pitchFamily="49" charset="-122"/>
                  <a:ea typeface="楷体" panose="02010609060101010101" pitchFamily="49" charset="-122"/>
                </a:rPr>
                <a:t>毛泽东与黄炎培的“窑洞对”</a:t>
              </a:r>
            </a:p>
          </p:txBody>
        </p:sp>
      </p:grpSp>
      <p:pic>
        <p:nvPicPr>
          <p:cNvPr id="7" name="图片 6"/>
          <p:cNvPicPr>
            <a:picLocks noChangeAspect="1"/>
          </p:cNvPicPr>
          <p:nvPr/>
        </p:nvPicPr>
        <p:blipFill>
          <a:blip r:embed="rId3" cstate="print">
            <a:extLst>
              <a:ext uri="{BEBA8EAE-BF5A-486C-A8C5-ECC9F3942E4B}">
                <a14:imgProps xmlns="" xmlns:p14="http://schemas.microsoft.com/office/powerpoint/2010/main" xmlns:a14="http://schemas.microsoft.com/office/drawing/2010/main">
                  <a14:imgLayer r:embed="rId4">
                    <a14:imgEffect>
                      <a14:colorTemperature colorTemp="6483"/>
                    </a14:imgEffect>
                    <a14:imgEffect>
                      <a14:saturation sat="109000"/>
                    </a14:imgEffect>
                  </a14:imgLayer>
                </a14:imgProps>
              </a:ext>
              <a:ext uri="{28A0092B-C50C-407E-A947-70E740481C1C}">
                <a14:useLocalDpi xmlns="" xmlns:p14="http://schemas.microsoft.com/office/powerpoint/2010/main" xmlns:a14="http://schemas.microsoft.com/office/drawing/2010/main" val="0"/>
              </a:ext>
            </a:extLst>
          </a:blip>
          <a:stretch>
            <a:fillRect/>
          </a:stretch>
        </p:blipFill>
        <p:spPr>
          <a:xfrm>
            <a:off x="1524000" y="6129020"/>
            <a:ext cx="9144000" cy="728980"/>
          </a:xfrm>
          <a:prstGeom prst="rect">
            <a:avLst/>
          </a:prstGeom>
        </p:spPr>
      </p:pic>
      <p:sp>
        <p:nvSpPr>
          <p:cNvPr id="3" name="矩形 2">
            <a:extLst>
              <a:ext uri="{FF2B5EF4-FFF2-40B4-BE49-F238E27FC236}">
                <a16:creationId xmlns="" xmlns:p14="http://schemas.microsoft.com/office/powerpoint/2010/main" xmlns:a16="http://schemas.microsoft.com/office/drawing/2014/main" id="{CA8D7F38-30B6-48F1-BA05-D8D10165F675}"/>
              </a:ext>
            </a:extLst>
          </p:cNvPr>
          <p:cNvSpPr/>
          <p:nvPr/>
        </p:nvSpPr>
        <p:spPr>
          <a:xfrm>
            <a:off x="220980" y="1695450"/>
            <a:ext cx="2304415" cy="2834640"/>
          </a:xfrm>
          <a:prstGeom prst="rect">
            <a:avLst/>
          </a:prstGeom>
        </p:spPr>
        <p:txBody>
          <a:bodyPr wrap="square">
            <a:spAutoFit/>
          </a:bodyPr>
          <a:lstStyle/>
          <a:p>
            <a:pPr>
              <a:lnSpc>
                <a:spcPct val="90000"/>
              </a:lnSpc>
            </a:pPr>
            <a:r>
              <a:rPr lang="zh-CN" altLang="en-US" b="1" dirty="0">
                <a:latin typeface="黑体" panose="02010609060101010101" pitchFamily="49" charset="-122"/>
              </a:rPr>
              <a:t>抗战胜利在即，为推动国共合作毛泽东特邀黄炎培等五位国民参议员赴延安考察访问，并于</a:t>
            </a:r>
            <a:r>
              <a:rPr lang="en-US" altLang="zh-CN" b="1" dirty="0">
                <a:latin typeface="黑体" panose="02010609060101010101" pitchFamily="49" charset="-122"/>
              </a:rPr>
              <a:t>7</a:t>
            </a:r>
            <a:r>
              <a:rPr lang="zh-CN" altLang="en-US" b="1" dirty="0">
                <a:latin typeface="黑体" panose="02010609060101010101" pitchFamily="49" charset="-122"/>
              </a:rPr>
              <a:t>月</a:t>
            </a:r>
            <a:r>
              <a:rPr lang="en-US" altLang="zh-CN" b="1" dirty="0">
                <a:latin typeface="黑体" panose="02010609060101010101" pitchFamily="49" charset="-122"/>
              </a:rPr>
              <a:t>4</a:t>
            </a:r>
            <a:r>
              <a:rPr lang="zh-CN" altLang="en-US" b="1" dirty="0">
                <a:latin typeface="黑体" panose="02010609060101010101" pitchFamily="49" charset="-122"/>
              </a:rPr>
              <a:t>日下午，请黄炎培等人到家作客。</a:t>
            </a:r>
            <a:endParaRPr lang="en-US" altLang="zh-CN" b="1" dirty="0">
              <a:latin typeface="黑体" panose="02010609060101010101" pitchFamily="49" charset="-122"/>
            </a:endParaRPr>
          </a:p>
          <a:p>
            <a:pPr>
              <a:lnSpc>
                <a:spcPct val="90000"/>
              </a:lnSpc>
            </a:pPr>
            <a:r>
              <a:rPr lang="zh-CN" altLang="en-US" b="1" dirty="0">
                <a:latin typeface="黑体" panose="02010609060101010101" pitchFamily="49" charset="-122"/>
              </a:rPr>
              <a:t>在一番长谈之后，毛泽东问及黄炎培的考察感想，于是黄炎培诚恳地提出下列问题：</a:t>
            </a:r>
          </a:p>
        </p:txBody>
      </p:sp>
    </p:spTree>
    <p:extLst>
      <p:ext uri="{BB962C8B-B14F-4D97-AF65-F5344CB8AC3E}">
        <p14:creationId xmlns="" xmlns:p14="http://schemas.microsoft.com/office/powerpoint/2010/main" val="929406304"/>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
                                        </p:tgtEl>
                                        <p:attrNameLst>
                                          <p:attrName>style.visibility</p:attrName>
                                        </p:attrNameLst>
                                      </p:cBhvr>
                                      <p:to>
                                        <p:strVal val="visible"/>
                                      </p:to>
                                    </p:set>
                                    <p:anim calcmode="discrete" valueType="clr">
                                      <p:cBhvr override="childStyle">
                                        <p:cTn id="1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
                                        </p:tgtEl>
                                        <p:attrNameLst>
                                          <p:attrName>fillcolor</p:attrName>
                                        </p:attrNameLst>
                                      </p:cBhvr>
                                      <p:tavLst>
                                        <p:tav tm="0">
                                          <p:val>
                                            <p:clrVal>
                                              <a:schemeClr val="accent2"/>
                                            </p:clrVal>
                                          </p:val>
                                        </p:tav>
                                        <p:tav tm="50000">
                                          <p:val>
                                            <p:clrVal>
                                              <a:schemeClr val="hlink"/>
                                            </p:clrVal>
                                          </p:val>
                                        </p:tav>
                                      </p:tavLst>
                                    </p:anim>
                                    <p:set>
                                      <p:cBhvr>
                                        <p:cTn id="13"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063750" y="2099945"/>
            <a:ext cx="8065135" cy="601345"/>
          </a:xfrm>
          <a:prstGeom prst="rect">
            <a:avLst/>
          </a:prstGeom>
          <a:noFill/>
          <a:ln w="31750">
            <a:solidFill>
              <a:srgbClr val="000080"/>
            </a:solidFill>
            <a:miter lim="800000"/>
          </a:ln>
        </p:spPr>
        <p:txBody>
          <a:bodyPr wrap="none" lIns="98466" tIns="49233" rIns="98466" bIns="49233" anchor="ctr"/>
          <a:lstStyle/>
          <a:p>
            <a:pPr algn="ctr" eaLnBrk="0" hangingPunct="0"/>
            <a:r>
              <a:rPr lang="en-US" altLang="zh-CN" sz="2200" b="1" dirty="0">
                <a:solidFill>
                  <a:srgbClr val="0000FF"/>
                </a:solidFill>
                <a:latin typeface="黑体" panose="02010609060101010101" pitchFamily="49" charset="-122"/>
                <a:ea typeface="黑体" panose="02010609060101010101" pitchFamily="49" charset="-122"/>
              </a:rPr>
              <a:t>3.1</a:t>
            </a:r>
            <a:r>
              <a:rPr lang="zh-CN" altLang="en-US" sz="2200" b="1" dirty="0">
                <a:solidFill>
                  <a:srgbClr val="0000FF"/>
                </a:solidFill>
                <a:latin typeface="黑体" panose="02010609060101010101" pitchFamily="49" charset="-122"/>
                <a:ea typeface="黑体" panose="02010609060101010101" pitchFamily="49" charset="-122"/>
              </a:rPr>
              <a:t>走中国特色社会主义政治发展道路，必须坚持三者有机统一</a:t>
            </a:r>
          </a:p>
        </p:txBody>
      </p:sp>
      <p:sp>
        <p:nvSpPr>
          <p:cNvPr id="3" name="Line 5"/>
          <p:cNvSpPr>
            <a:spLocks noChangeShapeType="1"/>
          </p:cNvSpPr>
          <p:nvPr/>
        </p:nvSpPr>
        <p:spPr bwMode="auto">
          <a:xfrm flipH="1">
            <a:off x="3071495" y="2762250"/>
            <a:ext cx="2511425" cy="955040"/>
          </a:xfrm>
          <a:prstGeom prst="line">
            <a:avLst/>
          </a:prstGeom>
          <a:noFill/>
          <a:ln w="31750">
            <a:solidFill>
              <a:srgbClr val="000080"/>
            </a:solidFill>
            <a:miter lim="800000"/>
          </a:ln>
        </p:spPr>
        <p:txBody>
          <a:bodyPr lIns="98466" tIns="49233" rIns="98466" bIns="49233"/>
          <a:lstStyle/>
          <a:p>
            <a:endParaRPr lang="zh-CN" altLang="en-US"/>
          </a:p>
        </p:txBody>
      </p:sp>
      <p:sp>
        <p:nvSpPr>
          <p:cNvPr id="4" name="Line 6"/>
          <p:cNvSpPr>
            <a:spLocks noChangeShapeType="1"/>
          </p:cNvSpPr>
          <p:nvPr/>
        </p:nvSpPr>
        <p:spPr bwMode="auto">
          <a:xfrm>
            <a:off x="6735445" y="2762250"/>
            <a:ext cx="2312670" cy="955040"/>
          </a:xfrm>
          <a:prstGeom prst="line">
            <a:avLst/>
          </a:prstGeom>
          <a:noFill/>
          <a:ln w="31750">
            <a:solidFill>
              <a:srgbClr val="000080"/>
            </a:solidFill>
            <a:miter lim="800000"/>
          </a:ln>
        </p:spPr>
        <p:txBody>
          <a:bodyPr lIns="98466" tIns="49233" rIns="98466" bIns="49233"/>
          <a:lstStyle/>
          <a:p>
            <a:endParaRPr lang="zh-CN" altLang="en-US"/>
          </a:p>
        </p:txBody>
      </p:sp>
      <p:sp>
        <p:nvSpPr>
          <p:cNvPr id="5" name="Line 7"/>
          <p:cNvSpPr>
            <a:spLocks noChangeShapeType="1"/>
          </p:cNvSpPr>
          <p:nvPr/>
        </p:nvSpPr>
        <p:spPr bwMode="auto">
          <a:xfrm>
            <a:off x="6159500" y="2762250"/>
            <a:ext cx="8890" cy="858520"/>
          </a:xfrm>
          <a:prstGeom prst="line">
            <a:avLst/>
          </a:prstGeom>
          <a:noFill/>
          <a:ln w="31750">
            <a:solidFill>
              <a:srgbClr val="000080"/>
            </a:solidFill>
            <a:miter lim="800000"/>
          </a:ln>
        </p:spPr>
        <p:txBody>
          <a:bodyPr lIns="98466" tIns="49233" rIns="98466" bIns="49233"/>
          <a:lstStyle/>
          <a:p>
            <a:endParaRPr lang="zh-CN" altLang="en-US"/>
          </a:p>
        </p:txBody>
      </p:sp>
      <p:sp>
        <p:nvSpPr>
          <p:cNvPr id="6" name="Rectangle 8"/>
          <p:cNvSpPr>
            <a:spLocks noChangeArrowheads="1"/>
          </p:cNvSpPr>
          <p:nvPr/>
        </p:nvSpPr>
        <p:spPr bwMode="auto">
          <a:xfrm>
            <a:off x="2125345" y="3717290"/>
            <a:ext cx="1882140" cy="2107565"/>
          </a:xfrm>
          <a:prstGeom prst="rect">
            <a:avLst/>
          </a:prstGeom>
          <a:noFill/>
          <a:ln w="31750">
            <a:solidFill>
              <a:srgbClr val="000080"/>
            </a:solidFill>
            <a:prstDash val="lgDash"/>
            <a:miter lim="800000"/>
          </a:ln>
        </p:spPr>
        <p:txBody>
          <a:bodyPr wrap="none" lIns="98466" tIns="49233" rIns="98466" bIns="49233" anchor="ctr"/>
          <a:lstStyle/>
          <a:p>
            <a:pPr eaLnBrk="0" hangingPunct="0"/>
            <a:r>
              <a:rPr lang="zh-CN" altLang="en-US" sz="2200" b="1" dirty="0">
                <a:solidFill>
                  <a:srgbClr val="E60010"/>
                </a:solidFill>
                <a:latin typeface="楷体_GB2312" pitchFamily="49" charset="-122"/>
              </a:rPr>
              <a:t>党的领导</a:t>
            </a:r>
            <a:r>
              <a:rPr lang="zh-CN" altLang="en-US" sz="2200" b="1" dirty="0">
                <a:solidFill>
                  <a:srgbClr val="000000"/>
                </a:solidFill>
                <a:latin typeface="楷体_GB2312" pitchFamily="49" charset="-122"/>
              </a:rPr>
              <a:t>是人</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民当家作主和</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依法治国的根</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本保证</a:t>
            </a:r>
          </a:p>
        </p:txBody>
      </p:sp>
      <p:sp>
        <p:nvSpPr>
          <p:cNvPr id="7" name="Rectangle 9"/>
          <p:cNvSpPr>
            <a:spLocks noChangeArrowheads="1"/>
          </p:cNvSpPr>
          <p:nvPr/>
        </p:nvSpPr>
        <p:spPr bwMode="auto">
          <a:xfrm>
            <a:off x="5087620" y="3717290"/>
            <a:ext cx="2160270" cy="2107565"/>
          </a:xfrm>
          <a:prstGeom prst="rect">
            <a:avLst/>
          </a:prstGeom>
          <a:noFill/>
          <a:ln w="31750">
            <a:solidFill>
              <a:srgbClr val="000080"/>
            </a:solidFill>
            <a:prstDash val="lgDash"/>
            <a:miter lim="800000"/>
          </a:ln>
        </p:spPr>
        <p:txBody>
          <a:bodyPr wrap="none" lIns="98466" tIns="49233" rIns="98466" bIns="49233" anchor="ctr"/>
          <a:lstStyle/>
          <a:p>
            <a:pPr eaLnBrk="0" hangingPunct="0">
              <a:lnSpc>
                <a:spcPct val="130000"/>
              </a:lnSpc>
            </a:pPr>
            <a:r>
              <a:rPr lang="zh-CN" altLang="en-US" sz="2200" b="1" dirty="0">
                <a:solidFill>
                  <a:srgbClr val="E60010"/>
                </a:solidFill>
                <a:latin typeface="楷体_GB2312" pitchFamily="49" charset="-122"/>
              </a:rPr>
              <a:t>人民当家作主</a:t>
            </a:r>
            <a:r>
              <a:rPr lang="zh-CN" altLang="en-US" sz="2200" b="1" dirty="0">
                <a:solidFill>
                  <a:srgbClr val="000000"/>
                </a:solidFill>
                <a:latin typeface="楷体_GB2312" pitchFamily="49" charset="-122"/>
              </a:rPr>
              <a:t>是</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社会主义民主政</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治的本质特征</a:t>
            </a:r>
          </a:p>
        </p:txBody>
      </p:sp>
      <p:sp>
        <p:nvSpPr>
          <p:cNvPr id="8" name="Rectangle 10"/>
          <p:cNvSpPr>
            <a:spLocks noChangeArrowheads="1"/>
          </p:cNvSpPr>
          <p:nvPr/>
        </p:nvSpPr>
        <p:spPr bwMode="auto">
          <a:xfrm>
            <a:off x="8256270" y="3717290"/>
            <a:ext cx="1663700" cy="2107565"/>
          </a:xfrm>
          <a:prstGeom prst="rect">
            <a:avLst/>
          </a:prstGeom>
          <a:noFill/>
          <a:ln w="31750">
            <a:solidFill>
              <a:srgbClr val="000080"/>
            </a:solidFill>
            <a:prstDash val="lgDash"/>
            <a:miter lim="800000"/>
          </a:ln>
        </p:spPr>
        <p:txBody>
          <a:bodyPr wrap="none" lIns="98466" tIns="49233" rIns="98466" bIns="49233" anchor="ctr"/>
          <a:lstStyle/>
          <a:p>
            <a:pPr eaLnBrk="0" hangingPunct="0">
              <a:lnSpc>
                <a:spcPct val="130000"/>
              </a:lnSpc>
            </a:pPr>
            <a:r>
              <a:rPr lang="zh-CN" altLang="en-US" sz="2200" b="1" dirty="0">
                <a:solidFill>
                  <a:srgbClr val="E60010"/>
                </a:solidFill>
                <a:latin typeface="楷体_GB2312" pitchFamily="49" charset="-122"/>
              </a:rPr>
              <a:t>依法治国</a:t>
            </a:r>
            <a:r>
              <a:rPr lang="zh-CN" altLang="en-US" sz="2200" b="1" dirty="0">
                <a:solidFill>
                  <a:srgbClr val="000000"/>
                </a:solidFill>
                <a:latin typeface="楷体_GB2312" pitchFamily="49" charset="-122"/>
              </a:rPr>
              <a:t>是</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党领导人民</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治理国家的</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基本方式</a:t>
            </a:r>
          </a:p>
        </p:txBody>
      </p:sp>
      <p:sp>
        <p:nvSpPr>
          <p:cNvPr id="11" name="TextBox 9">
            <a:hlinkClick r:id="" action="ppaction://hlinkshowjump?jump=nextslide"/>
          </p:cNvPr>
          <p:cNvSpPr txBox="1"/>
          <p:nvPr/>
        </p:nvSpPr>
        <p:spPr>
          <a:xfrm>
            <a:off x="4651375"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3" name="TextBox 9">
            <a:hlinkClick r:id="" action="ppaction://hlinkshowjump?jump=nextslide"/>
          </p:cNvPr>
          <p:cNvSpPr txBox="1"/>
          <p:nvPr/>
        </p:nvSpPr>
        <p:spPr>
          <a:xfrm>
            <a:off x="3021330" y="1028700"/>
            <a:ext cx="650049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如何坚持中国特色社会主义政治发展道路</a:t>
            </a:r>
          </a:p>
        </p:txBody>
      </p:sp>
      <p:sp>
        <p:nvSpPr>
          <p:cNvPr id="14" name="左大括号 13"/>
          <p:cNvSpPr/>
          <p:nvPr/>
        </p:nvSpPr>
        <p:spPr>
          <a:xfrm rot="16200000">
            <a:off x="5819775" y="1905000"/>
            <a:ext cx="480060" cy="8136890"/>
          </a:xfrm>
          <a:prstGeom prst="lef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lIns="98466" tIns="49233" rIns="98466" bIns="49233" rtlCol="0" anchor="ctr"/>
          <a:lstStyle/>
          <a:p>
            <a:pPr algn="ctr"/>
            <a:endParaRPr lang="zh-CN" altLang="en-US"/>
          </a:p>
        </p:txBody>
      </p:sp>
      <p:sp>
        <p:nvSpPr>
          <p:cNvPr id="15" name="TextBox 14"/>
          <p:cNvSpPr txBox="1"/>
          <p:nvPr/>
        </p:nvSpPr>
        <p:spPr>
          <a:xfrm>
            <a:off x="3719830" y="6117590"/>
            <a:ext cx="4994910" cy="438150"/>
          </a:xfrm>
          <a:prstGeom prst="rect">
            <a:avLst/>
          </a:prstGeom>
          <a:noFill/>
        </p:spPr>
        <p:txBody>
          <a:bodyPr wrap="none" lIns="98466" tIns="49233" rIns="98466" bIns="49233" rtlCol="0">
            <a:spAutoFit/>
          </a:bodyPr>
          <a:lstStyle/>
          <a:p>
            <a:r>
              <a:rPr lang="zh-CN" altLang="en-US" sz="2200" b="1" dirty="0">
                <a:solidFill>
                  <a:srgbClr val="E60010"/>
                </a:solidFill>
                <a:latin typeface="微软雅黑" panose="020B0503020204020204" pitchFamily="34" charset="-122"/>
                <a:ea typeface="微软雅黑" panose="020B0503020204020204" pitchFamily="34" charset="-122"/>
              </a:rPr>
              <a:t>统一于我国社会主义民主政治伟大实践</a:t>
            </a:r>
          </a:p>
        </p:txBody>
      </p:sp>
    </p:spTree>
    <p:extLst>
      <p:ext uri="{BB962C8B-B14F-4D97-AF65-F5344CB8AC3E}">
        <p14:creationId xmlns="" xmlns:p14="http://schemas.microsoft.com/office/powerpoint/2010/main" val="4239905136"/>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
                                        </p:tgtEl>
                                        <p:attrNameLst>
                                          <p:attrName>style.visibility</p:attrName>
                                        </p:attrNameLst>
                                      </p:cBhvr>
                                      <p:to>
                                        <p:strVal val="visible"/>
                                      </p:to>
                                    </p:set>
                                    <p:anim calcmode="discrete" valueType="clr">
                                      <p:cBhvr override="childStyle">
                                        <p:cTn id="1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
                                        </p:tgtEl>
                                        <p:attrNameLst>
                                          <p:attrName>fillcolor</p:attrName>
                                        </p:attrNameLst>
                                      </p:cBhvr>
                                      <p:tavLst>
                                        <p:tav tm="0">
                                          <p:val>
                                            <p:clrVal>
                                              <a:schemeClr val="accent2"/>
                                            </p:clrVal>
                                          </p:val>
                                        </p:tav>
                                        <p:tav tm="50000">
                                          <p:val>
                                            <p:clrVal>
                                              <a:schemeClr val="hlink"/>
                                            </p:clrVal>
                                          </p:val>
                                        </p:tav>
                                      </p:tavLst>
                                    </p:anim>
                                    <p:set>
                                      <p:cBhvr>
                                        <p:cTn id="13" dur="80"/>
                                        <p:tgtEl>
                                          <p:spTgt spid="2"/>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500"/>
                            </p:stCondLst>
                            <p:childTnLst>
                              <p:par>
                                <p:cTn id="20" presetID="2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500"/>
                            </p:stCondLst>
                            <p:childTnLst>
                              <p:par>
                                <p:cTn id="30" presetID="23"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par>
                          <p:cTn id="39" fill="hold">
                            <p:stCondLst>
                              <p:cond delay="500"/>
                            </p:stCondLst>
                            <p:childTnLst>
                              <p:par>
                                <p:cTn id="40" presetID="2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500"/>
                            </p:stCondLst>
                            <p:childTnLst>
                              <p:par>
                                <p:cTn id="50" presetID="27" presetClass="entr" presetSubtype="0" fill="hold" grpId="0" nodeType="afterEffect">
                                  <p:stCondLst>
                                    <p:cond delay="0"/>
                                  </p:stCondLst>
                                  <p:iterate type="lt">
                                    <p:tmPct val="50000"/>
                                  </p:iterate>
                                  <p:childTnLst>
                                    <p:set>
                                      <p:cBhvr>
                                        <p:cTn id="51" dur="1" fill="hold">
                                          <p:stCondLst>
                                            <p:cond delay="0"/>
                                          </p:stCondLst>
                                        </p:cTn>
                                        <p:tgtEl>
                                          <p:spTgt spid="15"/>
                                        </p:tgtEl>
                                        <p:attrNameLst>
                                          <p:attrName>style.visibility</p:attrName>
                                        </p:attrNameLst>
                                      </p:cBhvr>
                                      <p:to>
                                        <p:strVal val="visible"/>
                                      </p:to>
                                    </p:set>
                                    <p:anim calcmode="discrete" valueType="clr">
                                      <p:cBhvr override="childStyle">
                                        <p:cTn id="52"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5"/>
                                        </p:tgtEl>
                                        <p:attrNameLst>
                                          <p:attrName>fillcolor</p:attrName>
                                        </p:attrNameLst>
                                      </p:cBhvr>
                                      <p:tavLst>
                                        <p:tav tm="0">
                                          <p:val>
                                            <p:clrVal>
                                              <a:schemeClr val="accent2"/>
                                            </p:clrVal>
                                          </p:val>
                                        </p:tav>
                                        <p:tav tm="50000">
                                          <p:val>
                                            <p:clrVal>
                                              <a:schemeClr val="hlink"/>
                                            </p:clrVal>
                                          </p:val>
                                        </p:tav>
                                      </p:tavLst>
                                    </p:anim>
                                    <p:set>
                                      <p:cBhvr>
                                        <p:cTn id="54"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4" grpId="0" animBg="1"/>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61</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民主道路</a:t>
            </a:r>
          </a:p>
        </p:txBody>
      </p:sp>
      <p:sp>
        <p:nvSpPr>
          <p:cNvPr id="65" name="文本框 30"/>
          <p:cNvSpPr txBox="1"/>
          <p:nvPr/>
        </p:nvSpPr>
        <p:spPr>
          <a:xfrm>
            <a:off x="5485765" y="185039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民主道路</a:t>
            </a:r>
          </a:p>
        </p:txBody>
      </p:sp>
      <p:sp>
        <p:nvSpPr>
          <p:cNvPr id="66" name="文本框 31"/>
          <p:cNvSpPr txBox="1"/>
          <p:nvPr/>
        </p:nvSpPr>
        <p:spPr>
          <a:xfrm>
            <a:off x="4290060" y="287401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民主制度</a:t>
            </a:r>
          </a:p>
        </p:txBody>
      </p:sp>
      <p:sp>
        <p:nvSpPr>
          <p:cNvPr id="67" name="文本框 32"/>
          <p:cNvSpPr txBox="1"/>
          <p:nvPr/>
        </p:nvSpPr>
        <p:spPr>
          <a:xfrm>
            <a:off x="6736715" y="286575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民主观念</a:t>
            </a:r>
          </a:p>
        </p:txBody>
      </p:sp>
      <p:sp>
        <p:nvSpPr>
          <p:cNvPr id="103" name="矩形 102"/>
          <p:cNvSpPr/>
          <p:nvPr/>
        </p:nvSpPr>
        <p:spPr>
          <a:xfrm>
            <a:off x="1604010"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坚持什么？</a:t>
            </a:r>
          </a:p>
        </p:txBody>
      </p:sp>
      <p:sp>
        <p:nvSpPr>
          <p:cNvPr id="104" name="矩形 103"/>
          <p:cNvSpPr/>
          <p:nvPr/>
        </p:nvSpPr>
        <p:spPr>
          <a:xfrm>
            <a:off x="3566795"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借鉴什么？</a:t>
            </a:r>
          </a:p>
        </p:txBody>
      </p:sp>
      <p:sp>
        <p:nvSpPr>
          <p:cNvPr id="105" name="矩形 104"/>
          <p:cNvSpPr/>
          <p:nvPr/>
        </p:nvSpPr>
        <p:spPr>
          <a:xfrm>
            <a:off x="5536565" y="49028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建构什么？</a:t>
            </a:r>
          </a:p>
        </p:txBody>
      </p:sp>
      <p:sp>
        <p:nvSpPr>
          <p:cNvPr id="106" name="矩形 105"/>
          <p:cNvSpPr/>
          <p:nvPr/>
        </p:nvSpPr>
        <p:spPr>
          <a:xfrm>
            <a:off x="7623175"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改革什么？</a:t>
            </a:r>
          </a:p>
        </p:txBody>
      </p:sp>
      <p:sp>
        <p:nvSpPr>
          <p:cNvPr id="107" name="矩形 106"/>
          <p:cNvSpPr/>
          <p:nvPr/>
        </p:nvSpPr>
        <p:spPr>
          <a:xfrm>
            <a:off x="9601200"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培育什么？</a:t>
            </a:r>
          </a:p>
        </p:txBody>
      </p:sp>
      <p:sp>
        <p:nvSpPr>
          <p:cNvPr id="21" name="文本框 3"/>
          <p:cNvSpPr txBox="1"/>
          <p:nvPr/>
        </p:nvSpPr>
        <p:spPr>
          <a:xfrm>
            <a:off x="647065" y="925830"/>
            <a:ext cx="10706735" cy="557784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000" b="1" dirty="0">
                <a:solidFill>
                  <a:srgbClr val="DB5354"/>
                </a:solidFill>
                <a:latin typeface="Microsoft YaHei" charset="0"/>
                <a:ea typeface="Microsoft YaHei" charset="0"/>
                <a:cs typeface="Microsoft YaHei" charset="0"/>
              </a:rPr>
              <a:t>坚持“三统一”是建设中国特色社会主义政治文明的根本路径和基本框架。</a:t>
            </a:r>
            <a:endParaRPr kumimoji="1" lang="en-US" altLang="zh-CN" sz="2000" b="1" dirty="0">
              <a:solidFill>
                <a:srgbClr val="DB5354"/>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十五大“建设有中国特色社会主义的政治，就是要在中国共产党领导下，在人民当家作主的基础上，依法治国”，这标志着“三统一”思想雏形的基本形成。</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十六大“发展社会主义民主政治，最根本的是要把坚持党的领导、人民当家作主和依法治国有机统一起来”；</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十七大“坚持三统一，走中国特色社会主义政治发展道路”写入党章；</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十八大 “必须坚持党的领导、人民当家作主、依法治国有机统一，以保证人民当家作主为根本，以增强党和国家活力、调动人民积极性为目标，扩大社会主义民主，加快建设社会主义法治国家，发展社会主义政治文明。”</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十九大“党的领导是人民当家作主和依法治国的根本保证，人民当家作主是社会主义民主政治的本质特征，依法治国是党领导人民治理国家的基本方式，三者统一于我国社会主义民主政治伟大实践。“</a:t>
            </a:r>
          </a:p>
        </p:txBody>
      </p:sp>
    </p:spTree>
    <p:extLst>
      <p:ext uri="{BB962C8B-B14F-4D97-AF65-F5344CB8AC3E}">
        <p14:creationId xmlns="" xmlns:p14="http://schemas.microsoft.com/office/powerpoint/2010/main" val="3004884086"/>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p:cTn id="16" dur="1000" fill="hold"/>
                                        <p:tgtEl>
                                          <p:spTgt spid="103"/>
                                        </p:tgtEl>
                                        <p:attrNameLst>
                                          <p:attrName>ppt_w</p:attrName>
                                        </p:attrNameLst>
                                      </p:cBhvr>
                                      <p:tavLst>
                                        <p:tav tm="0">
                                          <p:val>
                                            <p:strVal val="#ppt_w*0.70"/>
                                          </p:val>
                                        </p:tav>
                                        <p:tav tm="100000">
                                          <p:val>
                                            <p:strVal val="#ppt_w"/>
                                          </p:val>
                                        </p:tav>
                                      </p:tavLst>
                                    </p:anim>
                                    <p:anim calcmode="lin" valueType="num">
                                      <p:cBhvr>
                                        <p:cTn id="17" dur="1000" fill="hold"/>
                                        <p:tgtEl>
                                          <p:spTgt spid="103"/>
                                        </p:tgtEl>
                                        <p:attrNameLst>
                                          <p:attrName>ppt_h</p:attrName>
                                        </p:attrNameLst>
                                      </p:cBhvr>
                                      <p:tavLst>
                                        <p:tav tm="0">
                                          <p:val>
                                            <p:strVal val="#ppt_h"/>
                                          </p:val>
                                        </p:tav>
                                        <p:tav tm="100000">
                                          <p:val>
                                            <p:strVal val="#ppt_h"/>
                                          </p:val>
                                        </p:tav>
                                      </p:tavLst>
                                    </p:anim>
                                    <p:animEffect transition="in" filter="fade">
                                      <p:cBhvr>
                                        <p:cTn id="18" dur="1000"/>
                                        <p:tgtEl>
                                          <p:spTgt spid="103"/>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1000" fill="hold"/>
                                        <p:tgtEl>
                                          <p:spTgt spid="104"/>
                                        </p:tgtEl>
                                        <p:attrNameLst>
                                          <p:attrName>ppt_w</p:attrName>
                                        </p:attrNameLst>
                                      </p:cBhvr>
                                      <p:tavLst>
                                        <p:tav tm="0">
                                          <p:val>
                                            <p:strVal val="#ppt_w*0.70"/>
                                          </p:val>
                                        </p:tav>
                                        <p:tav tm="100000">
                                          <p:val>
                                            <p:strVal val="#ppt_w"/>
                                          </p:val>
                                        </p:tav>
                                      </p:tavLst>
                                    </p:anim>
                                    <p:anim calcmode="lin" valueType="num">
                                      <p:cBhvr>
                                        <p:cTn id="22" dur="1000" fill="hold"/>
                                        <p:tgtEl>
                                          <p:spTgt spid="104"/>
                                        </p:tgtEl>
                                        <p:attrNameLst>
                                          <p:attrName>ppt_h</p:attrName>
                                        </p:attrNameLst>
                                      </p:cBhvr>
                                      <p:tavLst>
                                        <p:tav tm="0">
                                          <p:val>
                                            <p:strVal val="#ppt_h"/>
                                          </p:val>
                                        </p:tav>
                                        <p:tav tm="100000">
                                          <p:val>
                                            <p:strVal val="#ppt_h"/>
                                          </p:val>
                                        </p:tav>
                                      </p:tavLst>
                                    </p:anim>
                                    <p:animEffect transition="in" filter="fade">
                                      <p:cBhvr>
                                        <p:cTn id="23" dur="1000"/>
                                        <p:tgtEl>
                                          <p:spTgt spid="104"/>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1000" fill="hold"/>
                                        <p:tgtEl>
                                          <p:spTgt spid="105"/>
                                        </p:tgtEl>
                                        <p:attrNameLst>
                                          <p:attrName>ppt_w</p:attrName>
                                        </p:attrNameLst>
                                      </p:cBhvr>
                                      <p:tavLst>
                                        <p:tav tm="0">
                                          <p:val>
                                            <p:strVal val="#ppt_w*0.70"/>
                                          </p:val>
                                        </p:tav>
                                        <p:tav tm="100000">
                                          <p:val>
                                            <p:strVal val="#ppt_w"/>
                                          </p:val>
                                        </p:tav>
                                      </p:tavLst>
                                    </p:anim>
                                    <p:anim calcmode="lin" valueType="num">
                                      <p:cBhvr>
                                        <p:cTn id="27" dur="1000" fill="hold"/>
                                        <p:tgtEl>
                                          <p:spTgt spid="105"/>
                                        </p:tgtEl>
                                        <p:attrNameLst>
                                          <p:attrName>ppt_h</p:attrName>
                                        </p:attrNameLst>
                                      </p:cBhvr>
                                      <p:tavLst>
                                        <p:tav tm="0">
                                          <p:val>
                                            <p:strVal val="#ppt_h"/>
                                          </p:val>
                                        </p:tav>
                                        <p:tav tm="100000">
                                          <p:val>
                                            <p:strVal val="#ppt_h"/>
                                          </p:val>
                                        </p:tav>
                                      </p:tavLst>
                                    </p:anim>
                                    <p:animEffect transition="in" filter="fade">
                                      <p:cBhvr>
                                        <p:cTn id="28" dur="1000"/>
                                        <p:tgtEl>
                                          <p:spTgt spid="105"/>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strVal val="#ppt_w*0.70"/>
                                          </p:val>
                                        </p:tav>
                                        <p:tav tm="100000">
                                          <p:val>
                                            <p:strVal val="#ppt_w"/>
                                          </p:val>
                                        </p:tav>
                                      </p:tavLst>
                                    </p:anim>
                                    <p:anim calcmode="lin" valueType="num">
                                      <p:cBhvr>
                                        <p:cTn id="32" dur="1000" fill="hold"/>
                                        <p:tgtEl>
                                          <p:spTgt spid="106"/>
                                        </p:tgtEl>
                                        <p:attrNameLst>
                                          <p:attrName>ppt_h</p:attrName>
                                        </p:attrNameLst>
                                      </p:cBhvr>
                                      <p:tavLst>
                                        <p:tav tm="0">
                                          <p:val>
                                            <p:strVal val="#ppt_h"/>
                                          </p:val>
                                        </p:tav>
                                        <p:tav tm="100000">
                                          <p:val>
                                            <p:strVal val="#ppt_h"/>
                                          </p:val>
                                        </p:tav>
                                      </p:tavLst>
                                    </p:anim>
                                    <p:animEffect transition="in" filter="fade">
                                      <p:cBhvr>
                                        <p:cTn id="33" dur="1000"/>
                                        <p:tgtEl>
                                          <p:spTgt spid="106"/>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p:cTn id="36" dur="1000" fill="hold"/>
                                        <p:tgtEl>
                                          <p:spTgt spid="107"/>
                                        </p:tgtEl>
                                        <p:attrNameLst>
                                          <p:attrName>ppt_w</p:attrName>
                                        </p:attrNameLst>
                                      </p:cBhvr>
                                      <p:tavLst>
                                        <p:tav tm="0">
                                          <p:val>
                                            <p:strVal val="#ppt_w*0.70"/>
                                          </p:val>
                                        </p:tav>
                                        <p:tav tm="100000">
                                          <p:val>
                                            <p:strVal val="#ppt_w"/>
                                          </p:val>
                                        </p:tav>
                                      </p:tavLst>
                                    </p:anim>
                                    <p:anim calcmode="lin" valueType="num">
                                      <p:cBhvr>
                                        <p:cTn id="37" dur="1000" fill="hold"/>
                                        <p:tgtEl>
                                          <p:spTgt spid="107"/>
                                        </p:tgtEl>
                                        <p:attrNameLst>
                                          <p:attrName>ppt_h</p:attrName>
                                        </p:attrNameLst>
                                      </p:cBhvr>
                                      <p:tavLst>
                                        <p:tav tm="0">
                                          <p:val>
                                            <p:strVal val="#ppt_h"/>
                                          </p:val>
                                        </p:tav>
                                        <p:tav tm="100000">
                                          <p:val>
                                            <p:strVal val="#ppt_h"/>
                                          </p:val>
                                        </p:tav>
                                      </p:tavLst>
                                    </p:anim>
                                    <p:animEffect transition="in" filter="fade">
                                      <p:cBhvr>
                                        <p:cTn id="38"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103" grpId="0"/>
      <p:bldP spid="104" grpId="0"/>
      <p:bldP spid="105" grpId="0"/>
      <p:bldP spid="106" grpId="0"/>
      <p:bldP spid="10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61443" name="Text Box 24"/>
          <p:cNvSpPr txBox="1">
            <a:spLocks noChangeArrowheads="1"/>
          </p:cNvSpPr>
          <p:nvPr/>
        </p:nvSpPr>
        <p:spPr bwMode="auto">
          <a:xfrm>
            <a:off x="2625725" y="177800"/>
            <a:ext cx="69405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一、坚持走中国特色社会主义政治发展道路</a:t>
            </a:r>
          </a:p>
        </p:txBody>
      </p:sp>
      <p:sp>
        <p:nvSpPr>
          <p:cNvPr id="61444" name="文本框 2"/>
          <p:cNvSpPr txBox="1">
            <a:spLocks noChangeArrowheads="1"/>
          </p:cNvSpPr>
          <p:nvPr/>
        </p:nvSpPr>
        <p:spPr bwMode="auto">
          <a:xfrm>
            <a:off x="2519680" y="2703830"/>
            <a:ext cx="4127500" cy="24447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800" b="0">
                <a:solidFill>
                  <a:srgbClr val="000000"/>
                </a:solidFill>
                <a:sym typeface="黑体" pitchFamily="2" charset="-122"/>
              </a:rPr>
              <a:t>　　中国共产党的领导是人民当家作主和依法治国的根本保证。</a:t>
            </a:r>
            <a:endParaRPr lang="en-US" altLang="zh-CN" sz="1800" b="0">
              <a:solidFill>
                <a:srgbClr val="000000"/>
              </a:solidFill>
              <a:sym typeface="黑体" pitchFamily="2" charset="-122"/>
            </a:endParaRPr>
          </a:p>
          <a:p>
            <a:pPr>
              <a:lnSpc>
                <a:spcPct val="120000"/>
              </a:lnSpc>
              <a:spcBef>
                <a:spcPts val="1200"/>
              </a:spcBef>
            </a:pPr>
            <a:r>
              <a:rPr lang="zh-CN" altLang="en-US" sz="1800" b="0">
                <a:solidFill>
                  <a:srgbClr val="000000"/>
                </a:solidFill>
                <a:sym typeface="黑体" pitchFamily="2" charset="-122"/>
              </a:rPr>
              <a:t>　　党执政的实质就是领导、组织和支持人民依法管理国家和社会事务，实现自己的利益和意志。坚持党的领导是人民利益的广泛性和实现人民利益的复杂性、艰巨性决定的。。</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pic>
        <p:nvPicPr>
          <p:cNvPr id="61446" name="图片 7"/>
          <p:cNvPicPr>
            <a:picLocks noChangeAspect="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6584950" y="2695575"/>
            <a:ext cx="3111500" cy="29464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10" name="圆角矩形 9"/>
          <p:cNvSpPr/>
          <p:nvPr/>
        </p:nvSpPr>
        <p:spPr bwMode="auto">
          <a:xfrm>
            <a:off x="2499360" y="1280160"/>
            <a:ext cx="662051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坚持党的领导、人民当家作主、依法治国有机统一 </a:t>
            </a:r>
          </a:p>
        </p:txBody>
      </p:sp>
    </p:spTree>
    <p:extLst>
      <p:ext uri="{BB962C8B-B14F-4D97-AF65-F5344CB8AC3E}">
        <p14:creationId xmlns="" xmlns:p14="http://schemas.microsoft.com/office/powerpoint/2010/main" val="2989846607"/>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3"/>
          <p:cNvSpPr>
            <a:spLocks noChangeArrowheads="1"/>
          </p:cNvSpPr>
          <p:nvPr/>
        </p:nvSpPr>
        <p:spPr bwMode="auto">
          <a:xfrm>
            <a:off x="1524000" y="0"/>
            <a:ext cx="247650" cy="3670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r>
              <a:rPr lang="en-US" altLang="zh-CN">
                <a:latin typeface="Arial" charset="0"/>
              </a:rPr>
              <a:t> </a:t>
            </a:r>
          </a:p>
        </p:txBody>
      </p:sp>
      <p:sp>
        <p:nvSpPr>
          <p:cNvPr id="62467" name="Text Box 24"/>
          <p:cNvSpPr txBox="1">
            <a:spLocks noChangeArrowheads="1"/>
          </p:cNvSpPr>
          <p:nvPr/>
        </p:nvSpPr>
        <p:spPr bwMode="auto">
          <a:xfrm>
            <a:off x="2625725" y="177800"/>
            <a:ext cx="69405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pPr algn="ctr" fontAlgn="ctr">
              <a:spcBef>
                <a:spcPct val="10000"/>
              </a:spcBef>
            </a:pPr>
            <a:r>
              <a:rPr lang="zh-CN" altLang="en-US" sz="2800" b="0">
                <a:solidFill>
                  <a:schemeClr val="bg1"/>
                </a:solidFill>
                <a:sym typeface="黑体" pitchFamily="2" charset="-122"/>
              </a:rPr>
              <a:t>一、坚持走中国特色社会主义政治发展道路</a:t>
            </a:r>
          </a:p>
        </p:txBody>
      </p:sp>
      <p:sp>
        <p:nvSpPr>
          <p:cNvPr id="62468" name="文本框 2"/>
          <p:cNvSpPr txBox="1">
            <a:spLocks noChangeArrowheads="1"/>
          </p:cNvSpPr>
          <p:nvPr/>
        </p:nvSpPr>
        <p:spPr bwMode="auto">
          <a:xfrm>
            <a:off x="2370455" y="2884805"/>
            <a:ext cx="3781425" cy="178435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a:defRPr sz="2000" b="1">
                <a:solidFill>
                  <a:srgbClr val="FF2F2F"/>
                </a:solidFill>
                <a:latin typeface="黑体" pitchFamily="2" charset="-122"/>
                <a:ea typeface="黑体" pitchFamily="2" charset="-122"/>
              </a:defRPr>
            </a:lvl1pPr>
            <a:lvl2pPr marL="742950" indent="-285750">
              <a:defRPr sz="2000" b="1">
                <a:solidFill>
                  <a:srgbClr val="FF2F2F"/>
                </a:solidFill>
                <a:latin typeface="黑体" pitchFamily="2" charset="-122"/>
                <a:ea typeface="黑体" pitchFamily="2" charset="-122"/>
              </a:defRPr>
            </a:lvl2pPr>
            <a:lvl3pPr marL="1143000" indent="-228600">
              <a:defRPr sz="2000" b="1">
                <a:solidFill>
                  <a:srgbClr val="FF2F2F"/>
                </a:solidFill>
                <a:latin typeface="黑体" pitchFamily="2" charset="-122"/>
                <a:ea typeface="黑体" pitchFamily="2" charset="-122"/>
              </a:defRPr>
            </a:lvl3pPr>
            <a:lvl4pPr marL="1600200" indent="-228600">
              <a:defRPr sz="2000" b="1">
                <a:solidFill>
                  <a:srgbClr val="FF2F2F"/>
                </a:solidFill>
                <a:latin typeface="黑体" pitchFamily="2" charset="-122"/>
                <a:ea typeface="黑体" pitchFamily="2" charset="-122"/>
              </a:defRPr>
            </a:lvl4pPr>
            <a:lvl5pPr marL="2057400" indent="-228600">
              <a:defRPr sz="2000" b="1">
                <a:solidFill>
                  <a:srgbClr val="FF2F2F"/>
                </a:solidFill>
                <a:latin typeface="黑体" pitchFamily="2" charset="-122"/>
                <a:ea typeface="黑体" pitchFamily="2" charset="-122"/>
              </a:defRPr>
            </a:lvl5pPr>
            <a:lvl6pPr marL="2514600" indent="-228600" eaLnBrk="0" fontAlgn="base" hangingPunct="0">
              <a:spcBef>
                <a:spcPct val="0"/>
              </a:spcBef>
              <a:spcAft>
                <a:spcPct val="0"/>
              </a:spcAft>
              <a:defRPr sz="2000" b="1">
                <a:solidFill>
                  <a:srgbClr val="FF2F2F"/>
                </a:solidFill>
                <a:latin typeface="黑体" pitchFamily="2" charset="-122"/>
                <a:ea typeface="黑体" pitchFamily="2" charset="-122"/>
              </a:defRPr>
            </a:lvl6pPr>
            <a:lvl7pPr marL="2971800" indent="-228600" eaLnBrk="0" fontAlgn="base" hangingPunct="0">
              <a:spcBef>
                <a:spcPct val="0"/>
              </a:spcBef>
              <a:spcAft>
                <a:spcPct val="0"/>
              </a:spcAft>
              <a:defRPr sz="2000" b="1">
                <a:solidFill>
                  <a:srgbClr val="FF2F2F"/>
                </a:solidFill>
                <a:latin typeface="黑体" pitchFamily="2" charset="-122"/>
                <a:ea typeface="黑体" pitchFamily="2" charset="-122"/>
              </a:defRPr>
            </a:lvl7pPr>
            <a:lvl8pPr marL="3429000" indent="-228600" eaLnBrk="0" fontAlgn="base" hangingPunct="0">
              <a:spcBef>
                <a:spcPct val="0"/>
              </a:spcBef>
              <a:spcAft>
                <a:spcPct val="0"/>
              </a:spcAft>
              <a:defRPr sz="2000" b="1">
                <a:solidFill>
                  <a:srgbClr val="FF2F2F"/>
                </a:solidFill>
                <a:latin typeface="黑体" pitchFamily="2" charset="-122"/>
                <a:ea typeface="黑体" pitchFamily="2" charset="-122"/>
              </a:defRPr>
            </a:lvl8pPr>
            <a:lvl9pPr marL="3886200" indent="-228600" eaLnBrk="0" fontAlgn="base" hangingPunct="0">
              <a:spcBef>
                <a:spcPct val="0"/>
              </a:spcBef>
              <a:spcAft>
                <a:spcPct val="0"/>
              </a:spcAft>
              <a:defRPr sz="2000" b="1">
                <a:solidFill>
                  <a:srgbClr val="FF2F2F"/>
                </a:solidFill>
                <a:latin typeface="黑体" pitchFamily="2" charset="-122"/>
                <a:ea typeface="黑体" pitchFamily="2" charset="-122"/>
              </a:defRPr>
            </a:lvl9pPr>
          </a:lstStyle>
          <a:p>
            <a:r>
              <a:rPr lang="zh-CN" altLang="en-US" sz="1800" b="0">
                <a:solidFill>
                  <a:srgbClr val="000000"/>
                </a:solidFill>
                <a:sym typeface="黑体" pitchFamily="2" charset="-122"/>
              </a:rPr>
              <a:t>　　依法治国是党领导人民治理国家的基本方略。</a:t>
            </a:r>
            <a:endParaRPr lang="en-US" altLang="zh-CN" sz="1800" b="0">
              <a:solidFill>
                <a:srgbClr val="000000"/>
              </a:solidFill>
              <a:sym typeface="黑体" pitchFamily="2" charset="-122"/>
            </a:endParaRPr>
          </a:p>
          <a:p>
            <a:pPr>
              <a:lnSpc>
                <a:spcPct val="120000"/>
              </a:lnSpc>
              <a:spcBef>
                <a:spcPts val="1200"/>
              </a:spcBef>
            </a:pPr>
            <a:r>
              <a:rPr lang="zh-CN" altLang="en-US" sz="1800" b="0">
                <a:solidFill>
                  <a:srgbClr val="000000"/>
                </a:solidFill>
                <a:sym typeface="黑体" pitchFamily="2" charset="-122"/>
              </a:rPr>
              <a:t>　　依法治国从制度上、法律上保证人民当家做主和党的执政地位，保证党科学执政、民主执政。</a:t>
            </a:r>
          </a:p>
        </p:txBody>
      </p:sp>
      <p:sp>
        <p:nvSpPr>
          <p:cNvPr id="6" name="AutoShape 4"/>
          <p:cNvSpPr>
            <a:spLocks noChangeArrowheads="1"/>
          </p:cNvSpPr>
          <p:nvPr>
            <p:custDataLst>
              <p:tags r:id="rId1"/>
            </p:custDataLst>
          </p:nvPr>
        </p:nvSpPr>
        <p:spPr bwMode="white">
          <a:xfrm>
            <a:off x="2038350" y="1547495"/>
            <a:ext cx="8143875" cy="4933950"/>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pic>
        <p:nvPicPr>
          <p:cNvPr id="12" name="图片 11"/>
          <p:cNvPicPr>
            <a:picLocks noChangeAspect="1"/>
          </p:cNvPicPr>
          <p:nvPr/>
        </p:nvPicPr>
        <p:blipFill>
          <a:blip r:embed="rId3"/>
          <a:stretch>
            <a:fillRect/>
          </a:stretch>
        </p:blipFill>
        <p:spPr>
          <a:xfrm>
            <a:off x="6483985" y="2710815"/>
            <a:ext cx="3209925" cy="2144395"/>
          </a:xfrm>
          <a:prstGeom prst="roundRect">
            <a:avLst>
              <a:gd name="adj" fmla="val 8594"/>
            </a:avLst>
          </a:prstGeom>
          <a:solidFill>
            <a:srgbClr val="FFFFFF">
              <a:shade val="85000"/>
            </a:srgbClr>
          </a:solidFill>
          <a:ln>
            <a:noFill/>
          </a:ln>
          <a:effectLst/>
        </p:spPr>
      </p:pic>
      <p:sp>
        <p:nvSpPr>
          <p:cNvPr id="8" name="圆角矩形 7"/>
          <p:cNvSpPr/>
          <p:nvPr/>
        </p:nvSpPr>
        <p:spPr bwMode="auto">
          <a:xfrm>
            <a:off x="2499360" y="1280160"/>
            <a:ext cx="6620510" cy="575945"/>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kern="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坚持党的领导、人民当家作主、依法治国有机统一 </a:t>
            </a:r>
          </a:p>
        </p:txBody>
      </p:sp>
    </p:spTree>
    <p:extLst>
      <p:ext uri="{BB962C8B-B14F-4D97-AF65-F5344CB8AC3E}">
        <p14:creationId xmlns="" xmlns:p14="http://schemas.microsoft.com/office/powerpoint/2010/main" val="36623826"/>
      </p:ext>
    </p:extLst>
  </p:cSld>
  <p:clrMapOvr>
    <a:masterClrMapping/>
  </p:clrMapOvr>
  <mc:AlternateContent xmlns:mc="http://schemas.openxmlformats.org/markup-compatibility/2006">
    <mc:Choice xmlns="" xmlns:p14="http://schemas.microsoft.com/office/powerpoint/2010/main" Requires="p14">
      <p:transition spd="slow" p14:dur="500">
        <p:fade/>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64</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民主道路</a:t>
            </a:r>
          </a:p>
        </p:txBody>
      </p:sp>
      <p:sp>
        <p:nvSpPr>
          <p:cNvPr id="65" name="文本框 30"/>
          <p:cNvSpPr txBox="1"/>
          <p:nvPr/>
        </p:nvSpPr>
        <p:spPr>
          <a:xfrm>
            <a:off x="5485765" y="185039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民主道路</a:t>
            </a:r>
          </a:p>
        </p:txBody>
      </p:sp>
      <p:sp>
        <p:nvSpPr>
          <p:cNvPr id="66" name="文本框 31"/>
          <p:cNvSpPr txBox="1"/>
          <p:nvPr/>
        </p:nvSpPr>
        <p:spPr>
          <a:xfrm>
            <a:off x="4290060" y="287401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民主制度</a:t>
            </a:r>
          </a:p>
        </p:txBody>
      </p:sp>
      <p:sp>
        <p:nvSpPr>
          <p:cNvPr id="67" name="文本框 32"/>
          <p:cNvSpPr txBox="1"/>
          <p:nvPr/>
        </p:nvSpPr>
        <p:spPr>
          <a:xfrm>
            <a:off x="6736715" y="286575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民主观念</a:t>
            </a:r>
          </a:p>
        </p:txBody>
      </p:sp>
      <p:sp>
        <p:nvSpPr>
          <p:cNvPr id="103" name="矩形 102"/>
          <p:cNvSpPr/>
          <p:nvPr/>
        </p:nvSpPr>
        <p:spPr>
          <a:xfrm>
            <a:off x="1604010"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坚持什么？</a:t>
            </a:r>
          </a:p>
        </p:txBody>
      </p:sp>
      <p:sp>
        <p:nvSpPr>
          <p:cNvPr id="104" name="矩形 103"/>
          <p:cNvSpPr/>
          <p:nvPr/>
        </p:nvSpPr>
        <p:spPr>
          <a:xfrm>
            <a:off x="3566795"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借鉴什么？</a:t>
            </a:r>
          </a:p>
        </p:txBody>
      </p:sp>
      <p:sp>
        <p:nvSpPr>
          <p:cNvPr id="105" name="矩形 104"/>
          <p:cNvSpPr/>
          <p:nvPr/>
        </p:nvSpPr>
        <p:spPr>
          <a:xfrm>
            <a:off x="5536565" y="49028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建构什么？</a:t>
            </a:r>
          </a:p>
        </p:txBody>
      </p:sp>
      <p:sp>
        <p:nvSpPr>
          <p:cNvPr id="106" name="矩形 105"/>
          <p:cNvSpPr/>
          <p:nvPr/>
        </p:nvSpPr>
        <p:spPr>
          <a:xfrm>
            <a:off x="7623175"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改革什么？</a:t>
            </a:r>
          </a:p>
        </p:txBody>
      </p:sp>
      <p:sp>
        <p:nvSpPr>
          <p:cNvPr id="107" name="矩形 106"/>
          <p:cNvSpPr/>
          <p:nvPr/>
        </p:nvSpPr>
        <p:spPr>
          <a:xfrm>
            <a:off x="9601200"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培育什么？</a:t>
            </a:r>
          </a:p>
        </p:txBody>
      </p:sp>
      <p:sp>
        <p:nvSpPr>
          <p:cNvPr id="21" name="文本框 3"/>
          <p:cNvSpPr txBox="1"/>
          <p:nvPr/>
        </p:nvSpPr>
        <p:spPr>
          <a:xfrm>
            <a:off x="647065" y="1287145"/>
            <a:ext cx="10880725" cy="4709160"/>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000" b="1" dirty="0">
                <a:solidFill>
                  <a:srgbClr val="DB5354"/>
                </a:solidFill>
                <a:latin typeface="Microsoft YaHei" charset="0"/>
                <a:ea typeface="Microsoft YaHei" charset="0"/>
                <a:cs typeface="Microsoft YaHei" charset="0"/>
              </a:rPr>
              <a:t>从科学原理来看，“三统一” 实现了“权威</a:t>
            </a:r>
            <a:r>
              <a:rPr kumimoji="1" lang="en-US" altLang="zh-CN" sz="2000" b="1" dirty="0">
                <a:solidFill>
                  <a:srgbClr val="DB5354"/>
                </a:solidFill>
                <a:latin typeface="Microsoft YaHei" charset="0"/>
                <a:ea typeface="Microsoft YaHei" charset="0"/>
                <a:cs typeface="Microsoft YaHei" charset="0"/>
              </a:rPr>
              <a:t>—</a:t>
            </a:r>
            <a:r>
              <a:rPr kumimoji="1" lang="zh-CN" altLang="en-US" sz="2000" b="1" dirty="0">
                <a:solidFill>
                  <a:srgbClr val="DB5354"/>
                </a:solidFill>
                <a:latin typeface="Microsoft YaHei" charset="0"/>
                <a:ea typeface="Microsoft YaHei" charset="0"/>
                <a:cs typeface="Microsoft YaHei" charset="0"/>
              </a:rPr>
              <a:t>民主</a:t>
            </a:r>
            <a:r>
              <a:rPr kumimoji="1" lang="en-US" altLang="zh-CN" sz="2000" b="1" dirty="0">
                <a:solidFill>
                  <a:srgbClr val="DB5354"/>
                </a:solidFill>
                <a:latin typeface="Microsoft YaHei" charset="0"/>
                <a:ea typeface="Microsoft YaHei" charset="0"/>
                <a:cs typeface="Microsoft YaHei" charset="0"/>
              </a:rPr>
              <a:t>—</a:t>
            </a:r>
            <a:r>
              <a:rPr kumimoji="1" lang="zh-CN" altLang="en-US" sz="2000" b="1" dirty="0">
                <a:solidFill>
                  <a:srgbClr val="DB5354"/>
                </a:solidFill>
                <a:latin typeface="Microsoft YaHei" charset="0"/>
                <a:ea typeface="Microsoft YaHei" charset="0"/>
                <a:cs typeface="Microsoft YaHei" charset="0"/>
              </a:rPr>
              <a:t>法治”的统一。</a:t>
            </a:r>
            <a:endParaRPr kumimoji="1" lang="en-US" altLang="zh-CN" sz="2000" b="1" dirty="0">
              <a:solidFill>
                <a:srgbClr val="DB5354"/>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纵观整个人类政治史，权威、民主和法治作为政治的</a:t>
            </a:r>
            <a:r>
              <a:rPr kumimoji="1" lang="zh-CN" altLang="en-US" sz="2000" b="1" dirty="0">
                <a:solidFill>
                  <a:srgbClr val="FF0000"/>
                </a:solidFill>
                <a:latin typeface="Microsoft YaHei" charset="0"/>
                <a:ea typeface="Microsoft YaHei" charset="0"/>
                <a:cs typeface="Microsoft YaHei" charset="0"/>
              </a:rPr>
              <a:t>三项基本要素</a:t>
            </a:r>
            <a:r>
              <a:rPr kumimoji="1" lang="zh-CN" altLang="en-US" sz="2000" b="1" dirty="0">
                <a:solidFill>
                  <a:schemeClr val="tx1">
                    <a:lumMod val="65000"/>
                    <a:lumOff val="35000"/>
                  </a:schemeClr>
                </a:solidFill>
                <a:latin typeface="Microsoft YaHei" charset="0"/>
                <a:ea typeface="Microsoft YaHei" charset="0"/>
                <a:cs typeface="Microsoft YaHei" charset="0"/>
              </a:rPr>
              <a:t>，其不同的排列组合方式产生了不同的政治体制，其不同的实现顺序导致了不同的政治发展路径。政治在某种程度上就是上述三项要素复合的结果及表现形式。</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正如亨廷顿所说，“</a:t>
            </a:r>
            <a:r>
              <a:rPr kumimoji="1" lang="zh-CN" altLang="en-US" sz="2000" b="1" dirty="0">
                <a:solidFill>
                  <a:schemeClr val="accent1"/>
                </a:solidFill>
                <a:latin typeface="Microsoft YaHei" charset="0"/>
                <a:ea typeface="Microsoft YaHei" charset="0"/>
                <a:cs typeface="Microsoft YaHei" charset="0"/>
              </a:rPr>
              <a:t>人当然可以有秩序而无自由，但不能有自由而无秩序。必须先存在权威，然后才谈得上限制权威</a:t>
            </a:r>
            <a:r>
              <a:rPr kumimoji="1" lang="zh-CN" altLang="en-US" sz="2000" b="1" dirty="0">
                <a:solidFill>
                  <a:schemeClr val="tx1">
                    <a:lumMod val="65000"/>
                    <a:lumOff val="35000"/>
                  </a:schemeClr>
                </a:solidFill>
                <a:latin typeface="Microsoft YaHei" charset="0"/>
                <a:ea typeface="Microsoft YaHei" charset="0"/>
                <a:cs typeface="Microsoft YaHei" charset="0"/>
              </a:rPr>
              <a:t>”，有效的权威构成了民主化不可或缺的前提条件，这就意味着合理的政治发展往往经历“有效集权</a:t>
            </a:r>
            <a:r>
              <a:rPr kumimoji="1" lang="en-US" altLang="zh-CN" sz="2000" b="1" dirty="0">
                <a:solidFill>
                  <a:schemeClr val="tx1">
                    <a:lumMod val="65000"/>
                    <a:lumOff val="35000"/>
                  </a:schemeClr>
                </a:solidFill>
                <a:latin typeface="Microsoft YaHei" charset="0"/>
                <a:ea typeface="Microsoft YaHei" charset="0"/>
                <a:cs typeface="Microsoft YaHei" charset="0"/>
              </a:rPr>
              <a:t>-</a:t>
            </a:r>
            <a:r>
              <a:rPr kumimoji="1" lang="zh-CN" altLang="en-US" sz="2000" b="1" dirty="0">
                <a:solidFill>
                  <a:schemeClr val="tx1">
                    <a:lumMod val="65000"/>
                    <a:lumOff val="35000"/>
                  </a:schemeClr>
                </a:solidFill>
                <a:latin typeface="Microsoft YaHei" charset="0"/>
                <a:ea typeface="Microsoft YaHei" charset="0"/>
                <a:cs typeface="Microsoft YaHei" charset="0"/>
              </a:rPr>
              <a:t>有效分权”的过程。</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在“三统一”中，党的领导代表着权威，人民当家作主代表着民主，依法治国代表着法治，“三统一”既保证了权威的有效实施，也贯彻着民主的原则，同时体现了法治的精神，这种复合型政治发展道路是一条符合政治学基本原理和政治发展一般规律的路径。</a:t>
            </a:r>
          </a:p>
        </p:txBody>
      </p:sp>
    </p:spTree>
    <p:extLst>
      <p:ext uri="{BB962C8B-B14F-4D97-AF65-F5344CB8AC3E}">
        <p14:creationId xmlns="" xmlns:p14="http://schemas.microsoft.com/office/powerpoint/2010/main" val="3069896345"/>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p:cTn id="16" dur="1000" fill="hold"/>
                                        <p:tgtEl>
                                          <p:spTgt spid="103"/>
                                        </p:tgtEl>
                                        <p:attrNameLst>
                                          <p:attrName>ppt_w</p:attrName>
                                        </p:attrNameLst>
                                      </p:cBhvr>
                                      <p:tavLst>
                                        <p:tav tm="0">
                                          <p:val>
                                            <p:strVal val="#ppt_w*0.70"/>
                                          </p:val>
                                        </p:tav>
                                        <p:tav tm="100000">
                                          <p:val>
                                            <p:strVal val="#ppt_w"/>
                                          </p:val>
                                        </p:tav>
                                      </p:tavLst>
                                    </p:anim>
                                    <p:anim calcmode="lin" valueType="num">
                                      <p:cBhvr>
                                        <p:cTn id="17" dur="1000" fill="hold"/>
                                        <p:tgtEl>
                                          <p:spTgt spid="103"/>
                                        </p:tgtEl>
                                        <p:attrNameLst>
                                          <p:attrName>ppt_h</p:attrName>
                                        </p:attrNameLst>
                                      </p:cBhvr>
                                      <p:tavLst>
                                        <p:tav tm="0">
                                          <p:val>
                                            <p:strVal val="#ppt_h"/>
                                          </p:val>
                                        </p:tav>
                                        <p:tav tm="100000">
                                          <p:val>
                                            <p:strVal val="#ppt_h"/>
                                          </p:val>
                                        </p:tav>
                                      </p:tavLst>
                                    </p:anim>
                                    <p:animEffect transition="in" filter="fade">
                                      <p:cBhvr>
                                        <p:cTn id="18" dur="1000"/>
                                        <p:tgtEl>
                                          <p:spTgt spid="103"/>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1000" fill="hold"/>
                                        <p:tgtEl>
                                          <p:spTgt spid="104"/>
                                        </p:tgtEl>
                                        <p:attrNameLst>
                                          <p:attrName>ppt_w</p:attrName>
                                        </p:attrNameLst>
                                      </p:cBhvr>
                                      <p:tavLst>
                                        <p:tav tm="0">
                                          <p:val>
                                            <p:strVal val="#ppt_w*0.70"/>
                                          </p:val>
                                        </p:tav>
                                        <p:tav tm="100000">
                                          <p:val>
                                            <p:strVal val="#ppt_w"/>
                                          </p:val>
                                        </p:tav>
                                      </p:tavLst>
                                    </p:anim>
                                    <p:anim calcmode="lin" valueType="num">
                                      <p:cBhvr>
                                        <p:cTn id="22" dur="1000" fill="hold"/>
                                        <p:tgtEl>
                                          <p:spTgt spid="104"/>
                                        </p:tgtEl>
                                        <p:attrNameLst>
                                          <p:attrName>ppt_h</p:attrName>
                                        </p:attrNameLst>
                                      </p:cBhvr>
                                      <p:tavLst>
                                        <p:tav tm="0">
                                          <p:val>
                                            <p:strVal val="#ppt_h"/>
                                          </p:val>
                                        </p:tav>
                                        <p:tav tm="100000">
                                          <p:val>
                                            <p:strVal val="#ppt_h"/>
                                          </p:val>
                                        </p:tav>
                                      </p:tavLst>
                                    </p:anim>
                                    <p:animEffect transition="in" filter="fade">
                                      <p:cBhvr>
                                        <p:cTn id="23" dur="1000"/>
                                        <p:tgtEl>
                                          <p:spTgt spid="104"/>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1000" fill="hold"/>
                                        <p:tgtEl>
                                          <p:spTgt spid="105"/>
                                        </p:tgtEl>
                                        <p:attrNameLst>
                                          <p:attrName>ppt_w</p:attrName>
                                        </p:attrNameLst>
                                      </p:cBhvr>
                                      <p:tavLst>
                                        <p:tav tm="0">
                                          <p:val>
                                            <p:strVal val="#ppt_w*0.70"/>
                                          </p:val>
                                        </p:tav>
                                        <p:tav tm="100000">
                                          <p:val>
                                            <p:strVal val="#ppt_w"/>
                                          </p:val>
                                        </p:tav>
                                      </p:tavLst>
                                    </p:anim>
                                    <p:anim calcmode="lin" valueType="num">
                                      <p:cBhvr>
                                        <p:cTn id="27" dur="1000" fill="hold"/>
                                        <p:tgtEl>
                                          <p:spTgt spid="105"/>
                                        </p:tgtEl>
                                        <p:attrNameLst>
                                          <p:attrName>ppt_h</p:attrName>
                                        </p:attrNameLst>
                                      </p:cBhvr>
                                      <p:tavLst>
                                        <p:tav tm="0">
                                          <p:val>
                                            <p:strVal val="#ppt_h"/>
                                          </p:val>
                                        </p:tav>
                                        <p:tav tm="100000">
                                          <p:val>
                                            <p:strVal val="#ppt_h"/>
                                          </p:val>
                                        </p:tav>
                                      </p:tavLst>
                                    </p:anim>
                                    <p:animEffect transition="in" filter="fade">
                                      <p:cBhvr>
                                        <p:cTn id="28" dur="1000"/>
                                        <p:tgtEl>
                                          <p:spTgt spid="105"/>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strVal val="#ppt_w*0.70"/>
                                          </p:val>
                                        </p:tav>
                                        <p:tav tm="100000">
                                          <p:val>
                                            <p:strVal val="#ppt_w"/>
                                          </p:val>
                                        </p:tav>
                                      </p:tavLst>
                                    </p:anim>
                                    <p:anim calcmode="lin" valueType="num">
                                      <p:cBhvr>
                                        <p:cTn id="32" dur="1000" fill="hold"/>
                                        <p:tgtEl>
                                          <p:spTgt spid="106"/>
                                        </p:tgtEl>
                                        <p:attrNameLst>
                                          <p:attrName>ppt_h</p:attrName>
                                        </p:attrNameLst>
                                      </p:cBhvr>
                                      <p:tavLst>
                                        <p:tav tm="0">
                                          <p:val>
                                            <p:strVal val="#ppt_h"/>
                                          </p:val>
                                        </p:tav>
                                        <p:tav tm="100000">
                                          <p:val>
                                            <p:strVal val="#ppt_h"/>
                                          </p:val>
                                        </p:tav>
                                      </p:tavLst>
                                    </p:anim>
                                    <p:animEffect transition="in" filter="fade">
                                      <p:cBhvr>
                                        <p:cTn id="33" dur="1000"/>
                                        <p:tgtEl>
                                          <p:spTgt spid="106"/>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p:cTn id="36" dur="1000" fill="hold"/>
                                        <p:tgtEl>
                                          <p:spTgt spid="107"/>
                                        </p:tgtEl>
                                        <p:attrNameLst>
                                          <p:attrName>ppt_w</p:attrName>
                                        </p:attrNameLst>
                                      </p:cBhvr>
                                      <p:tavLst>
                                        <p:tav tm="0">
                                          <p:val>
                                            <p:strVal val="#ppt_w*0.70"/>
                                          </p:val>
                                        </p:tav>
                                        <p:tav tm="100000">
                                          <p:val>
                                            <p:strVal val="#ppt_w"/>
                                          </p:val>
                                        </p:tav>
                                      </p:tavLst>
                                    </p:anim>
                                    <p:anim calcmode="lin" valueType="num">
                                      <p:cBhvr>
                                        <p:cTn id="37" dur="1000" fill="hold"/>
                                        <p:tgtEl>
                                          <p:spTgt spid="107"/>
                                        </p:tgtEl>
                                        <p:attrNameLst>
                                          <p:attrName>ppt_h</p:attrName>
                                        </p:attrNameLst>
                                      </p:cBhvr>
                                      <p:tavLst>
                                        <p:tav tm="0">
                                          <p:val>
                                            <p:strVal val="#ppt_h"/>
                                          </p:val>
                                        </p:tav>
                                        <p:tav tm="100000">
                                          <p:val>
                                            <p:strVal val="#ppt_h"/>
                                          </p:val>
                                        </p:tav>
                                      </p:tavLst>
                                    </p:anim>
                                    <p:animEffect transition="in" filter="fade">
                                      <p:cBhvr>
                                        <p:cTn id="38"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103" grpId="0"/>
      <p:bldP spid="104" grpId="0"/>
      <p:bldP spid="105" grpId="0"/>
      <p:bldP spid="106" grpId="0"/>
      <p:bldP spid="10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C17E73FF-E02E-42EC-B707-4D5DD8942B4B}"/>
              </a:ext>
            </a:extLst>
          </p:cNvPr>
          <p:cNvSpPr/>
          <p:nvPr/>
        </p:nvSpPr>
        <p:spPr>
          <a:xfrm>
            <a:off x="1476375" y="655320"/>
            <a:ext cx="8556625" cy="4832350"/>
          </a:xfrm>
          <a:prstGeom prst="rect">
            <a:avLst/>
          </a:prstGeom>
        </p:spPr>
        <p:txBody>
          <a:bodyPr wrap="square">
            <a:spAutoFit/>
          </a:bodyPr>
          <a:lstStyle/>
          <a:p>
            <a:r>
              <a:rPr lang="en-US" altLang="zh-CN" sz="2800" dirty="0"/>
              <a:t>1992</a:t>
            </a:r>
            <a:r>
              <a:rPr lang="zh-CN" altLang="en-US" sz="2800" dirty="0"/>
              <a:t>年，美国学者</a:t>
            </a:r>
            <a:r>
              <a:rPr lang="zh-CN" altLang="en-US" sz="2800" dirty="0">
                <a:solidFill>
                  <a:srgbClr val="444444"/>
                </a:solidFill>
                <a:latin typeface="Lato"/>
              </a:rPr>
              <a:t>福山</a:t>
            </a:r>
            <a:r>
              <a:rPr lang="zh-CN" altLang="en-US" sz="2800" dirty="0"/>
              <a:t>出版</a:t>
            </a:r>
            <a:r>
              <a:rPr lang="en-US" altLang="zh-CN" sz="2800" dirty="0"/>
              <a:t>《</a:t>
            </a:r>
            <a:r>
              <a:rPr lang="zh-CN" altLang="en-US" sz="2800" dirty="0"/>
              <a:t>历史的终结及最后之人</a:t>
            </a:r>
            <a:r>
              <a:rPr lang="en-US" altLang="zh-CN" sz="2800" dirty="0"/>
              <a:t>》</a:t>
            </a:r>
            <a:r>
              <a:rPr lang="zh-CN" altLang="en-US" sz="2800" dirty="0"/>
              <a:t>，提出人类历史的前进与意识形态之间的斗争已走向“终结”，欧美模式的自由民主和资本主义定于一尊，将成为世界现代化发展的最终版本，他因而蜚声国际学术界。</a:t>
            </a:r>
            <a:endParaRPr lang="en-US" altLang="zh-CN" sz="2800" dirty="0"/>
          </a:p>
          <a:p>
            <a:endParaRPr lang="en-US" altLang="zh-CN" sz="2800" dirty="0"/>
          </a:p>
          <a:p>
            <a:r>
              <a:rPr lang="en-US" altLang="zh-CN" sz="2800" dirty="0">
                <a:solidFill>
                  <a:srgbClr val="444444"/>
                </a:solidFill>
                <a:latin typeface="Lato"/>
              </a:rPr>
              <a:t>2015</a:t>
            </a:r>
            <a:r>
              <a:rPr lang="zh-CN" altLang="en-US" sz="2800" dirty="0">
                <a:solidFill>
                  <a:srgbClr val="444444"/>
                </a:solidFill>
                <a:latin typeface="Lato"/>
              </a:rPr>
              <a:t>年</a:t>
            </a:r>
            <a:r>
              <a:rPr lang="en-US" altLang="zh-CN" sz="2800" dirty="0">
                <a:solidFill>
                  <a:srgbClr val="444444"/>
                </a:solidFill>
                <a:latin typeface="Lato"/>
              </a:rPr>
              <a:t>1</a:t>
            </a:r>
            <a:r>
              <a:rPr lang="zh-CN" altLang="en-US" sz="2800" dirty="0">
                <a:solidFill>
                  <a:srgbClr val="444444"/>
                </a:solidFill>
                <a:latin typeface="Lato"/>
              </a:rPr>
              <a:t>月，福山在新加坡国立大学李光耀公共政策学院举办的讲座上坦言，对“历史终结论”已经改观，他于</a:t>
            </a:r>
            <a:r>
              <a:rPr lang="en-US" altLang="zh-CN" sz="2800" dirty="0">
                <a:solidFill>
                  <a:srgbClr val="444444"/>
                </a:solidFill>
                <a:latin typeface="Lato"/>
              </a:rPr>
              <a:t>2014</a:t>
            </a:r>
            <a:r>
              <a:rPr lang="zh-CN" altLang="en-US" sz="2800" dirty="0">
                <a:solidFill>
                  <a:srgbClr val="444444"/>
                </a:solidFill>
                <a:latin typeface="Lato"/>
              </a:rPr>
              <a:t>年</a:t>
            </a:r>
            <a:r>
              <a:rPr lang="en-US" altLang="zh-CN" sz="2800" dirty="0">
                <a:solidFill>
                  <a:srgbClr val="444444"/>
                </a:solidFill>
                <a:latin typeface="Lato"/>
              </a:rPr>
              <a:t>9</a:t>
            </a:r>
            <a:r>
              <a:rPr lang="zh-CN" altLang="en-US" sz="2800" dirty="0">
                <a:solidFill>
                  <a:srgbClr val="444444"/>
                </a:solidFill>
                <a:latin typeface="Lato"/>
              </a:rPr>
              <a:t>月出版的新书“</a:t>
            </a:r>
            <a:r>
              <a:rPr lang="en-US" altLang="zh-CN" sz="2800" dirty="0">
                <a:solidFill>
                  <a:srgbClr val="444444"/>
                </a:solidFill>
                <a:latin typeface="Lato"/>
              </a:rPr>
              <a:t>Political Order and Political Decay”</a:t>
            </a:r>
            <a:r>
              <a:rPr lang="zh-CN" altLang="en-US" sz="2800" dirty="0">
                <a:solidFill>
                  <a:srgbClr val="444444"/>
                </a:solidFill>
                <a:latin typeface="Lato"/>
              </a:rPr>
              <a:t>（</a:t>
            </a:r>
            <a:r>
              <a:rPr lang="en-US" altLang="zh-CN" sz="2800" dirty="0">
                <a:solidFill>
                  <a:srgbClr val="444444"/>
                </a:solidFill>
                <a:latin typeface="Lato"/>
              </a:rPr>
              <a:t>《</a:t>
            </a:r>
            <a:r>
              <a:rPr lang="zh-CN" altLang="en-US" sz="2800" dirty="0">
                <a:solidFill>
                  <a:srgbClr val="444444"/>
                </a:solidFill>
                <a:latin typeface="Lato"/>
              </a:rPr>
              <a:t>政治秩序和政治衰败</a:t>
            </a:r>
            <a:r>
              <a:rPr lang="en-US" altLang="zh-CN" sz="2800" dirty="0">
                <a:solidFill>
                  <a:srgbClr val="444444"/>
                </a:solidFill>
                <a:latin typeface="Lato"/>
              </a:rPr>
              <a:t>》</a:t>
            </a:r>
            <a:r>
              <a:rPr lang="zh-CN" altLang="en-US" sz="2800" dirty="0">
                <a:solidFill>
                  <a:srgbClr val="444444"/>
                </a:solidFill>
                <a:latin typeface="Lato"/>
              </a:rPr>
              <a:t>）即是对这一结论的修正。</a:t>
            </a:r>
          </a:p>
        </p:txBody>
      </p:sp>
    </p:spTree>
    <p:extLst>
      <p:ext uri="{BB962C8B-B14F-4D97-AF65-F5344CB8AC3E}">
        <p14:creationId xmlns="" xmlns:p14="http://schemas.microsoft.com/office/powerpoint/2010/main" val="14790135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C17E73FF-E02E-42EC-B707-4D5DD8942B4B}"/>
              </a:ext>
            </a:extLst>
          </p:cNvPr>
          <p:cNvSpPr/>
          <p:nvPr/>
        </p:nvSpPr>
        <p:spPr>
          <a:xfrm>
            <a:off x="580390" y="655320"/>
            <a:ext cx="11031220" cy="5694045"/>
          </a:xfrm>
          <a:prstGeom prst="rect">
            <a:avLst/>
          </a:prstGeom>
        </p:spPr>
        <p:txBody>
          <a:bodyPr wrap="square">
            <a:spAutoFit/>
          </a:bodyPr>
          <a:lstStyle/>
          <a:p>
            <a:r>
              <a:rPr lang="zh-CN" altLang="en-US" sz="2800" dirty="0">
                <a:solidFill>
                  <a:srgbClr val="444444"/>
                </a:solidFill>
                <a:latin typeface="Lato"/>
              </a:rPr>
              <a:t>        他在讲座上阐述该书的核心论点：</a:t>
            </a:r>
            <a:endParaRPr lang="en-US" altLang="zh-CN" sz="2800" dirty="0">
              <a:solidFill>
                <a:srgbClr val="444444"/>
              </a:solidFill>
              <a:latin typeface="Lato"/>
            </a:endParaRPr>
          </a:p>
          <a:p>
            <a:r>
              <a:rPr lang="zh-CN" altLang="en-US" sz="2800" dirty="0">
                <a:solidFill>
                  <a:srgbClr val="444444"/>
                </a:solidFill>
                <a:latin typeface="Lato"/>
              </a:rPr>
              <a:t>        一个国家的成功发展离不开三块基石：</a:t>
            </a:r>
            <a:r>
              <a:rPr lang="zh-CN" altLang="en-US" sz="2800" dirty="0">
                <a:solidFill>
                  <a:srgbClr val="FF0000"/>
                </a:solidFill>
                <a:latin typeface="Lato"/>
              </a:rPr>
              <a:t>国家能力、法治与民主责任制</a:t>
            </a:r>
            <a:r>
              <a:rPr lang="zh-CN" altLang="en-US" sz="2800" dirty="0">
                <a:solidFill>
                  <a:srgbClr val="444444"/>
                </a:solidFill>
                <a:latin typeface="Lato"/>
              </a:rPr>
              <a:t>。</a:t>
            </a:r>
            <a:endParaRPr lang="en-US" altLang="zh-CN" sz="2800" dirty="0">
              <a:solidFill>
                <a:srgbClr val="444444"/>
              </a:solidFill>
              <a:latin typeface="Lato"/>
            </a:endParaRPr>
          </a:p>
          <a:p>
            <a:r>
              <a:rPr lang="en-US" altLang="zh-CN" sz="2800" dirty="0">
                <a:solidFill>
                  <a:srgbClr val="444444"/>
                </a:solidFill>
                <a:latin typeface="Lato"/>
              </a:rPr>
              <a:t>        </a:t>
            </a:r>
            <a:r>
              <a:rPr lang="zh-CN" altLang="en-US" sz="2800" dirty="0">
                <a:solidFill>
                  <a:srgbClr val="444444"/>
                </a:solidFill>
                <a:latin typeface="Lato"/>
              </a:rPr>
              <a:t>国家能力是指政府保护人民与维护公众利益的能力，政府权力越大，国家能力就越强；</a:t>
            </a:r>
            <a:endParaRPr lang="en-US" altLang="zh-CN" sz="2800" dirty="0">
              <a:solidFill>
                <a:srgbClr val="444444"/>
              </a:solidFill>
              <a:latin typeface="Lato"/>
            </a:endParaRPr>
          </a:p>
          <a:p>
            <a:r>
              <a:rPr lang="en-US" altLang="zh-CN" sz="2800" dirty="0">
                <a:solidFill>
                  <a:srgbClr val="444444"/>
                </a:solidFill>
                <a:latin typeface="Lato"/>
              </a:rPr>
              <a:t>        </a:t>
            </a:r>
            <a:r>
              <a:rPr lang="zh-CN" altLang="en-US" sz="2800" dirty="0">
                <a:solidFill>
                  <a:srgbClr val="444444"/>
                </a:solidFill>
                <a:latin typeface="Lato"/>
              </a:rPr>
              <a:t>法治与民主责任制则是制约政府权力的机制。</a:t>
            </a:r>
          </a:p>
          <a:p>
            <a:r>
              <a:rPr lang="zh-CN" altLang="en-US" sz="2800" dirty="0">
                <a:solidFill>
                  <a:srgbClr val="444444"/>
                </a:solidFill>
                <a:latin typeface="Lato"/>
              </a:rPr>
              <a:t>        福山认为，中国与美国分别处于这一政治秩序的两端，中国拥有强大的政府，能够有效快速地落实各种民生政策，但它缺乏法治和民主；而美国虽有法治和民主，但由于制衡体系过于庞杂繁复，“制衡效率太高”，导致联邦政府的施政能力低下。</a:t>
            </a:r>
            <a:endParaRPr lang="en-US" altLang="zh-CN" sz="2800" dirty="0">
              <a:solidFill>
                <a:srgbClr val="444444"/>
              </a:solidFill>
              <a:latin typeface="Lato"/>
            </a:endParaRPr>
          </a:p>
          <a:p>
            <a:r>
              <a:rPr lang="zh-CN" altLang="en-US" sz="2800" dirty="0"/>
              <a:t>        福山表示，当年提出“历史终结论”时，并不了解构建包含三大要素的政治秩序有多么困难，“尤其是创造一个强大的政府”，因此预测失当。</a:t>
            </a:r>
            <a:endParaRPr lang="zh-CN" altLang="en-US" sz="2800" b="0" i="0" u="none" strike="noStrike" dirty="0">
              <a:solidFill>
                <a:srgbClr val="444444"/>
              </a:solidFill>
              <a:effectLst/>
              <a:latin typeface="Lato"/>
            </a:endParaRPr>
          </a:p>
        </p:txBody>
      </p:sp>
    </p:spTree>
    <p:extLst>
      <p:ext uri="{BB962C8B-B14F-4D97-AF65-F5344CB8AC3E}">
        <p14:creationId xmlns="" xmlns:p14="http://schemas.microsoft.com/office/powerpoint/2010/main" val="347860003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610600" y="6356350"/>
            <a:ext cx="2743835" cy="365760"/>
          </a:xfrm>
        </p:spPr>
        <p:txBody>
          <a:bodyPr/>
          <a:lstStyle/>
          <a:p>
            <a:fld id="{E0D7767A-7933-CE4A-B265-374F3371792C}" type="slidenum">
              <a:rPr kumimoji="1" lang="zh-CN" altLang="en-US" smtClean="0"/>
              <a:pPr/>
              <a:t>67</a:t>
            </a:fld>
            <a:endParaRPr kumimoji="1" lang="zh-CN" altLang="en-US"/>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民主道路</a:t>
            </a:r>
          </a:p>
        </p:txBody>
      </p:sp>
      <p:sp>
        <p:nvSpPr>
          <p:cNvPr id="65" name="文本框 30"/>
          <p:cNvSpPr txBox="1"/>
          <p:nvPr/>
        </p:nvSpPr>
        <p:spPr>
          <a:xfrm>
            <a:off x="5485765" y="185039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民主道路</a:t>
            </a:r>
          </a:p>
        </p:txBody>
      </p:sp>
      <p:sp>
        <p:nvSpPr>
          <p:cNvPr id="66" name="文本框 31"/>
          <p:cNvSpPr txBox="1"/>
          <p:nvPr/>
        </p:nvSpPr>
        <p:spPr>
          <a:xfrm>
            <a:off x="4290060" y="2874010"/>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民主制度</a:t>
            </a:r>
          </a:p>
        </p:txBody>
      </p:sp>
      <p:sp>
        <p:nvSpPr>
          <p:cNvPr id="67" name="文本框 32"/>
          <p:cNvSpPr txBox="1"/>
          <p:nvPr/>
        </p:nvSpPr>
        <p:spPr>
          <a:xfrm>
            <a:off x="6736715" y="2865755"/>
            <a:ext cx="1210310" cy="400050"/>
          </a:xfrm>
          <a:prstGeom prst="rect">
            <a:avLst/>
          </a:prstGeom>
          <a:noFill/>
        </p:spPr>
        <p:txBody>
          <a:bodyPr wrap="none" rtlCol="0">
            <a:spAutoFit/>
          </a:bodyPr>
          <a:lstStyle/>
          <a:p>
            <a:r>
              <a:rPr lang="zh-CN" altLang="en-US" sz="2000" b="1" dirty="0">
                <a:solidFill>
                  <a:schemeClr val="bg1"/>
                </a:solidFill>
                <a:latin typeface="Microsoft YaHei" charset="0"/>
                <a:ea typeface="Microsoft YaHei" charset="0"/>
                <a:cs typeface="Microsoft YaHei" charset="0"/>
              </a:rPr>
              <a:t>民主观念</a:t>
            </a:r>
          </a:p>
        </p:txBody>
      </p:sp>
      <p:sp>
        <p:nvSpPr>
          <p:cNvPr id="103" name="矩形 102"/>
          <p:cNvSpPr/>
          <p:nvPr/>
        </p:nvSpPr>
        <p:spPr>
          <a:xfrm>
            <a:off x="1604010"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坚持什么？</a:t>
            </a:r>
          </a:p>
        </p:txBody>
      </p:sp>
      <p:sp>
        <p:nvSpPr>
          <p:cNvPr id="104" name="矩形 103"/>
          <p:cNvSpPr/>
          <p:nvPr/>
        </p:nvSpPr>
        <p:spPr>
          <a:xfrm>
            <a:off x="3566795" y="490791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借鉴什么？</a:t>
            </a:r>
          </a:p>
        </p:txBody>
      </p:sp>
      <p:sp>
        <p:nvSpPr>
          <p:cNvPr id="105" name="矩形 104"/>
          <p:cNvSpPr/>
          <p:nvPr/>
        </p:nvSpPr>
        <p:spPr>
          <a:xfrm>
            <a:off x="5536565" y="49028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建构什么？</a:t>
            </a:r>
          </a:p>
        </p:txBody>
      </p:sp>
      <p:sp>
        <p:nvSpPr>
          <p:cNvPr id="106" name="矩形 105"/>
          <p:cNvSpPr/>
          <p:nvPr/>
        </p:nvSpPr>
        <p:spPr>
          <a:xfrm>
            <a:off x="7623175"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改革什么？</a:t>
            </a:r>
          </a:p>
        </p:txBody>
      </p:sp>
      <p:sp>
        <p:nvSpPr>
          <p:cNvPr id="107" name="矩形 106"/>
          <p:cNvSpPr/>
          <p:nvPr/>
        </p:nvSpPr>
        <p:spPr>
          <a:xfrm>
            <a:off x="9601200" y="4877435"/>
            <a:ext cx="1338580" cy="508000"/>
          </a:xfrm>
          <a:prstGeom prst="rect">
            <a:avLst/>
          </a:prstGeom>
        </p:spPr>
        <p:txBody>
          <a:bodyPr wrap="none">
            <a:spAutoFit/>
          </a:bodyPr>
          <a:lstStyle/>
          <a:p>
            <a:pPr>
              <a:lnSpc>
                <a:spcPct val="150000"/>
              </a:lnSpc>
            </a:pPr>
            <a:r>
              <a:rPr kumimoji="1" lang="zh-CN" altLang="en-US" b="1" dirty="0">
                <a:solidFill>
                  <a:schemeClr val="bg1"/>
                </a:solidFill>
                <a:latin typeface="Microsoft YaHei" charset="0"/>
                <a:ea typeface="Microsoft YaHei" charset="0"/>
                <a:cs typeface="Microsoft YaHei" charset="0"/>
              </a:rPr>
              <a:t>培育什么？</a:t>
            </a:r>
          </a:p>
        </p:txBody>
      </p:sp>
      <p:grpSp>
        <p:nvGrpSpPr>
          <p:cNvPr id="2" name="组合 13"/>
          <p:cNvGrpSpPr/>
          <p:nvPr/>
        </p:nvGrpSpPr>
        <p:grpSpPr>
          <a:xfrm>
            <a:off x="1736725" y="1410335"/>
            <a:ext cx="4286250" cy="4256405"/>
            <a:chOff x="1736725" y="1410335"/>
            <a:chExt cx="4286250" cy="4256405"/>
          </a:xfrm>
        </p:grpSpPr>
        <p:sp>
          <p:nvSpPr>
            <p:cNvPr id="14" name="任意多边形 55"/>
            <p:cNvSpPr>
              <a:spLocks/>
            </p:cNvSpPr>
            <p:nvPr/>
          </p:nvSpPr>
          <p:spPr bwMode="auto">
            <a:xfrm>
              <a:off x="1736725" y="1410335"/>
              <a:ext cx="4286250" cy="4256405"/>
            </a:xfrm>
            <a:custGeom>
              <a:avLst/>
              <a:gdLst>
                <a:gd name="connsiteX0" fmla="*/ 2143140 w 4286280"/>
                <a:gd name="connsiteY0" fmla="*/ 1632899 h 4256399"/>
                <a:gd name="connsiteX1" fmla="*/ 1383521 w 4286280"/>
                <a:gd name="connsiteY1" fmla="*/ 2128199 h 4256399"/>
                <a:gd name="connsiteX2" fmla="*/ 2143140 w 4286280"/>
                <a:gd name="connsiteY2" fmla="*/ 2623499 h 4256399"/>
                <a:gd name="connsiteX3" fmla="*/ 2902759 w 4286280"/>
                <a:gd name="connsiteY3" fmla="*/ 2128199 h 4256399"/>
                <a:gd name="connsiteX4" fmla="*/ 2143140 w 4286280"/>
                <a:gd name="connsiteY4" fmla="*/ 1632899 h 4256399"/>
                <a:gd name="connsiteX5" fmla="*/ 2172114 w 4286280"/>
                <a:gd name="connsiteY5" fmla="*/ 0 h 4256399"/>
                <a:gd name="connsiteX6" fmla="*/ 2289879 w 4286280"/>
                <a:gd name="connsiteY6" fmla="*/ 3734 h 4256399"/>
                <a:gd name="connsiteX7" fmla="*/ 2409514 w 4286280"/>
                <a:gd name="connsiteY7" fmla="*/ 16802 h 4256399"/>
                <a:gd name="connsiteX8" fmla="*/ 2525410 w 4286280"/>
                <a:gd name="connsiteY8" fmla="*/ 35470 h 4256399"/>
                <a:gd name="connsiteX9" fmla="*/ 2547841 w 4286280"/>
                <a:gd name="connsiteY9" fmla="*/ 197885 h 4256399"/>
                <a:gd name="connsiteX10" fmla="*/ 2560926 w 4286280"/>
                <a:gd name="connsiteY10" fmla="*/ 362167 h 4256399"/>
                <a:gd name="connsiteX11" fmla="*/ 2566534 w 4286280"/>
                <a:gd name="connsiteY11" fmla="*/ 524583 h 4256399"/>
                <a:gd name="connsiteX12" fmla="*/ 2673084 w 4286280"/>
                <a:gd name="connsiteY12" fmla="*/ 558186 h 4256399"/>
                <a:gd name="connsiteX13" fmla="*/ 2777764 w 4286280"/>
                <a:gd name="connsiteY13" fmla="*/ 595523 h 4256399"/>
                <a:gd name="connsiteX14" fmla="*/ 2846927 w 4286280"/>
                <a:gd name="connsiteY14" fmla="*/ 627259 h 4256399"/>
                <a:gd name="connsiteX15" fmla="*/ 2981516 w 4286280"/>
                <a:gd name="connsiteY15" fmla="*/ 694465 h 4256399"/>
                <a:gd name="connsiteX16" fmla="*/ 3099282 w 4286280"/>
                <a:gd name="connsiteY16" fmla="*/ 584322 h 4256399"/>
                <a:gd name="connsiteX17" fmla="*/ 3222655 w 4286280"/>
                <a:gd name="connsiteY17" fmla="*/ 476045 h 4256399"/>
                <a:gd name="connsiteX18" fmla="*/ 3353505 w 4286280"/>
                <a:gd name="connsiteY18" fmla="*/ 375235 h 4256399"/>
                <a:gd name="connsiteX19" fmla="*/ 3448839 w 4286280"/>
                <a:gd name="connsiteY19" fmla="*/ 446175 h 4256399"/>
                <a:gd name="connsiteX20" fmla="*/ 3542303 w 4286280"/>
                <a:gd name="connsiteY20" fmla="*/ 520849 h 4256399"/>
                <a:gd name="connsiteX21" fmla="*/ 3632029 w 4286280"/>
                <a:gd name="connsiteY21" fmla="*/ 599256 h 4256399"/>
                <a:gd name="connsiteX22" fmla="*/ 3716147 w 4286280"/>
                <a:gd name="connsiteY22" fmla="*/ 685131 h 4256399"/>
                <a:gd name="connsiteX23" fmla="*/ 3792788 w 4286280"/>
                <a:gd name="connsiteY23" fmla="*/ 776606 h 4256399"/>
                <a:gd name="connsiteX24" fmla="*/ 3703062 w 4286280"/>
                <a:gd name="connsiteY24" fmla="*/ 914753 h 4256399"/>
                <a:gd name="connsiteX25" fmla="*/ 3607728 w 4286280"/>
                <a:gd name="connsiteY25" fmla="*/ 1047298 h 4256399"/>
                <a:gd name="connsiteX26" fmla="*/ 3506787 w 4286280"/>
                <a:gd name="connsiteY26" fmla="*/ 1177977 h 4256399"/>
                <a:gd name="connsiteX27" fmla="*/ 3549780 w 4286280"/>
                <a:gd name="connsiteY27" fmla="*/ 1239583 h 4256399"/>
                <a:gd name="connsiteX28" fmla="*/ 3585297 w 4286280"/>
                <a:gd name="connsiteY28" fmla="*/ 1303056 h 4256399"/>
                <a:gd name="connsiteX29" fmla="*/ 3624552 w 4286280"/>
                <a:gd name="connsiteY29" fmla="*/ 1368395 h 4256399"/>
                <a:gd name="connsiteX30" fmla="*/ 3656330 w 4286280"/>
                <a:gd name="connsiteY30" fmla="*/ 1435601 h 4256399"/>
                <a:gd name="connsiteX31" fmla="*/ 3688108 w 4286280"/>
                <a:gd name="connsiteY31" fmla="*/ 1504675 h 4256399"/>
                <a:gd name="connsiteX32" fmla="*/ 3714278 w 4286280"/>
                <a:gd name="connsiteY32" fmla="*/ 1573748 h 4256399"/>
                <a:gd name="connsiteX33" fmla="*/ 3876906 w 4286280"/>
                <a:gd name="connsiteY33" fmla="*/ 1564414 h 4256399"/>
                <a:gd name="connsiteX34" fmla="*/ 4043273 w 4286280"/>
                <a:gd name="connsiteY34" fmla="*/ 1562547 h 4256399"/>
                <a:gd name="connsiteX35" fmla="*/ 4207770 w 4286280"/>
                <a:gd name="connsiteY35" fmla="*/ 1570014 h 4256399"/>
                <a:gd name="connsiteX36" fmla="*/ 4241417 w 4286280"/>
                <a:gd name="connsiteY36" fmla="*/ 1713761 h 4256399"/>
                <a:gd name="connsiteX37" fmla="*/ 4265718 w 4286280"/>
                <a:gd name="connsiteY37" fmla="*/ 1861241 h 4256399"/>
                <a:gd name="connsiteX38" fmla="*/ 4282542 w 4286280"/>
                <a:gd name="connsiteY38" fmla="*/ 2008722 h 4256399"/>
                <a:gd name="connsiteX39" fmla="*/ 4286280 w 4286280"/>
                <a:gd name="connsiteY39" fmla="*/ 2158069 h 4256399"/>
                <a:gd name="connsiteX40" fmla="*/ 4125521 w 4286280"/>
                <a:gd name="connsiteY40" fmla="*/ 2206607 h 4256399"/>
                <a:gd name="connsiteX41" fmla="*/ 3968501 w 4286280"/>
                <a:gd name="connsiteY41" fmla="*/ 2249544 h 4256399"/>
                <a:gd name="connsiteX42" fmla="*/ 3807742 w 4286280"/>
                <a:gd name="connsiteY42" fmla="*/ 2281281 h 4256399"/>
                <a:gd name="connsiteX43" fmla="*/ 3800265 w 4286280"/>
                <a:gd name="connsiteY43" fmla="*/ 2355954 h 4256399"/>
                <a:gd name="connsiteX44" fmla="*/ 3787180 w 4286280"/>
                <a:gd name="connsiteY44" fmla="*/ 2428761 h 4256399"/>
                <a:gd name="connsiteX45" fmla="*/ 3774095 w 4286280"/>
                <a:gd name="connsiteY45" fmla="*/ 2501568 h 4256399"/>
                <a:gd name="connsiteX46" fmla="*/ 3757271 w 4286280"/>
                <a:gd name="connsiteY46" fmla="*/ 2574375 h 4256399"/>
                <a:gd name="connsiteX47" fmla="*/ 3736709 w 4286280"/>
                <a:gd name="connsiteY47" fmla="*/ 2645315 h 4256399"/>
                <a:gd name="connsiteX48" fmla="*/ 3712408 w 4286280"/>
                <a:gd name="connsiteY48" fmla="*/ 2716255 h 4256399"/>
                <a:gd name="connsiteX49" fmla="*/ 3841389 w 4286280"/>
                <a:gd name="connsiteY49" fmla="*/ 2815197 h 4256399"/>
                <a:gd name="connsiteX50" fmla="*/ 3970370 w 4286280"/>
                <a:gd name="connsiteY50" fmla="*/ 2919740 h 4256399"/>
                <a:gd name="connsiteX51" fmla="*/ 4093743 w 4286280"/>
                <a:gd name="connsiteY51" fmla="*/ 3031751 h 4256399"/>
                <a:gd name="connsiteX52" fmla="*/ 4026449 w 4286280"/>
                <a:gd name="connsiteY52" fmla="*/ 3162430 h 4256399"/>
                <a:gd name="connsiteX53" fmla="*/ 3949808 w 4286280"/>
                <a:gd name="connsiteY53" fmla="*/ 3291242 h 4256399"/>
                <a:gd name="connsiteX54" fmla="*/ 3865690 w 4286280"/>
                <a:gd name="connsiteY54" fmla="*/ 3414454 h 4256399"/>
                <a:gd name="connsiteX55" fmla="*/ 3774095 w 4286280"/>
                <a:gd name="connsiteY55" fmla="*/ 3532065 h 4256399"/>
                <a:gd name="connsiteX56" fmla="*/ 3620813 w 4286280"/>
                <a:gd name="connsiteY56" fmla="*/ 3466725 h 4256399"/>
                <a:gd name="connsiteX57" fmla="*/ 3471270 w 4286280"/>
                <a:gd name="connsiteY57" fmla="*/ 3395785 h 4256399"/>
                <a:gd name="connsiteX58" fmla="*/ 3327335 w 4286280"/>
                <a:gd name="connsiteY58" fmla="*/ 3319245 h 4256399"/>
                <a:gd name="connsiteX59" fmla="*/ 3274995 w 4286280"/>
                <a:gd name="connsiteY59" fmla="*/ 3371516 h 4256399"/>
                <a:gd name="connsiteX60" fmla="*/ 3217047 w 4286280"/>
                <a:gd name="connsiteY60" fmla="*/ 3420054 h 4256399"/>
                <a:gd name="connsiteX61" fmla="*/ 3159099 w 4286280"/>
                <a:gd name="connsiteY61" fmla="*/ 3470459 h 4256399"/>
                <a:gd name="connsiteX62" fmla="*/ 3037595 w 4286280"/>
                <a:gd name="connsiteY62" fmla="*/ 3554467 h 4256399"/>
                <a:gd name="connsiteX63" fmla="*/ 2972170 w 4286280"/>
                <a:gd name="connsiteY63" fmla="*/ 3591803 h 4256399"/>
                <a:gd name="connsiteX64" fmla="*/ 3011425 w 4286280"/>
                <a:gd name="connsiteY64" fmla="*/ 3752352 h 4256399"/>
                <a:gd name="connsiteX65" fmla="*/ 3041334 w 4286280"/>
                <a:gd name="connsiteY65" fmla="*/ 3912900 h 4256399"/>
                <a:gd name="connsiteX66" fmla="*/ 3063765 w 4286280"/>
                <a:gd name="connsiteY66" fmla="*/ 4075315 h 4256399"/>
                <a:gd name="connsiteX67" fmla="*/ 2953477 w 4286280"/>
                <a:gd name="connsiteY67" fmla="*/ 4123853 h 4256399"/>
                <a:gd name="connsiteX68" fmla="*/ 2843189 w 4286280"/>
                <a:gd name="connsiteY68" fmla="*/ 4166791 h 4256399"/>
                <a:gd name="connsiteX69" fmla="*/ 2729162 w 4286280"/>
                <a:gd name="connsiteY69" fmla="*/ 4202261 h 4256399"/>
                <a:gd name="connsiteX70" fmla="*/ 2613266 w 4286280"/>
                <a:gd name="connsiteY70" fmla="*/ 4232130 h 4256399"/>
                <a:gd name="connsiteX71" fmla="*/ 2497370 w 4286280"/>
                <a:gd name="connsiteY71" fmla="*/ 4256399 h 4256399"/>
                <a:gd name="connsiteX72" fmla="*/ 2420730 w 4286280"/>
                <a:gd name="connsiteY72" fmla="*/ 4108919 h 4256399"/>
                <a:gd name="connsiteX73" fmla="*/ 2353435 w 4286280"/>
                <a:gd name="connsiteY73" fmla="*/ 3957704 h 4256399"/>
                <a:gd name="connsiteX74" fmla="*/ 2291749 w 4286280"/>
                <a:gd name="connsiteY74" fmla="*/ 3808357 h 4256399"/>
                <a:gd name="connsiteX75" fmla="*/ 2216977 w 4286280"/>
                <a:gd name="connsiteY75" fmla="*/ 3812091 h 4256399"/>
                <a:gd name="connsiteX76" fmla="*/ 2142205 w 4286280"/>
                <a:gd name="connsiteY76" fmla="*/ 3813958 h 4256399"/>
                <a:gd name="connsiteX77" fmla="*/ 2067434 w 4286280"/>
                <a:gd name="connsiteY77" fmla="*/ 3812091 h 4256399"/>
                <a:gd name="connsiteX78" fmla="*/ 1955277 w 4286280"/>
                <a:gd name="connsiteY78" fmla="*/ 3804623 h 4256399"/>
                <a:gd name="connsiteX79" fmla="*/ 1844989 w 4286280"/>
                <a:gd name="connsiteY79" fmla="*/ 3787822 h 4256399"/>
                <a:gd name="connsiteX80" fmla="*/ 1770217 w 4286280"/>
                <a:gd name="connsiteY80" fmla="*/ 3933436 h 4256399"/>
                <a:gd name="connsiteX81" fmla="*/ 1689838 w 4286280"/>
                <a:gd name="connsiteY81" fmla="*/ 4077182 h 4256399"/>
                <a:gd name="connsiteX82" fmla="*/ 1601981 w 4286280"/>
                <a:gd name="connsiteY82" fmla="*/ 4215329 h 4256399"/>
                <a:gd name="connsiteX83" fmla="*/ 1487954 w 4286280"/>
                <a:gd name="connsiteY83" fmla="*/ 4185459 h 4256399"/>
                <a:gd name="connsiteX84" fmla="*/ 1373928 w 4286280"/>
                <a:gd name="connsiteY84" fmla="*/ 4144389 h 4256399"/>
                <a:gd name="connsiteX85" fmla="*/ 1265509 w 4286280"/>
                <a:gd name="connsiteY85" fmla="*/ 4097718 h 4256399"/>
                <a:gd name="connsiteX86" fmla="*/ 1158959 w 4286280"/>
                <a:gd name="connsiteY86" fmla="*/ 4047313 h 4256399"/>
                <a:gd name="connsiteX87" fmla="*/ 1054279 w 4286280"/>
                <a:gd name="connsiteY87" fmla="*/ 3991308 h 4256399"/>
                <a:gd name="connsiteX88" fmla="*/ 1089796 w 4286280"/>
                <a:gd name="connsiteY88" fmla="*/ 3828892 h 4256399"/>
                <a:gd name="connsiteX89" fmla="*/ 1132789 w 4286280"/>
                <a:gd name="connsiteY89" fmla="*/ 3670211 h 4256399"/>
                <a:gd name="connsiteX90" fmla="*/ 1183260 w 4286280"/>
                <a:gd name="connsiteY90" fmla="*/ 3515263 h 4256399"/>
                <a:gd name="connsiteX91" fmla="*/ 1125312 w 4286280"/>
                <a:gd name="connsiteY91" fmla="*/ 3472326 h 4256399"/>
                <a:gd name="connsiteX92" fmla="*/ 1063626 w 4286280"/>
                <a:gd name="connsiteY92" fmla="*/ 3427521 h 4256399"/>
                <a:gd name="connsiteX93" fmla="*/ 953338 w 4286280"/>
                <a:gd name="connsiteY93" fmla="*/ 3324845 h 4256399"/>
                <a:gd name="connsiteX94" fmla="*/ 902867 w 4286280"/>
                <a:gd name="connsiteY94" fmla="*/ 3270707 h 4256399"/>
                <a:gd name="connsiteX95" fmla="*/ 854265 w 4286280"/>
                <a:gd name="connsiteY95" fmla="*/ 3214701 h 4256399"/>
                <a:gd name="connsiteX96" fmla="*/ 704722 w 4286280"/>
                <a:gd name="connsiteY96" fmla="*/ 3278174 h 4256399"/>
                <a:gd name="connsiteX97" fmla="*/ 549571 w 4286280"/>
                <a:gd name="connsiteY97" fmla="*/ 3336046 h 4256399"/>
                <a:gd name="connsiteX98" fmla="*/ 390682 w 4286280"/>
                <a:gd name="connsiteY98" fmla="*/ 3386451 h 4256399"/>
                <a:gd name="connsiteX99" fmla="*/ 308433 w 4286280"/>
                <a:gd name="connsiteY99" fmla="*/ 3263239 h 4256399"/>
                <a:gd name="connsiteX100" fmla="*/ 235531 w 4286280"/>
                <a:gd name="connsiteY100" fmla="*/ 3132560 h 4256399"/>
                <a:gd name="connsiteX101" fmla="*/ 171975 w 4286280"/>
                <a:gd name="connsiteY101" fmla="*/ 2998148 h 4256399"/>
                <a:gd name="connsiteX102" fmla="*/ 117765 w 4286280"/>
                <a:gd name="connsiteY102" fmla="*/ 2861868 h 4256399"/>
                <a:gd name="connsiteX103" fmla="*/ 248616 w 4286280"/>
                <a:gd name="connsiteY103" fmla="*/ 2761059 h 4256399"/>
                <a:gd name="connsiteX104" fmla="*/ 383204 w 4286280"/>
                <a:gd name="connsiteY104" fmla="*/ 2667717 h 4256399"/>
                <a:gd name="connsiteX105" fmla="*/ 521532 w 4286280"/>
                <a:gd name="connsiteY105" fmla="*/ 2581842 h 4256399"/>
                <a:gd name="connsiteX106" fmla="*/ 489754 w 4286280"/>
                <a:gd name="connsiteY106" fmla="*/ 2434362 h 4256399"/>
                <a:gd name="connsiteX107" fmla="*/ 478538 w 4286280"/>
                <a:gd name="connsiteY107" fmla="*/ 2361555 h 4256399"/>
                <a:gd name="connsiteX108" fmla="*/ 471061 w 4286280"/>
                <a:gd name="connsiteY108" fmla="*/ 2286881 h 4256399"/>
                <a:gd name="connsiteX109" fmla="*/ 467322 w 4286280"/>
                <a:gd name="connsiteY109" fmla="*/ 2212208 h 4256399"/>
                <a:gd name="connsiteX110" fmla="*/ 465453 w 4286280"/>
                <a:gd name="connsiteY110" fmla="*/ 2139401 h 4256399"/>
                <a:gd name="connsiteX111" fmla="*/ 308433 w 4286280"/>
                <a:gd name="connsiteY111" fmla="*/ 2090863 h 4256399"/>
                <a:gd name="connsiteX112" fmla="*/ 153282 w 4286280"/>
                <a:gd name="connsiteY112" fmla="*/ 2034858 h 4256399"/>
                <a:gd name="connsiteX113" fmla="*/ 0 w 4286280"/>
                <a:gd name="connsiteY113" fmla="*/ 1973252 h 4256399"/>
                <a:gd name="connsiteX114" fmla="*/ 14955 w 4286280"/>
                <a:gd name="connsiteY114" fmla="*/ 1825771 h 4256399"/>
                <a:gd name="connsiteX115" fmla="*/ 42994 w 4286280"/>
                <a:gd name="connsiteY115" fmla="*/ 1680158 h 4256399"/>
                <a:gd name="connsiteX116" fmla="*/ 80379 w 4286280"/>
                <a:gd name="connsiteY116" fmla="*/ 1536411 h 4256399"/>
                <a:gd name="connsiteX117" fmla="*/ 127112 w 4286280"/>
                <a:gd name="connsiteY117" fmla="*/ 1394531 h 4256399"/>
                <a:gd name="connsiteX118" fmla="*/ 293479 w 4286280"/>
                <a:gd name="connsiteY118" fmla="*/ 1403865 h 4256399"/>
                <a:gd name="connsiteX119" fmla="*/ 456107 w 4286280"/>
                <a:gd name="connsiteY119" fmla="*/ 1416933 h 4256399"/>
                <a:gd name="connsiteX120" fmla="*/ 616866 w 4286280"/>
                <a:gd name="connsiteY120" fmla="*/ 1441202 h 4256399"/>
                <a:gd name="connsiteX121" fmla="*/ 686029 w 4286280"/>
                <a:gd name="connsiteY121" fmla="*/ 1308656 h 4256399"/>
                <a:gd name="connsiteX122" fmla="*/ 766409 w 4286280"/>
                <a:gd name="connsiteY122" fmla="*/ 1181711 h 4256399"/>
                <a:gd name="connsiteX123" fmla="*/ 811272 w 4286280"/>
                <a:gd name="connsiteY123" fmla="*/ 1123839 h 4256399"/>
                <a:gd name="connsiteX124" fmla="*/ 858004 w 4286280"/>
                <a:gd name="connsiteY124" fmla="*/ 1064100 h 4256399"/>
                <a:gd name="connsiteX125" fmla="*/ 768278 w 4286280"/>
                <a:gd name="connsiteY125" fmla="*/ 925954 h 4256399"/>
                <a:gd name="connsiteX126" fmla="*/ 686029 w 4286280"/>
                <a:gd name="connsiteY126" fmla="*/ 785940 h 4256399"/>
                <a:gd name="connsiteX127" fmla="*/ 609388 w 4286280"/>
                <a:gd name="connsiteY127" fmla="*/ 640327 h 4256399"/>
                <a:gd name="connsiteX128" fmla="*/ 693506 w 4286280"/>
                <a:gd name="connsiteY128" fmla="*/ 558186 h 4256399"/>
                <a:gd name="connsiteX129" fmla="*/ 785102 w 4286280"/>
                <a:gd name="connsiteY129" fmla="*/ 479778 h 4256399"/>
                <a:gd name="connsiteX130" fmla="*/ 878566 w 4286280"/>
                <a:gd name="connsiteY130" fmla="*/ 406972 h 4256399"/>
                <a:gd name="connsiteX131" fmla="*/ 975769 w 4286280"/>
                <a:gd name="connsiteY131" fmla="*/ 339765 h 4256399"/>
                <a:gd name="connsiteX132" fmla="*/ 1080449 w 4286280"/>
                <a:gd name="connsiteY132" fmla="*/ 280026 h 4256399"/>
                <a:gd name="connsiteX133" fmla="*/ 1201953 w 4286280"/>
                <a:gd name="connsiteY133" fmla="*/ 390170 h 4256399"/>
                <a:gd name="connsiteX134" fmla="*/ 1315980 w 4286280"/>
                <a:gd name="connsiteY134" fmla="*/ 507781 h 4256399"/>
                <a:gd name="connsiteX135" fmla="*/ 1424399 w 4286280"/>
                <a:gd name="connsiteY135" fmla="*/ 630993 h 4256399"/>
                <a:gd name="connsiteX136" fmla="*/ 1493562 w 4286280"/>
                <a:gd name="connsiteY136" fmla="*/ 597389 h 4256399"/>
                <a:gd name="connsiteX137" fmla="*/ 1562726 w 4286280"/>
                <a:gd name="connsiteY137" fmla="*/ 571254 h 4256399"/>
                <a:gd name="connsiteX138" fmla="*/ 1633759 w 4286280"/>
                <a:gd name="connsiteY138" fmla="*/ 546985 h 4256399"/>
                <a:gd name="connsiteX139" fmla="*/ 1704792 w 4286280"/>
                <a:gd name="connsiteY139" fmla="*/ 524583 h 4256399"/>
                <a:gd name="connsiteX140" fmla="*/ 1777694 w 4286280"/>
                <a:gd name="connsiteY140" fmla="*/ 507781 h 4256399"/>
                <a:gd name="connsiteX141" fmla="*/ 1852466 w 4286280"/>
                <a:gd name="connsiteY141" fmla="*/ 494713 h 4256399"/>
                <a:gd name="connsiteX142" fmla="*/ 1871159 w 4286280"/>
                <a:gd name="connsiteY142" fmla="*/ 332298 h 4256399"/>
                <a:gd name="connsiteX143" fmla="*/ 1897329 w 4286280"/>
                <a:gd name="connsiteY143" fmla="*/ 169883 h 4256399"/>
                <a:gd name="connsiteX144" fmla="*/ 1932845 w 4286280"/>
                <a:gd name="connsiteY144" fmla="*/ 7467 h 4256399"/>
                <a:gd name="connsiteX145" fmla="*/ 2052480 w 4286280"/>
                <a:gd name="connsiteY145" fmla="*/ 1867 h 425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286280" h="4256399">
                  <a:moveTo>
                    <a:pt x="2143140" y="1632899"/>
                  </a:moveTo>
                  <a:cubicBezTo>
                    <a:pt x="1723614" y="1632899"/>
                    <a:pt x="1383521" y="1854652"/>
                    <a:pt x="1383521" y="2128199"/>
                  </a:cubicBezTo>
                  <a:cubicBezTo>
                    <a:pt x="1383521" y="2401746"/>
                    <a:pt x="1723614" y="2623499"/>
                    <a:pt x="2143140" y="2623499"/>
                  </a:cubicBezTo>
                  <a:cubicBezTo>
                    <a:pt x="2562666" y="2623499"/>
                    <a:pt x="2902759" y="2401746"/>
                    <a:pt x="2902759" y="2128199"/>
                  </a:cubicBezTo>
                  <a:cubicBezTo>
                    <a:pt x="2902759" y="1854652"/>
                    <a:pt x="2562666" y="1632899"/>
                    <a:pt x="2143140" y="1632899"/>
                  </a:cubicBezTo>
                  <a:close/>
                  <a:moveTo>
                    <a:pt x="2172114" y="0"/>
                  </a:moveTo>
                  <a:lnTo>
                    <a:pt x="2289879" y="3734"/>
                  </a:lnTo>
                  <a:lnTo>
                    <a:pt x="2409514" y="16802"/>
                  </a:lnTo>
                  <a:lnTo>
                    <a:pt x="2525410" y="35470"/>
                  </a:lnTo>
                  <a:lnTo>
                    <a:pt x="2547841" y="197885"/>
                  </a:lnTo>
                  <a:lnTo>
                    <a:pt x="2560926" y="362167"/>
                  </a:lnTo>
                  <a:lnTo>
                    <a:pt x="2566534" y="524583"/>
                  </a:lnTo>
                  <a:lnTo>
                    <a:pt x="2673084" y="558186"/>
                  </a:lnTo>
                  <a:lnTo>
                    <a:pt x="2777764" y="595523"/>
                  </a:lnTo>
                  <a:lnTo>
                    <a:pt x="2846927" y="627259"/>
                  </a:lnTo>
                  <a:lnTo>
                    <a:pt x="2981516" y="694465"/>
                  </a:lnTo>
                  <a:lnTo>
                    <a:pt x="3099282" y="584322"/>
                  </a:lnTo>
                  <a:lnTo>
                    <a:pt x="3222655" y="476045"/>
                  </a:lnTo>
                  <a:lnTo>
                    <a:pt x="3353505" y="375235"/>
                  </a:lnTo>
                  <a:lnTo>
                    <a:pt x="3448839" y="446175"/>
                  </a:lnTo>
                  <a:lnTo>
                    <a:pt x="3542303" y="520849"/>
                  </a:lnTo>
                  <a:lnTo>
                    <a:pt x="3632029" y="599256"/>
                  </a:lnTo>
                  <a:lnTo>
                    <a:pt x="3716147" y="685131"/>
                  </a:lnTo>
                  <a:lnTo>
                    <a:pt x="3792788" y="776606"/>
                  </a:lnTo>
                  <a:lnTo>
                    <a:pt x="3703062" y="914753"/>
                  </a:lnTo>
                  <a:lnTo>
                    <a:pt x="3607728" y="1047298"/>
                  </a:lnTo>
                  <a:lnTo>
                    <a:pt x="3506787" y="1177977"/>
                  </a:lnTo>
                  <a:lnTo>
                    <a:pt x="3549780" y="1239583"/>
                  </a:lnTo>
                  <a:lnTo>
                    <a:pt x="3585297" y="1303056"/>
                  </a:lnTo>
                  <a:lnTo>
                    <a:pt x="3624552" y="1368395"/>
                  </a:lnTo>
                  <a:lnTo>
                    <a:pt x="3656330" y="1435601"/>
                  </a:lnTo>
                  <a:lnTo>
                    <a:pt x="3688108" y="1504675"/>
                  </a:lnTo>
                  <a:lnTo>
                    <a:pt x="3714278" y="1573748"/>
                  </a:lnTo>
                  <a:lnTo>
                    <a:pt x="3876906" y="1564414"/>
                  </a:lnTo>
                  <a:lnTo>
                    <a:pt x="4043273" y="1562547"/>
                  </a:lnTo>
                  <a:lnTo>
                    <a:pt x="4207770" y="1570014"/>
                  </a:lnTo>
                  <a:lnTo>
                    <a:pt x="4241417" y="1713761"/>
                  </a:lnTo>
                  <a:lnTo>
                    <a:pt x="4265718" y="1861241"/>
                  </a:lnTo>
                  <a:lnTo>
                    <a:pt x="4282542" y="2008722"/>
                  </a:lnTo>
                  <a:lnTo>
                    <a:pt x="4286280" y="2158069"/>
                  </a:lnTo>
                  <a:lnTo>
                    <a:pt x="4125521" y="2206607"/>
                  </a:lnTo>
                  <a:lnTo>
                    <a:pt x="3968501" y="2249544"/>
                  </a:lnTo>
                  <a:lnTo>
                    <a:pt x="3807742" y="2281281"/>
                  </a:lnTo>
                  <a:lnTo>
                    <a:pt x="3800265" y="2355954"/>
                  </a:lnTo>
                  <a:lnTo>
                    <a:pt x="3787180" y="2428761"/>
                  </a:lnTo>
                  <a:lnTo>
                    <a:pt x="3774095" y="2501568"/>
                  </a:lnTo>
                  <a:lnTo>
                    <a:pt x="3757271" y="2574375"/>
                  </a:lnTo>
                  <a:lnTo>
                    <a:pt x="3736709" y="2645315"/>
                  </a:lnTo>
                  <a:lnTo>
                    <a:pt x="3712408" y="2716255"/>
                  </a:lnTo>
                  <a:lnTo>
                    <a:pt x="3841389" y="2815197"/>
                  </a:lnTo>
                  <a:lnTo>
                    <a:pt x="3970370" y="2919740"/>
                  </a:lnTo>
                  <a:lnTo>
                    <a:pt x="4093743" y="3031751"/>
                  </a:lnTo>
                  <a:lnTo>
                    <a:pt x="4026449" y="3162430"/>
                  </a:lnTo>
                  <a:lnTo>
                    <a:pt x="3949808" y="3291242"/>
                  </a:lnTo>
                  <a:lnTo>
                    <a:pt x="3865690" y="3414454"/>
                  </a:lnTo>
                  <a:lnTo>
                    <a:pt x="3774095" y="3532065"/>
                  </a:lnTo>
                  <a:lnTo>
                    <a:pt x="3620813" y="3466725"/>
                  </a:lnTo>
                  <a:lnTo>
                    <a:pt x="3471270" y="3395785"/>
                  </a:lnTo>
                  <a:lnTo>
                    <a:pt x="3327335" y="3319245"/>
                  </a:lnTo>
                  <a:lnTo>
                    <a:pt x="3274995" y="3371516"/>
                  </a:lnTo>
                  <a:lnTo>
                    <a:pt x="3217047" y="3420054"/>
                  </a:lnTo>
                  <a:lnTo>
                    <a:pt x="3159099" y="3470459"/>
                  </a:lnTo>
                  <a:lnTo>
                    <a:pt x="3037595" y="3554467"/>
                  </a:lnTo>
                  <a:lnTo>
                    <a:pt x="2972170" y="3591803"/>
                  </a:lnTo>
                  <a:lnTo>
                    <a:pt x="3011425" y="3752352"/>
                  </a:lnTo>
                  <a:lnTo>
                    <a:pt x="3041334" y="3912900"/>
                  </a:lnTo>
                  <a:lnTo>
                    <a:pt x="3063765" y="4075315"/>
                  </a:lnTo>
                  <a:lnTo>
                    <a:pt x="2953477" y="4123853"/>
                  </a:lnTo>
                  <a:lnTo>
                    <a:pt x="2843189" y="4166791"/>
                  </a:lnTo>
                  <a:lnTo>
                    <a:pt x="2729162" y="4202261"/>
                  </a:lnTo>
                  <a:lnTo>
                    <a:pt x="2613266" y="4232130"/>
                  </a:lnTo>
                  <a:lnTo>
                    <a:pt x="2497370" y="4256399"/>
                  </a:lnTo>
                  <a:lnTo>
                    <a:pt x="2420730" y="4108919"/>
                  </a:lnTo>
                  <a:lnTo>
                    <a:pt x="2353435" y="3957704"/>
                  </a:lnTo>
                  <a:lnTo>
                    <a:pt x="2291749" y="3808357"/>
                  </a:lnTo>
                  <a:lnTo>
                    <a:pt x="2216977" y="3812091"/>
                  </a:lnTo>
                  <a:lnTo>
                    <a:pt x="2142205" y="3813958"/>
                  </a:lnTo>
                  <a:lnTo>
                    <a:pt x="2067434" y="3812091"/>
                  </a:lnTo>
                  <a:lnTo>
                    <a:pt x="1955277" y="3804623"/>
                  </a:lnTo>
                  <a:lnTo>
                    <a:pt x="1844989" y="3787822"/>
                  </a:lnTo>
                  <a:lnTo>
                    <a:pt x="1770217" y="3933436"/>
                  </a:lnTo>
                  <a:lnTo>
                    <a:pt x="1689838" y="4077182"/>
                  </a:lnTo>
                  <a:lnTo>
                    <a:pt x="1601981" y="4215329"/>
                  </a:lnTo>
                  <a:lnTo>
                    <a:pt x="1487954" y="4185459"/>
                  </a:lnTo>
                  <a:lnTo>
                    <a:pt x="1373928" y="4144389"/>
                  </a:lnTo>
                  <a:lnTo>
                    <a:pt x="1265509" y="4097718"/>
                  </a:lnTo>
                  <a:lnTo>
                    <a:pt x="1158959" y="4047313"/>
                  </a:lnTo>
                  <a:lnTo>
                    <a:pt x="1054279" y="3991308"/>
                  </a:lnTo>
                  <a:lnTo>
                    <a:pt x="1089796" y="3828892"/>
                  </a:lnTo>
                  <a:lnTo>
                    <a:pt x="1132789" y="3670211"/>
                  </a:lnTo>
                  <a:lnTo>
                    <a:pt x="1183260" y="3515263"/>
                  </a:lnTo>
                  <a:lnTo>
                    <a:pt x="1125312" y="3472326"/>
                  </a:lnTo>
                  <a:lnTo>
                    <a:pt x="1063626" y="3427521"/>
                  </a:lnTo>
                  <a:lnTo>
                    <a:pt x="953338" y="3324845"/>
                  </a:lnTo>
                  <a:lnTo>
                    <a:pt x="902867" y="3270707"/>
                  </a:lnTo>
                  <a:lnTo>
                    <a:pt x="854265" y="3214701"/>
                  </a:lnTo>
                  <a:lnTo>
                    <a:pt x="704722" y="3278174"/>
                  </a:lnTo>
                  <a:lnTo>
                    <a:pt x="549571" y="3336046"/>
                  </a:lnTo>
                  <a:lnTo>
                    <a:pt x="390682" y="3386451"/>
                  </a:lnTo>
                  <a:lnTo>
                    <a:pt x="308433" y="3263239"/>
                  </a:lnTo>
                  <a:lnTo>
                    <a:pt x="235531" y="3132560"/>
                  </a:lnTo>
                  <a:lnTo>
                    <a:pt x="171975" y="2998148"/>
                  </a:lnTo>
                  <a:lnTo>
                    <a:pt x="117765" y="2861868"/>
                  </a:lnTo>
                  <a:lnTo>
                    <a:pt x="248616" y="2761059"/>
                  </a:lnTo>
                  <a:lnTo>
                    <a:pt x="383204" y="2667717"/>
                  </a:lnTo>
                  <a:lnTo>
                    <a:pt x="521532" y="2581842"/>
                  </a:lnTo>
                  <a:lnTo>
                    <a:pt x="489754" y="2434362"/>
                  </a:lnTo>
                  <a:lnTo>
                    <a:pt x="478538" y="2361555"/>
                  </a:lnTo>
                  <a:lnTo>
                    <a:pt x="471061" y="2286881"/>
                  </a:lnTo>
                  <a:lnTo>
                    <a:pt x="467322" y="2212208"/>
                  </a:lnTo>
                  <a:lnTo>
                    <a:pt x="465453" y="2139401"/>
                  </a:lnTo>
                  <a:lnTo>
                    <a:pt x="308433" y="2090863"/>
                  </a:lnTo>
                  <a:lnTo>
                    <a:pt x="153282" y="2034858"/>
                  </a:lnTo>
                  <a:lnTo>
                    <a:pt x="0" y="1973252"/>
                  </a:lnTo>
                  <a:lnTo>
                    <a:pt x="14955" y="1825771"/>
                  </a:lnTo>
                  <a:lnTo>
                    <a:pt x="42994" y="1680158"/>
                  </a:lnTo>
                  <a:lnTo>
                    <a:pt x="80379" y="1536411"/>
                  </a:lnTo>
                  <a:lnTo>
                    <a:pt x="127112" y="1394531"/>
                  </a:lnTo>
                  <a:lnTo>
                    <a:pt x="293479" y="1403865"/>
                  </a:lnTo>
                  <a:lnTo>
                    <a:pt x="456107" y="1416933"/>
                  </a:lnTo>
                  <a:lnTo>
                    <a:pt x="616866" y="1441202"/>
                  </a:lnTo>
                  <a:lnTo>
                    <a:pt x="686029" y="1308656"/>
                  </a:lnTo>
                  <a:lnTo>
                    <a:pt x="766409" y="1181711"/>
                  </a:lnTo>
                  <a:lnTo>
                    <a:pt x="811272" y="1123839"/>
                  </a:lnTo>
                  <a:lnTo>
                    <a:pt x="858004" y="1064100"/>
                  </a:lnTo>
                  <a:lnTo>
                    <a:pt x="768278" y="925954"/>
                  </a:lnTo>
                  <a:lnTo>
                    <a:pt x="686029" y="785940"/>
                  </a:lnTo>
                  <a:lnTo>
                    <a:pt x="609388" y="640327"/>
                  </a:lnTo>
                  <a:lnTo>
                    <a:pt x="693506" y="558186"/>
                  </a:lnTo>
                  <a:lnTo>
                    <a:pt x="785102" y="479778"/>
                  </a:lnTo>
                  <a:lnTo>
                    <a:pt x="878566" y="406972"/>
                  </a:lnTo>
                  <a:lnTo>
                    <a:pt x="975769" y="339765"/>
                  </a:lnTo>
                  <a:lnTo>
                    <a:pt x="1080449" y="280026"/>
                  </a:lnTo>
                  <a:lnTo>
                    <a:pt x="1201953" y="390170"/>
                  </a:lnTo>
                  <a:lnTo>
                    <a:pt x="1315980" y="507781"/>
                  </a:lnTo>
                  <a:lnTo>
                    <a:pt x="1424399" y="630993"/>
                  </a:lnTo>
                  <a:lnTo>
                    <a:pt x="1493562" y="597389"/>
                  </a:lnTo>
                  <a:lnTo>
                    <a:pt x="1562726" y="571254"/>
                  </a:lnTo>
                  <a:lnTo>
                    <a:pt x="1633759" y="546985"/>
                  </a:lnTo>
                  <a:lnTo>
                    <a:pt x="1704792" y="524583"/>
                  </a:lnTo>
                  <a:lnTo>
                    <a:pt x="1777694" y="507781"/>
                  </a:lnTo>
                  <a:lnTo>
                    <a:pt x="1852466" y="494713"/>
                  </a:lnTo>
                  <a:lnTo>
                    <a:pt x="1871159" y="332298"/>
                  </a:lnTo>
                  <a:lnTo>
                    <a:pt x="1897329" y="169883"/>
                  </a:lnTo>
                  <a:lnTo>
                    <a:pt x="1932845" y="7467"/>
                  </a:lnTo>
                  <a:lnTo>
                    <a:pt x="2052480" y="1867"/>
                  </a:lnTo>
                  <a:close/>
                </a:path>
              </a:pathLst>
            </a:custGeom>
            <a:gradFill>
              <a:gsLst>
                <a:gs pos="0">
                  <a:schemeClr val="tx1">
                    <a:lumMod val="50000"/>
                    <a:lumOff val="50000"/>
                  </a:schemeClr>
                </a:gs>
                <a:gs pos="89000">
                  <a:schemeClr val="tx1">
                    <a:lumMod val="85000"/>
                    <a:lumOff val="15000"/>
                  </a:schemeClr>
                </a:gs>
              </a:gsLst>
              <a:lin ang="5400000" scaled="0"/>
            </a:gra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15" name="文本框 34"/>
            <p:cNvSpPr txBox="1"/>
            <p:nvPr/>
          </p:nvSpPr>
          <p:spPr>
            <a:xfrm>
              <a:off x="3171825" y="3974465"/>
              <a:ext cx="162115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党的领导</a:t>
              </a:r>
            </a:p>
          </p:txBody>
        </p:sp>
      </p:grpSp>
      <p:grpSp>
        <p:nvGrpSpPr>
          <p:cNvPr id="3" name="组合 15"/>
          <p:cNvGrpSpPr/>
          <p:nvPr/>
        </p:nvGrpSpPr>
        <p:grpSpPr>
          <a:xfrm>
            <a:off x="6082665" y="2472690"/>
            <a:ext cx="3143250" cy="3121660"/>
            <a:chOff x="6082665" y="2472690"/>
            <a:chExt cx="3143250" cy="3121660"/>
          </a:xfrm>
        </p:grpSpPr>
        <p:sp>
          <p:nvSpPr>
            <p:cNvPr id="17" name="任意多边形 57"/>
            <p:cNvSpPr>
              <a:spLocks/>
            </p:cNvSpPr>
            <p:nvPr/>
          </p:nvSpPr>
          <p:spPr bwMode="auto">
            <a:xfrm>
              <a:off x="6082665" y="2472690"/>
              <a:ext cx="3143250" cy="3121660"/>
            </a:xfrm>
            <a:custGeom>
              <a:avLst/>
              <a:gdLst>
                <a:gd name="connsiteX0" fmla="*/ 1571636 w 3143272"/>
                <a:gd name="connsiteY0" fmla="*/ 1321822 h 3121359"/>
                <a:gd name="connsiteX1" fmla="*/ 1143011 w 3143272"/>
                <a:gd name="connsiteY1" fmla="*/ 1560679 h 3121359"/>
                <a:gd name="connsiteX2" fmla="*/ 1571636 w 3143272"/>
                <a:gd name="connsiteY2" fmla="*/ 1799536 h 3121359"/>
                <a:gd name="connsiteX3" fmla="*/ 2000261 w 3143272"/>
                <a:gd name="connsiteY3" fmla="*/ 1560679 h 3121359"/>
                <a:gd name="connsiteX4" fmla="*/ 1571636 w 3143272"/>
                <a:gd name="connsiteY4" fmla="*/ 1321822 h 3121359"/>
                <a:gd name="connsiteX5" fmla="*/ 1592884 w 3143272"/>
                <a:gd name="connsiteY5" fmla="*/ 0 h 3121359"/>
                <a:gd name="connsiteX6" fmla="*/ 1679245 w 3143272"/>
                <a:gd name="connsiteY6" fmla="*/ 2738 h 3121359"/>
                <a:gd name="connsiteX7" fmla="*/ 1766977 w 3143272"/>
                <a:gd name="connsiteY7" fmla="*/ 12321 h 3121359"/>
                <a:gd name="connsiteX8" fmla="*/ 1851967 w 3143272"/>
                <a:gd name="connsiteY8" fmla="*/ 26011 h 3121359"/>
                <a:gd name="connsiteX9" fmla="*/ 1868417 w 3143272"/>
                <a:gd name="connsiteY9" fmla="*/ 145116 h 3121359"/>
                <a:gd name="connsiteX10" fmla="*/ 1878013 w 3143272"/>
                <a:gd name="connsiteY10" fmla="*/ 265589 h 3121359"/>
                <a:gd name="connsiteX11" fmla="*/ 1882125 w 3143272"/>
                <a:gd name="connsiteY11" fmla="*/ 384694 h 3121359"/>
                <a:gd name="connsiteX12" fmla="*/ 1960261 w 3143272"/>
                <a:gd name="connsiteY12" fmla="*/ 409336 h 3121359"/>
                <a:gd name="connsiteX13" fmla="*/ 2037027 w 3143272"/>
                <a:gd name="connsiteY13" fmla="*/ 436717 h 3121359"/>
                <a:gd name="connsiteX14" fmla="*/ 2087747 w 3143272"/>
                <a:gd name="connsiteY14" fmla="*/ 459990 h 3121359"/>
                <a:gd name="connsiteX15" fmla="*/ 2186445 w 3143272"/>
                <a:gd name="connsiteY15" fmla="*/ 509275 h 3121359"/>
                <a:gd name="connsiteX16" fmla="*/ 2272806 w 3143272"/>
                <a:gd name="connsiteY16" fmla="*/ 428502 h 3121359"/>
                <a:gd name="connsiteX17" fmla="*/ 2363280 w 3143272"/>
                <a:gd name="connsiteY17" fmla="*/ 349100 h 3121359"/>
                <a:gd name="connsiteX18" fmla="*/ 2459237 w 3143272"/>
                <a:gd name="connsiteY18" fmla="*/ 275173 h 3121359"/>
                <a:gd name="connsiteX19" fmla="*/ 2529148 w 3143272"/>
                <a:gd name="connsiteY19" fmla="*/ 327195 h 3121359"/>
                <a:gd name="connsiteX20" fmla="*/ 2597689 w 3143272"/>
                <a:gd name="connsiteY20" fmla="*/ 381956 h 3121359"/>
                <a:gd name="connsiteX21" fmla="*/ 2663488 w 3143272"/>
                <a:gd name="connsiteY21" fmla="*/ 439455 h 3121359"/>
                <a:gd name="connsiteX22" fmla="*/ 2725174 w 3143272"/>
                <a:gd name="connsiteY22" fmla="*/ 502429 h 3121359"/>
                <a:gd name="connsiteX23" fmla="*/ 2781378 w 3143272"/>
                <a:gd name="connsiteY23" fmla="*/ 569511 h 3121359"/>
                <a:gd name="connsiteX24" fmla="*/ 2715579 w 3143272"/>
                <a:gd name="connsiteY24" fmla="*/ 670819 h 3121359"/>
                <a:gd name="connsiteX25" fmla="*/ 2645667 w 3143272"/>
                <a:gd name="connsiteY25" fmla="*/ 768019 h 3121359"/>
                <a:gd name="connsiteX26" fmla="*/ 2571644 w 3143272"/>
                <a:gd name="connsiteY26" fmla="*/ 863850 h 3121359"/>
                <a:gd name="connsiteX27" fmla="*/ 2603172 w 3143272"/>
                <a:gd name="connsiteY27" fmla="*/ 909028 h 3121359"/>
                <a:gd name="connsiteX28" fmla="*/ 2629218 w 3143272"/>
                <a:gd name="connsiteY28" fmla="*/ 955574 h 3121359"/>
                <a:gd name="connsiteX29" fmla="*/ 2658004 w 3143272"/>
                <a:gd name="connsiteY29" fmla="*/ 1003490 h 3121359"/>
                <a:gd name="connsiteX30" fmla="*/ 2681308 w 3143272"/>
                <a:gd name="connsiteY30" fmla="*/ 1052774 h 3121359"/>
                <a:gd name="connsiteX31" fmla="*/ 2704612 w 3143272"/>
                <a:gd name="connsiteY31" fmla="*/ 1103428 h 3121359"/>
                <a:gd name="connsiteX32" fmla="*/ 2723804 w 3143272"/>
                <a:gd name="connsiteY32" fmla="*/ 1154082 h 3121359"/>
                <a:gd name="connsiteX33" fmla="*/ 2843064 w 3143272"/>
                <a:gd name="connsiteY33" fmla="*/ 1147237 h 3121359"/>
                <a:gd name="connsiteX34" fmla="*/ 2965066 w 3143272"/>
                <a:gd name="connsiteY34" fmla="*/ 1145868 h 3121359"/>
                <a:gd name="connsiteX35" fmla="*/ 3085698 w 3143272"/>
                <a:gd name="connsiteY35" fmla="*/ 1151344 h 3121359"/>
                <a:gd name="connsiteX36" fmla="*/ 3110372 w 3143272"/>
                <a:gd name="connsiteY36" fmla="*/ 1256758 h 3121359"/>
                <a:gd name="connsiteX37" fmla="*/ 3128193 w 3143272"/>
                <a:gd name="connsiteY37" fmla="*/ 1364910 h 3121359"/>
                <a:gd name="connsiteX38" fmla="*/ 3140530 w 3143272"/>
                <a:gd name="connsiteY38" fmla="*/ 1473063 h 3121359"/>
                <a:gd name="connsiteX39" fmla="*/ 3143272 w 3143272"/>
                <a:gd name="connsiteY39" fmla="*/ 1582584 h 3121359"/>
                <a:gd name="connsiteX40" fmla="*/ 3025382 w 3143272"/>
                <a:gd name="connsiteY40" fmla="*/ 1618178 h 3121359"/>
                <a:gd name="connsiteX41" fmla="*/ 2910234 w 3143272"/>
                <a:gd name="connsiteY41" fmla="*/ 1649666 h 3121359"/>
                <a:gd name="connsiteX42" fmla="*/ 2792344 w 3143272"/>
                <a:gd name="connsiteY42" fmla="*/ 1672939 h 3121359"/>
                <a:gd name="connsiteX43" fmla="*/ 2786861 w 3143272"/>
                <a:gd name="connsiteY43" fmla="*/ 1727700 h 3121359"/>
                <a:gd name="connsiteX44" fmla="*/ 2777265 w 3143272"/>
                <a:gd name="connsiteY44" fmla="*/ 1781091 h 3121359"/>
                <a:gd name="connsiteX45" fmla="*/ 2767670 w 3143272"/>
                <a:gd name="connsiteY45" fmla="*/ 1834483 h 3121359"/>
                <a:gd name="connsiteX46" fmla="*/ 2755332 w 3143272"/>
                <a:gd name="connsiteY46" fmla="*/ 1887875 h 3121359"/>
                <a:gd name="connsiteX47" fmla="*/ 2740253 w 3143272"/>
                <a:gd name="connsiteY47" fmla="*/ 1939897 h 3121359"/>
                <a:gd name="connsiteX48" fmla="*/ 2722433 w 3143272"/>
                <a:gd name="connsiteY48" fmla="*/ 1991920 h 3121359"/>
                <a:gd name="connsiteX49" fmla="*/ 2817019 w 3143272"/>
                <a:gd name="connsiteY49" fmla="*/ 2064478 h 3121359"/>
                <a:gd name="connsiteX50" fmla="*/ 2911605 w 3143272"/>
                <a:gd name="connsiteY50" fmla="*/ 2141143 h 3121359"/>
                <a:gd name="connsiteX51" fmla="*/ 3002078 w 3143272"/>
                <a:gd name="connsiteY51" fmla="*/ 2223284 h 3121359"/>
                <a:gd name="connsiteX52" fmla="*/ 2952729 w 3143272"/>
                <a:gd name="connsiteY52" fmla="*/ 2319115 h 3121359"/>
                <a:gd name="connsiteX53" fmla="*/ 2896526 w 3143272"/>
                <a:gd name="connsiteY53" fmla="*/ 2413577 h 3121359"/>
                <a:gd name="connsiteX54" fmla="*/ 2834839 w 3143272"/>
                <a:gd name="connsiteY54" fmla="*/ 2503932 h 3121359"/>
                <a:gd name="connsiteX55" fmla="*/ 2767670 w 3143272"/>
                <a:gd name="connsiteY55" fmla="*/ 2590180 h 3121359"/>
                <a:gd name="connsiteX56" fmla="*/ 2655263 w 3143272"/>
                <a:gd name="connsiteY56" fmla="*/ 2542265 h 3121359"/>
                <a:gd name="connsiteX57" fmla="*/ 2545598 w 3143272"/>
                <a:gd name="connsiteY57" fmla="*/ 2490242 h 3121359"/>
                <a:gd name="connsiteX58" fmla="*/ 2440046 w 3143272"/>
                <a:gd name="connsiteY58" fmla="*/ 2434113 h 3121359"/>
                <a:gd name="connsiteX59" fmla="*/ 2401663 w 3143272"/>
                <a:gd name="connsiteY59" fmla="*/ 2472445 h 3121359"/>
                <a:gd name="connsiteX60" fmla="*/ 2359168 w 3143272"/>
                <a:gd name="connsiteY60" fmla="*/ 2508039 h 3121359"/>
                <a:gd name="connsiteX61" fmla="*/ 2316672 w 3143272"/>
                <a:gd name="connsiteY61" fmla="*/ 2545003 h 3121359"/>
                <a:gd name="connsiteX62" fmla="*/ 2227570 w 3143272"/>
                <a:gd name="connsiteY62" fmla="*/ 2606609 h 3121359"/>
                <a:gd name="connsiteX63" fmla="*/ 2179591 w 3143272"/>
                <a:gd name="connsiteY63" fmla="*/ 2633989 h 3121359"/>
                <a:gd name="connsiteX64" fmla="*/ 2208378 w 3143272"/>
                <a:gd name="connsiteY64" fmla="*/ 2751725 h 3121359"/>
                <a:gd name="connsiteX65" fmla="*/ 2230311 w 3143272"/>
                <a:gd name="connsiteY65" fmla="*/ 2869460 h 3121359"/>
                <a:gd name="connsiteX66" fmla="*/ 2246761 w 3143272"/>
                <a:gd name="connsiteY66" fmla="*/ 2988564 h 3121359"/>
                <a:gd name="connsiteX67" fmla="*/ 2165883 w 3143272"/>
                <a:gd name="connsiteY67" fmla="*/ 3024159 h 3121359"/>
                <a:gd name="connsiteX68" fmla="*/ 2085005 w 3143272"/>
                <a:gd name="connsiteY68" fmla="*/ 3055646 h 3121359"/>
                <a:gd name="connsiteX69" fmla="*/ 2001386 w 3143272"/>
                <a:gd name="connsiteY69" fmla="*/ 3081658 h 3121359"/>
                <a:gd name="connsiteX70" fmla="*/ 1916395 w 3143272"/>
                <a:gd name="connsiteY70" fmla="*/ 3103562 h 3121359"/>
                <a:gd name="connsiteX71" fmla="*/ 1831405 w 3143272"/>
                <a:gd name="connsiteY71" fmla="*/ 3121359 h 3121359"/>
                <a:gd name="connsiteX72" fmla="*/ 1775202 w 3143272"/>
                <a:gd name="connsiteY72" fmla="*/ 3013207 h 3121359"/>
                <a:gd name="connsiteX73" fmla="*/ 1725853 w 3143272"/>
                <a:gd name="connsiteY73" fmla="*/ 2902316 h 3121359"/>
                <a:gd name="connsiteX74" fmla="*/ 1680616 w 3143272"/>
                <a:gd name="connsiteY74" fmla="*/ 2792795 h 3121359"/>
                <a:gd name="connsiteX75" fmla="*/ 1625783 w 3143272"/>
                <a:gd name="connsiteY75" fmla="*/ 2795533 h 3121359"/>
                <a:gd name="connsiteX76" fmla="*/ 1570951 w 3143272"/>
                <a:gd name="connsiteY76" fmla="*/ 2796902 h 3121359"/>
                <a:gd name="connsiteX77" fmla="*/ 1516118 w 3143272"/>
                <a:gd name="connsiteY77" fmla="*/ 2795533 h 3121359"/>
                <a:gd name="connsiteX78" fmla="*/ 1433870 w 3143272"/>
                <a:gd name="connsiteY78" fmla="*/ 2790057 h 3121359"/>
                <a:gd name="connsiteX79" fmla="*/ 1352992 w 3143272"/>
                <a:gd name="connsiteY79" fmla="*/ 2777736 h 3121359"/>
                <a:gd name="connsiteX80" fmla="*/ 1298159 w 3143272"/>
                <a:gd name="connsiteY80" fmla="*/ 2884519 h 3121359"/>
                <a:gd name="connsiteX81" fmla="*/ 1239214 w 3143272"/>
                <a:gd name="connsiteY81" fmla="*/ 2989933 h 3121359"/>
                <a:gd name="connsiteX82" fmla="*/ 1174786 w 3143272"/>
                <a:gd name="connsiteY82" fmla="*/ 3091241 h 3121359"/>
                <a:gd name="connsiteX83" fmla="*/ 1091167 w 3143272"/>
                <a:gd name="connsiteY83" fmla="*/ 3069336 h 3121359"/>
                <a:gd name="connsiteX84" fmla="*/ 1007547 w 3143272"/>
                <a:gd name="connsiteY84" fmla="*/ 3039218 h 3121359"/>
                <a:gd name="connsiteX85" fmla="*/ 928040 w 3143272"/>
                <a:gd name="connsiteY85" fmla="*/ 3004993 h 3121359"/>
                <a:gd name="connsiteX86" fmla="*/ 849904 w 3143272"/>
                <a:gd name="connsiteY86" fmla="*/ 2968029 h 3121359"/>
                <a:gd name="connsiteX87" fmla="*/ 773138 w 3143272"/>
                <a:gd name="connsiteY87" fmla="*/ 2926959 h 3121359"/>
                <a:gd name="connsiteX88" fmla="*/ 799184 w 3143272"/>
                <a:gd name="connsiteY88" fmla="*/ 2807854 h 3121359"/>
                <a:gd name="connsiteX89" fmla="*/ 830712 w 3143272"/>
                <a:gd name="connsiteY89" fmla="*/ 2691488 h 3121359"/>
                <a:gd name="connsiteX90" fmla="*/ 867724 w 3143272"/>
                <a:gd name="connsiteY90" fmla="*/ 2577859 h 3121359"/>
                <a:gd name="connsiteX91" fmla="*/ 825229 w 3143272"/>
                <a:gd name="connsiteY91" fmla="*/ 2546372 h 3121359"/>
                <a:gd name="connsiteX92" fmla="*/ 779992 w 3143272"/>
                <a:gd name="connsiteY92" fmla="*/ 2513516 h 3121359"/>
                <a:gd name="connsiteX93" fmla="*/ 699114 w 3143272"/>
                <a:gd name="connsiteY93" fmla="*/ 2438220 h 3121359"/>
                <a:gd name="connsiteX94" fmla="*/ 662102 w 3143272"/>
                <a:gd name="connsiteY94" fmla="*/ 2398518 h 3121359"/>
                <a:gd name="connsiteX95" fmla="*/ 626461 w 3143272"/>
                <a:gd name="connsiteY95" fmla="*/ 2357448 h 3121359"/>
                <a:gd name="connsiteX96" fmla="*/ 516796 w 3143272"/>
                <a:gd name="connsiteY96" fmla="*/ 2403994 h 3121359"/>
                <a:gd name="connsiteX97" fmla="*/ 403019 w 3143272"/>
                <a:gd name="connsiteY97" fmla="*/ 2446434 h 3121359"/>
                <a:gd name="connsiteX98" fmla="*/ 286500 w 3143272"/>
                <a:gd name="connsiteY98" fmla="*/ 2483397 h 3121359"/>
                <a:gd name="connsiteX99" fmla="*/ 226184 w 3143272"/>
                <a:gd name="connsiteY99" fmla="*/ 2393042 h 3121359"/>
                <a:gd name="connsiteX100" fmla="*/ 172723 w 3143272"/>
                <a:gd name="connsiteY100" fmla="*/ 2297211 h 3121359"/>
                <a:gd name="connsiteX101" fmla="*/ 126115 w 3143272"/>
                <a:gd name="connsiteY101" fmla="*/ 2198642 h 3121359"/>
                <a:gd name="connsiteX102" fmla="*/ 86361 w 3143272"/>
                <a:gd name="connsiteY102" fmla="*/ 2098703 h 3121359"/>
                <a:gd name="connsiteX103" fmla="*/ 182318 w 3143272"/>
                <a:gd name="connsiteY103" fmla="*/ 2024776 h 3121359"/>
                <a:gd name="connsiteX104" fmla="*/ 281017 w 3143272"/>
                <a:gd name="connsiteY104" fmla="*/ 1956326 h 3121359"/>
                <a:gd name="connsiteX105" fmla="*/ 382457 w 3143272"/>
                <a:gd name="connsiteY105" fmla="*/ 1893351 h 3121359"/>
                <a:gd name="connsiteX106" fmla="*/ 359153 w 3143272"/>
                <a:gd name="connsiteY106" fmla="*/ 1785198 h 3121359"/>
                <a:gd name="connsiteX107" fmla="*/ 350928 w 3143272"/>
                <a:gd name="connsiteY107" fmla="*/ 1731807 h 3121359"/>
                <a:gd name="connsiteX108" fmla="*/ 345445 w 3143272"/>
                <a:gd name="connsiteY108" fmla="*/ 1677046 h 3121359"/>
                <a:gd name="connsiteX109" fmla="*/ 342703 w 3143272"/>
                <a:gd name="connsiteY109" fmla="*/ 1622285 h 3121359"/>
                <a:gd name="connsiteX110" fmla="*/ 341332 w 3143272"/>
                <a:gd name="connsiteY110" fmla="*/ 1568894 h 3121359"/>
                <a:gd name="connsiteX111" fmla="*/ 226184 w 3143272"/>
                <a:gd name="connsiteY111" fmla="*/ 1533299 h 3121359"/>
                <a:gd name="connsiteX112" fmla="*/ 112407 w 3143272"/>
                <a:gd name="connsiteY112" fmla="*/ 1492229 h 3121359"/>
                <a:gd name="connsiteX113" fmla="*/ 0 w 3143272"/>
                <a:gd name="connsiteY113" fmla="*/ 1447051 h 3121359"/>
                <a:gd name="connsiteX114" fmla="*/ 10967 w 3143272"/>
                <a:gd name="connsiteY114" fmla="*/ 1338899 h 3121359"/>
                <a:gd name="connsiteX115" fmla="*/ 31529 w 3143272"/>
                <a:gd name="connsiteY115" fmla="*/ 1232116 h 3121359"/>
                <a:gd name="connsiteX116" fmla="*/ 58945 w 3143272"/>
                <a:gd name="connsiteY116" fmla="*/ 1126701 h 3121359"/>
                <a:gd name="connsiteX117" fmla="*/ 93215 w 3143272"/>
                <a:gd name="connsiteY117" fmla="*/ 1022656 h 3121359"/>
                <a:gd name="connsiteX118" fmla="*/ 215218 w 3143272"/>
                <a:gd name="connsiteY118" fmla="*/ 1029501 h 3121359"/>
                <a:gd name="connsiteX119" fmla="*/ 334478 w 3143272"/>
                <a:gd name="connsiteY119" fmla="*/ 1039084 h 3121359"/>
                <a:gd name="connsiteX120" fmla="*/ 452368 w 3143272"/>
                <a:gd name="connsiteY120" fmla="*/ 1056881 h 3121359"/>
                <a:gd name="connsiteX121" fmla="*/ 503088 w 3143272"/>
                <a:gd name="connsiteY121" fmla="*/ 959681 h 3121359"/>
                <a:gd name="connsiteX122" fmla="*/ 562033 w 3143272"/>
                <a:gd name="connsiteY122" fmla="*/ 866588 h 3121359"/>
                <a:gd name="connsiteX123" fmla="*/ 594933 w 3143272"/>
                <a:gd name="connsiteY123" fmla="*/ 824149 h 3121359"/>
                <a:gd name="connsiteX124" fmla="*/ 629203 w 3143272"/>
                <a:gd name="connsiteY124" fmla="*/ 780340 h 3121359"/>
                <a:gd name="connsiteX125" fmla="*/ 563404 w 3143272"/>
                <a:gd name="connsiteY125" fmla="*/ 679033 h 3121359"/>
                <a:gd name="connsiteX126" fmla="*/ 503088 w 3143272"/>
                <a:gd name="connsiteY126" fmla="*/ 576356 h 3121359"/>
                <a:gd name="connsiteX127" fmla="*/ 446885 w 3143272"/>
                <a:gd name="connsiteY127" fmla="*/ 469573 h 3121359"/>
                <a:gd name="connsiteX128" fmla="*/ 508571 w 3143272"/>
                <a:gd name="connsiteY128" fmla="*/ 409336 h 3121359"/>
                <a:gd name="connsiteX129" fmla="*/ 575741 w 3143272"/>
                <a:gd name="connsiteY129" fmla="*/ 351838 h 3121359"/>
                <a:gd name="connsiteX130" fmla="*/ 644282 w 3143272"/>
                <a:gd name="connsiteY130" fmla="*/ 298446 h 3121359"/>
                <a:gd name="connsiteX131" fmla="*/ 715564 w 3143272"/>
                <a:gd name="connsiteY131" fmla="*/ 249161 h 3121359"/>
                <a:gd name="connsiteX132" fmla="*/ 792330 w 3143272"/>
                <a:gd name="connsiteY132" fmla="*/ 205353 h 3121359"/>
                <a:gd name="connsiteX133" fmla="*/ 881432 w 3143272"/>
                <a:gd name="connsiteY133" fmla="*/ 286125 h 3121359"/>
                <a:gd name="connsiteX134" fmla="*/ 965052 w 3143272"/>
                <a:gd name="connsiteY134" fmla="*/ 372373 h 3121359"/>
                <a:gd name="connsiteX135" fmla="*/ 1044559 w 3143272"/>
                <a:gd name="connsiteY135" fmla="*/ 462728 h 3121359"/>
                <a:gd name="connsiteX136" fmla="*/ 1095279 w 3143272"/>
                <a:gd name="connsiteY136" fmla="*/ 438086 h 3121359"/>
                <a:gd name="connsiteX137" fmla="*/ 1145999 w 3143272"/>
                <a:gd name="connsiteY137" fmla="*/ 418919 h 3121359"/>
                <a:gd name="connsiteX138" fmla="*/ 1198090 w 3143272"/>
                <a:gd name="connsiteY138" fmla="*/ 401122 h 3121359"/>
                <a:gd name="connsiteX139" fmla="*/ 1250181 w 3143272"/>
                <a:gd name="connsiteY139" fmla="*/ 384694 h 3121359"/>
                <a:gd name="connsiteX140" fmla="*/ 1303642 w 3143272"/>
                <a:gd name="connsiteY140" fmla="*/ 372373 h 3121359"/>
                <a:gd name="connsiteX141" fmla="*/ 1358475 w 3143272"/>
                <a:gd name="connsiteY141" fmla="*/ 362790 h 3121359"/>
                <a:gd name="connsiteX142" fmla="*/ 1372183 w 3143272"/>
                <a:gd name="connsiteY142" fmla="*/ 243685 h 3121359"/>
                <a:gd name="connsiteX143" fmla="*/ 1391374 w 3143272"/>
                <a:gd name="connsiteY143" fmla="*/ 124581 h 3121359"/>
                <a:gd name="connsiteX144" fmla="*/ 1417420 w 3143272"/>
                <a:gd name="connsiteY144" fmla="*/ 5476 h 3121359"/>
                <a:gd name="connsiteX145" fmla="*/ 1505152 w 3143272"/>
                <a:gd name="connsiteY145" fmla="*/ 1369 h 31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3143272" h="3121359">
                  <a:moveTo>
                    <a:pt x="1571636" y="1321822"/>
                  </a:moveTo>
                  <a:cubicBezTo>
                    <a:pt x="1334913" y="1321822"/>
                    <a:pt x="1143011" y="1428762"/>
                    <a:pt x="1143011" y="1560679"/>
                  </a:cubicBezTo>
                  <a:cubicBezTo>
                    <a:pt x="1143011" y="1692596"/>
                    <a:pt x="1334913" y="1799536"/>
                    <a:pt x="1571636" y="1799536"/>
                  </a:cubicBezTo>
                  <a:cubicBezTo>
                    <a:pt x="1808359" y="1799536"/>
                    <a:pt x="2000261" y="1692596"/>
                    <a:pt x="2000261" y="1560679"/>
                  </a:cubicBezTo>
                  <a:cubicBezTo>
                    <a:pt x="2000261" y="1428762"/>
                    <a:pt x="1808359" y="1321822"/>
                    <a:pt x="1571636" y="1321822"/>
                  </a:cubicBezTo>
                  <a:close/>
                  <a:moveTo>
                    <a:pt x="1592884" y="0"/>
                  </a:moveTo>
                  <a:lnTo>
                    <a:pt x="1679245" y="2738"/>
                  </a:lnTo>
                  <a:lnTo>
                    <a:pt x="1766977" y="12321"/>
                  </a:lnTo>
                  <a:lnTo>
                    <a:pt x="1851967" y="26011"/>
                  </a:lnTo>
                  <a:lnTo>
                    <a:pt x="1868417" y="145116"/>
                  </a:lnTo>
                  <a:lnTo>
                    <a:pt x="1878013" y="265589"/>
                  </a:lnTo>
                  <a:lnTo>
                    <a:pt x="1882125" y="384694"/>
                  </a:lnTo>
                  <a:lnTo>
                    <a:pt x="1960261" y="409336"/>
                  </a:lnTo>
                  <a:lnTo>
                    <a:pt x="2037027" y="436717"/>
                  </a:lnTo>
                  <a:lnTo>
                    <a:pt x="2087747" y="459990"/>
                  </a:lnTo>
                  <a:lnTo>
                    <a:pt x="2186445" y="509275"/>
                  </a:lnTo>
                  <a:lnTo>
                    <a:pt x="2272806" y="428502"/>
                  </a:lnTo>
                  <a:lnTo>
                    <a:pt x="2363280" y="349100"/>
                  </a:lnTo>
                  <a:lnTo>
                    <a:pt x="2459237" y="275173"/>
                  </a:lnTo>
                  <a:lnTo>
                    <a:pt x="2529148" y="327195"/>
                  </a:lnTo>
                  <a:lnTo>
                    <a:pt x="2597689" y="381956"/>
                  </a:lnTo>
                  <a:lnTo>
                    <a:pt x="2663488" y="439455"/>
                  </a:lnTo>
                  <a:lnTo>
                    <a:pt x="2725174" y="502429"/>
                  </a:lnTo>
                  <a:lnTo>
                    <a:pt x="2781378" y="569511"/>
                  </a:lnTo>
                  <a:lnTo>
                    <a:pt x="2715579" y="670819"/>
                  </a:lnTo>
                  <a:lnTo>
                    <a:pt x="2645667" y="768019"/>
                  </a:lnTo>
                  <a:lnTo>
                    <a:pt x="2571644" y="863850"/>
                  </a:lnTo>
                  <a:lnTo>
                    <a:pt x="2603172" y="909028"/>
                  </a:lnTo>
                  <a:lnTo>
                    <a:pt x="2629218" y="955574"/>
                  </a:lnTo>
                  <a:lnTo>
                    <a:pt x="2658004" y="1003490"/>
                  </a:lnTo>
                  <a:lnTo>
                    <a:pt x="2681308" y="1052774"/>
                  </a:lnTo>
                  <a:lnTo>
                    <a:pt x="2704612" y="1103428"/>
                  </a:lnTo>
                  <a:lnTo>
                    <a:pt x="2723804" y="1154082"/>
                  </a:lnTo>
                  <a:lnTo>
                    <a:pt x="2843064" y="1147237"/>
                  </a:lnTo>
                  <a:lnTo>
                    <a:pt x="2965066" y="1145868"/>
                  </a:lnTo>
                  <a:lnTo>
                    <a:pt x="3085698" y="1151344"/>
                  </a:lnTo>
                  <a:lnTo>
                    <a:pt x="3110372" y="1256758"/>
                  </a:lnTo>
                  <a:lnTo>
                    <a:pt x="3128193" y="1364910"/>
                  </a:lnTo>
                  <a:lnTo>
                    <a:pt x="3140530" y="1473063"/>
                  </a:lnTo>
                  <a:lnTo>
                    <a:pt x="3143272" y="1582584"/>
                  </a:lnTo>
                  <a:lnTo>
                    <a:pt x="3025382" y="1618178"/>
                  </a:lnTo>
                  <a:lnTo>
                    <a:pt x="2910234" y="1649666"/>
                  </a:lnTo>
                  <a:lnTo>
                    <a:pt x="2792344" y="1672939"/>
                  </a:lnTo>
                  <a:lnTo>
                    <a:pt x="2786861" y="1727700"/>
                  </a:lnTo>
                  <a:lnTo>
                    <a:pt x="2777265" y="1781091"/>
                  </a:lnTo>
                  <a:lnTo>
                    <a:pt x="2767670" y="1834483"/>
                  </a:lnTo>
                  <a:lnTo>
                    <a:pt x="2755332" y="1887875"/>
                  </a:lnTo>
                  <a:lnTo>
                    <a:pt x="2740253" y="1939897"/>
                  </a:lnTo>
                  <a:lnTo>
                    <a:pt x="2722433" y="1991920"/>
                  </a:lnTo>
                  <a:lnTo>
                    <a:pt x="2817019" y="2064478"/>
                  </a:lnTo>
                  <a:lnTo>
                    <a:pt x="2911605" y="2141143"/>
                  </a:lnTo>
                  <a:lnTo>
                    <a:pt x="3002078" y="2223284"/>
                  </a:lnTo>
                  <a:lnTo>
                    <a:pt x="2952729" y="2319115"/>
                  </a:lnTo>
                  <a:lnTo>
                    <a:pt x="2896526" y="2413577"/>
                  </a:lnTo>
                  <a:lnTo>
                    <a:pt x="2834839" y="2503932"/>
                  </a:lnTo>
                  <a:lnTo>
                    <a:pt x="2767670" y="2590180"/>
                  </a:lnTo>
                  <a:lnTo>
                    <a:pt x="2655263" y="2542265"/>
                  </a:lnTo>
                  <a:lnTo>
                    <a:pt x="2545598" y="2490242"/>
                  </a:lnTo>
                  <a:lnTo>
                    <a:pt x="2440046" y="2434113"/>
                  </a:lnTo>
                  <a:lnTo>
                    <a:pt x="2401663" y="2472445"/>
                  </a:lnTo>
                  <a:lnTo>
                    <a:pt x="2359168" y="2508039"/>
                  </a:lnTo>
                  <a:lnTo>
                    <a:pt x="2316672" y="2545003"/>
                  </a:lnTo>
                  <a:lnTo>
                    <a:pt x="2227570" y="2606609"/>
                  </a:lnTo>
                  <a:lnTo>
                    <a:pt x="2179591" y="2633989"/>
                  </a:lnTo>
                  <a:lnTo>
                    <a:pt x="2208378" y="2751725"/>
                  </a:lnTo>
                  <a:lnTo>
                    <a:pt x="2230311" y="2869460"/>
                  </a:lnTo>
                  <a:lnTo>
                    <a:pt x="2246761" y="2988564"/>
                  </a:lnTo>
                  <a:lnTo>
                    <a:pt x="2165883" y="3024159"/>
                  </a:lnTo>
                  <a:lnTo>
                    <a:pt x="2085005" y="3055646"/>
                  </a:lnTo>
                  <a:lnTo>
                    <a:pt x="2001386" y="3081658"/>
                  </a:lnTo>
                  <a:lnTo>
                    <a:pt x="1916395" y="3103562"/>
                  </a:lnTo>
                  <a:lnTo>
                    <a:pt x="1831405" y="3121359"/>
                  </a:lnTo>
                  <a:lnTo>
                    <a:pt x="1775202" y="3013207"/>
                  </a:lnTo>
                  <a:lnTo>
                    <a:pt x="1725853" y="2902316"/>
                  </a:lnTo>
                  <a:lnTo>
                    <a:pt x="1680616" y="2792795"/>
                  </a:lnTo>
                  <a:lnTo>
                    <a:pt x="1625783" y="2795533"/>
                  </a:lnTo>
                  <a:lnTo>
                    <a:pt x="1570951" y="2796902"/>
                  </a:lnTo>
                  <a:lnTo>
                    <a:pt x="1516118" y="2795533"/>
                  </a:lnTo>
                  <a:lnTo>
                    <a:pt x="1433870" y="2790057"/>
                  </a:lnTo>
                  <a:lnTo>
                    <a:pt x="1352992" y="2777736"/>
                  </a:lnTo>
                  <a:lnTo>
                    <a:pt x="1298159" y="2884519"/>
                  </a:lnTo>
                  <a:lnTo>
                    <a:pt x="1239214" y="2989933"/>
                  </a:lnTo>
                  <a:lnTo>
                    <a:pt x="1174786" y="3091241"/>
                  </a:lnTo>
                  <a:lnTo>
                    <a:pt x="1091167" y="3069336"/>
                  </a:lnTo>
                  <a:lnTo>
                    <a:pt x="1007547" y="3039218"/>
                  </a:lnTo>
                  <a:lnTo>
                    <a:pt x="928040" y="3004993"/>
                  </a:lnTo>
                  <a:lnTo>
                    <a:pt x="849904" y="2968029"/>
                  </a:lnTo>
                  <a:lnTo>
                    <a:pt x="773138" y="2926959"/>
                  </a:lnTo>
                  <a:lnTo>
                    <a:pt x="799184" y="2807854"/>
                  </a:lnTo>
                  <a:lnTo>
                    <a:pt x="830712" y="2691488"/>
                  </a:lnTo>
                  <a:lnTo>
                    <a:pt x="867724" y="2577859"/>
                  </a:lnTo>
                  <a:lnTo>
                    <a:pt x="825229" y="2546372"/>
                  </a:lnTo>
                  <a:lnTo>
                    <a:pt x="779992" y="2513516"/>
                  </a:lnTo>
                  <a:lnTo>
                    <a:pt x="699114" y="2438220"/>
                  </a:lnTo>
                  <a:lnTo>
                    <a:pt x="662102" y="2398518"/>
                  </a:lnTo>
                  <a:lnTo>
                    <a:pt x="626461" y="2357448"/>
                  </a:lnTo>
                  <a:lnTo>
                    <a:pt x="516796" y="2403994"/>
                  </a:lnTo>
                  <a:lnTo>
                    <a:pt x="403019" y="2446434"/>
                  </a:lnTo>
                  <a:lnTo>
                    <a:pt x="286500" y="2483397"/>
                  </a:lnTo>
                  <a:lnTo>
                    <a:pt x="226184" y="2393042"/>
                  </a:lnTo>
                  <a:lnTo>
                    <a:pt x="172723" y="2297211"/>
                  </a:lnTo>
                  <a:lnTo>
                    <a:pt x="126115" y="2198642"/>
                  </a:lnTo>
                  <a:lnTo>
                    <a:pt x="86361" y="2098703"/>
                  </a:lnTo>
                  <a:lnTo>
                    <a:pt x="182318" y="2024776"/>
                  </a:lnTo>
                  <a:lnTo>
                    <a:pt x="281017" y="1956326"/>
                  </a:lnTo>
                  <a:lnTo>
                    <a:pt x="382457" y="1893351"/>
                  </a:lnTo>
                  <a:lnTo>
                    <a:pt x="359153" y="1785198"/>
                  </a:lnTo>
                  <a:lnTo>
                    <a:pt x="350928" y="1731807"/>
                  </a:lnTo>
                  <a:lnTo>
                    <a:pt x="345445" y="1677046"/>
                  </a:lnTo>
                  <a:lnTo>
                    <a:pt x="342703" y="1622285"/>
                  </a:lnTo>
                  <a:lnTo>
                    <a:pt x="341332" y="1568894"/>
                  </a:lnTo>
                  <a:lnTo>
                    <a:pt x="226184" y="1533299"/>
                  </a:lnTo>
                  <a:lnTo>
                    <a:pt x="112407" y="1492229"/>
                  </a:lnTo>
                  <a:lnTo>
                    <a:pt x="0" y="1447051"/>
                  </a:lnTo>
                  <a:lnTo>
                    <a:pt x="10967" y="1338899"/>
                  </a:lnTo>
                  <a:lnTo>
                    <a:pt x="31529" y="1232116"/>
                  </a:lnTo>
                  <a:lnTo>
                    <a:pt x="58945" y="1126701"/>
                  </a:lnTo>
                  <a:lnTo>
                    <a:pt x="93215" y="1022656"/>
                  </a:lnTo>
                  <a:lnTo>
                    <a:pt x="215218" y="1029501"/>
                  </a:lnTo>
                  <a:lnTo>
                    <a:pt x="334478" y="1039084"/>
                  </a:lnTo>
                  <a:lnTo>
                    <a:pt x="452368" y="1056881"/>
                  </a:lnTo>
                  <a:lnTo>
                    <a:pt x="503088" y="959681"/>
                  </a:lnTo>
                  <a:lnTo>
                    <a:pt x="562033" y="866588"/>
                  </a:lnTo>
                  <a:lnTo>
                    <a:pt x="594933" y="824149"/>
                  </a:lnTo>
                  <a:lnTo>
                    <a:pt x="629203" y="780340"/>
                  </a:lnTo>
                  <a:lnTo>
                    <a:pt x="563404" y="679033"/>
                  </a:lnTo>
                  <a:lnTo>
                    <a:pt x="503088" y="576356"/>
                  </a:lnTo>
                  <a:lnTo>
                    <a:pt x="446885" y="469573"/>
                  </a:lnTo>
                  <a:lnTo>
                    <a:pt x="508571" y="409336"/>
                  </a:lnTo>
                  <a:lnTo>
                    <a:pt x="575741" y="351838"/>
                  </a:lnTo>
                  <a:lnTo>
                    <a:pt x="644282" y="298446"/>
                  </a:lnTo>
                  <a:lnTo>
                    <a:pt x="715564" y="249161"/>
                  </a:lnTo>
                  <a:lnTo>
                    <a:pt x="792330" y="205353"/>
                  </a:lnTo>
                  <a:lnTo>
                    <a:pt x="881432" y="286125"/>
                  </a:lnTo>
                  <a:lnTo>
                    <a:pt x="965052" y="372373"/>
                  </a:lnTo>
                  <a:lnTo>
                    <a:pt x="1044559" y="462728"/>
                  </a:lnTo>
                  <a:lnTo>
                    <a:pt x="1095279" y="438086"/>
                  </a:lnTo>
                  <a:lnTo>
                    <a:pt x="1145999" y="418919"/>
                  </a:lnTo>
                  <a:lnTo>
                    <a:pt x="1198090" y="401122"/>
                  </a:lnTo>
                  <a:lnTo>
                    <a:pt x="1250181" y="384694"/>
                  </a:lnTo>
                  <a:lnTo>
                    <a:pt x="1303642" y="372373"/>
                  </a:lnTo>
                  <a:lnTo>
                    <a:pt x="1358475" y="362790"/>
                  </a:lnTo>
                  <a:lnTo>
                    <a:pt x="1372183" y="243685"/>
                  </a:lnTo>
                  <a:lnTo>
                    <a:pt x="1391374" y="124581"/>
                  </a:lnTo>
                  <a:lnTo>
                    <a:pt x="1417420" y="5476"/>
                  </a:lnTo>
                  <a:lnTo>
                    <a:pt x="1505152" y="1369"/>
                  </a:lnTo>
                  <a:close/>
                </a:path>
              </a:pathLst>
            </a:custGeom>
            <a:gradFill flip="none" rotWithShape="1">
              <a:gsLst>
                <a:gs pos="0">
                  <a:srgbClr val="F93D32"/>
                </a:gs>
                <a:gs pos="53000">
                  <a:srgbClr val="BE1007"/>
                </a:gs>
              </a:gsLst>
              <a:lin ang="5400000" scaled="1"/>
              <a:tileRect/>
            </a:gra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18" name="文本框 37"/>
            <p:cNvSpPr txBox="1"/>
            <p:nvPr/>
          </p:nvSpPr>
          <p:spPr>
            <a:xfrm>
              <a:off x="6524625" y="4276725"/>
              <a:ext cx="2339340" cy="523240"/>
            </a:xfrm>
            <a:prstGeom prst="rect">
              <a:avLst/>
            </a:prstGeom>
            <a:noFill/>
          </p:spPr>
          <p:txBody>
            <a:bodyPr wrap="non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人民当家作主</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18"/>
          <p:cNvGrpSpPr/>
          <p:nvPr/>
        </p:nvGrpSpPr>
        <p:grpSpPr>
          <a:xfrm>
            <a:off x="7694295" y="1510030"/>
            <a:ext cx="1972310" cy="1958340"/>
            <a:chOff x="7694295" y="1510030"/>
            <a:chExt cx="1972310" cy="1958340"/>
          </a:xfrm>
          <a:solidFill>
            <a:schemeClr val="accent6"/>
          </a:solidFill>
        </p:grpSpPr>
        <p:sp>
          <p:nvSpPr>
            <p:cNvPr id="20" name="任意多边形 59"/>
            <p:cNvSpPr>
              <a:spLocks/>
            </p:cNvSpPr>
            <p:nvPr/>
          </p:nvSpPr>
          <p:spPr bwMode="auto">
            <a:xfrm>
              <a:off x="7694295" y="1510030"/>
              <a:ext cx="1972310" cy="1958340"/>
            </a:xfrm>
            <a:custGeom>
              <a:avLst/>
              <a:gdLst>
                <a:gd name="connsiteX0" fmla="*/ 986066 w 1972130"/>
                <a:gd name="connsiteY0" fmla="*/ 864088 h 1958381"/>
                <a:gd name="connsiteX1" fmla="*/ 703173 w 1972130"/>
                <a:gd name="connsiteY1" fmla="*/ 979190 h 1958381"/>
                <a:gd name="connsiteX2" fmla="*/ 986066 w 1972130"/>
                <a:gd name="connsiteY2" fmla="*/ 1094292 h 1958381"/>
                <a:gd name="connsiteX3" fmla="*/ 1268959 w 1972130"/>
                <a:gd name="connsiteY3" fmla="*/ 979190 h 1958381"/>
                <a:gd name="connsiteX4" fmla="*/ 986066 w 1972130"/>
                <a:gd name="connsiteY4" fmla="*/ 864088 h 1958381"/>
                <a:gd name="connsiteX5" fmla="*/ 999396 w 1972130"/>
                <a:gd name="connsiteY5" fmla="*/ 0 h 1958381"/>
                <a:gd name="connsiteX6" fmla="*/ 1053580 w 1972130"/>
                <a:gd name="connsiteY6" fmla="*/ 1718 h 1958381"/>
                <a:gd name="connsiteX7" fmla="*/ 1108624 w 1972130"/>
                <a:gd name="connsiteY7" fmla="*/ 7731 h 1958381"/>
                <a:gd name="connsiteX8" fmla="*/ 1161948 w 1972130"/>
                <a:gd name="connsiteY8" fmla="*/ 16320 h 1958381"/>
                <a:gd name="connsiteX9" fmla="*/ 1172269 w 1972130"/>
                <a:gd name="connsiteY9" fmla="*/ 91048 h 1958381"/>
                <a:gd name="connsiteX10" fmla="*/ 1178290 w 1972130"/>
                <a:gd name="connsiteY10" fmla="*/ 166634 h 1958381"/>
                <a:gd name="connsiteX11" fmla="*/ 1180870 w 1972130"/>
                <a:gd name="connsiteY11" fmla="*/ 241362 h 1958381"/>
                <a:gd name="connsiteX12" fmla="*/ 1229893 w 1972130"/>
                <a:gd name="connsiteY12" fmla="*/ 256823 h 1958381"/>
                <a:gd name="connsiteX13" fmla="*/ 1278057 w 1972130"/>
                <a:gd name="connsiteY13" fmla="*/ 274002 h 1958381"/>
                <a:gd name="connsiteX14" fmla="*/ 1309880 w 1972130"/>
                <a:gd name="connsiteY14" fmla="*/ 288604 h 1958381"/>
                <a:gd name="connsiteX15" fmla="*/ 1371804 w 1972130"/>
                <a:gd name="connsiteY15" fmla="*/ 319525 h 1958381"/>
                <a:gd name="connsiteX16" fmla="*/ 1425989 w 1972130"/>
                <a:gd name="connsiteY16" fmla="*/ 268848 h 1958381"/>
                <a:gd name="connsiteX17" fmla="*/ 1482753 w 1972130"/>
                <a:gd name="connsiteY17" fmla="*/ 219030 h 1958381"/>
                <a:gd name="connsiteX18" fmla="*/ 1542957 w 1972130"/>
                <a:gd name="connsiteY18" fmla="*/ 172647 h 1958381"/>
                <a:gd name="connsiteX19" fmla="*/ 1586821 w 1972130"/>
                <a:gd name="connsiteY19" fmla="*/ 205287 h 1958381"/>
                <a:gd name="connsiteX20" fmla="*/ 1629824 w 1972130"/>
                <a:gd name="connsiteY20" fmla="*/ 239644 h 1958381"/>
                <a:gd name="connsiteX21" fmla="*/ 1671107 w 1972130"/>
                <a:gd name="connsiteY21" fmla="*/ 275720 h 1958381"/>
                <a:gd name="connsiteX22" fmla="*/ 1709810 w 1972130"/>
                <a:gd name="connsiteY22" fmla="*/ 315231 h 1958381"/>
                <a:gd name="connsiteX23" fmla="*/ 1745073 w 1972130"/>
                <a:gd name="connsiteY23" fmla="*/ 357319 h 1958381"/>
                <a:gd name="connsiteX24" fmla="*/ 1703790 w 1972130"/>
                <a:gd name="connsiteY24" fmla="*/ 420880 h 1958381"/>
                <a:gd name="connsiteX25" fmla="*/ 1659926 w 1972130"/>
                <a:gd name="connsiteY25" fmla="*/ 481865 h 1958381"/>
                <a:gd name="connsiteX26" fmla="*/ 1613483 w 1972130"/>
                <a:gd name="connsiteY26" fmla="*/ 541991 h 1958381"/>
                <a:gd name="connsiteX27" fmla="*/ 1633264 w 1972130"/>
                <a:gd name="connsiteY27" fmla="*/ 570336 h 1958381"/>
                <a:gd name="connsiteX28" fmla="*/ 1649605 w 1972130"/>
                <a:gd name="connsiteY28" fmla="*/ 599540 h 1958381"/>
                <a:gd name="connsiteX29" fmla="*/ 1667667 w 1972130"/>
                <a:gd name="connsiteY29" fmla="*/ 629602 h 1958381"/>
                <a:gd name="connsiteX30" fmla="*/ 1682288 w 1972130"/>
                <a:gd name="connsiteY30" fmla="*/ 660524 h 1958381"/>
                <a:gd name="connsiteX31" fmla="*/ 1696909 w 1972130"/>
                <a:gd name="connsiteY31" fmla="*/ 692305 h 1958381"/>
                <a:gd name="connsiteX32" fmla="*/ 1708950 w 1972130"/>
                <a:gd name="connsiteY32" fmla="*/ 724086 h 1958381"/>
                <a:gd name="connsiteX33" fmla="*/ 1783776 w 1972130"/>
                <a:gd name="connsiteY33" fmla="*/ 719791 h 1958381"/>
                <a:gd name="connsiteX34" fmla="*/ 1860321 w 1972130"/>
                <a:gd name="connsiteY34" fmla="*/ 718932 h 1958381"/>
                <a:gd name="connsiteX35" fmla="*/ 1936007 w 1972130"/>
                <a:gd name="connsiteY35" fmla="*/ 722368 h 1958381"/>
                <a:gd name="connsiteX36" fmla="*/ 1951488 w 1972130"/>
                <a:gd name="connsiteY36" fmla="*/ 788506 h 1958381"/>
                <a:gd name="connsiteX37" fmla="*/ 1962669 w 1972130"/>
                <a:gd name="connsiteY37" fmla="*/ 856362 h 1958381"/>
                <a:gd name="connsiteX38" fmla="*/ 1970410 w 1972130"/>
                <a:gd name="connsiteY38" fmla="*/ 924219 h 1958381"/>
                <a:gd name="connsiteX39" fmla="*/ 1972130 w 1972130"/>
                <a:gd name="connsiteY39" fmla="*/ 992934 h 1958381"/>
                <a:gd name="connsiteX40" fmla="*/ 1898164 w 1972130"/>
                <a:gd name="connsiteY40" fmla="*/ 1015266 h 1958381"/>
                <a:gd name="connsiteX41" fmla="*/ 1825919 w 1972130"/>
                <a:gd name="connsiteY41" fmla="*/ 1035022 h 1958381"/>
                <a:gd name="connsiteX42" fmla="*/ 1751953 w 1972130"/>
                <a:gd name="connsiteY42" fmla="*/ 1049624 h 1958381"/>
                <a:gd name="connsiteX43" fmla="*/ 1748513 w 1972130"/>
                <a:gd name="connsiteY43" fmla="*/ 1083981 h 1958381"/>
                <a:gd name="connsiteX44" fmla="*/ 1742493 w 1972130"/>
                <a:gd name="connsiteY44" fmla="*/ 1117480 h 1958381"/>
                <a:gd name="connsiteX45" fmla="*/ 1736472 w 1972130"/>
                <a:gd name="connsiteY45" fmla="*/ 1150978 h 1958381"/>
                <a:gd name="connsiteX46" fmla="*/ 1728731 w 1972130"/>
                <a:gd name="connsiteY46" fmla="*/ 1184477 h 1958381"/>
                <a:gd name="connsiteX47" fmla="*/ 1719271 w 1972130"/>
                <a:gd name="connsiteY47" fmla="*/ 1217117 h 1958381"/>
                <a:gd name="connsiteX48" fmla="*/ 1708090 w 1972130"/>
                <a:gd name="connsiteY48" fmla="*/ 1249756 h 1958381"/>
                <a:gd name="connsiteX49" fmla="*/ 1767434 w 1972130"/>
                <a:gd name="connsiteY49" fmla="*/ 1295280 h 1958381"/>
                <a:gd name="connsiteX50" fmla="*/ 1826779 w 1972130"/>
                <a:gd name="connsiteY50" fmla="*/ 1343381 h 1958381"/>
                <a:gd name="connsiteX51" fmla="*/ 1883543 w 1972130"/>
                <a:gd name="connsiteY51" fmla="*/ 1394917 h 1958381"/>
                <a:gd name="connsiteX52" fmla="*/ 1852581 w 1972130"/>
                <a:gd name="connsiteY52" fmla="*/ 1455043 h 1958381"/>
                <a:gd name="connsiteX53" fmla="*/ 1817318 w 1972130"/>
                <a:gd name="connsiteY53" fmla="*/ 1514310 h 1958381"/>
                <a:gd name="connsiteX54" fmla="*/ 1778615 w 1972130"/>
                <a:gd name="connsiteY54" fmla="*/ 1571000 h 1958381"/>
                <a:gd name="connsiteX55" fmla="*/ 1736472 w 1972130"/>
                <a:gd name="connsiteY55" fmla="*/ 1625113 h 1958381"/>
                <a:gd name="connsiteX56" fmla="*/ 1665947 w 1972130"/>
                <a:gd name="connsiteY56" fmla="*/ 1595050 h 1958381"/>
                <a:gd name="connsiteX57" fmla="*/ 1597141 w 1972130"/>
                <a:gd name="connsiteY57" fmla="*/ 1562410 h 1958381"/>
                <a:gd name="connsiteX58" fmla="*/ 1530917 w 1972130"/>
                <a:gd name="connsiteY58" fmla="*/ 1527194 h 1958381"/>
                <a:gd name="connsiteX59" fmla="*/ 1506835 w 1972130"/>
                <a:gd name="connsiteY59" fmla="*/ 1551244 h 1958381"/>
                <a:gd name="connsiteX60" fmla="*/ 1480173 w 1972130"/>
                <a:gd name="connsiteY60" fmla="*/ 1573576 h 1958381"/>
                <a:gd name="connsiteX61" fmla="*/ 1453511 w 1972130"/>
                <a:gd name="connsiteY61" fmla="*/ 1596768 h 1958381"/>
                <a:gd name="connsiteX62" fmla="*/ 1397606 w 1972130"/>
                <a:gd name="connsiteY62" fmla="*/ 1635420 h 1958381"/>
                <a:gd name="connsiteX63" fmla="*/ 1367504 w 1972130"/>
                <a:gd name="connsiteY63" fmla="*/ 1652599 h 1958381"/>
                <a:gd name="connsiteX64" fmla="*/ 1385565 w 1972130"/>
                <a:gd name="connsiteY64" fmla="*/ 1726468 h 1958381"/>
                <a:gd name="connsiteX65" fmla="*/ 1399326 w 1972130"/>
                <a:gd name="connsiteY65" fmla="*/ 1800336 h 1958381"/>
                <a:gd name="connsiteX66" fmla="*/ 1409647 w 1972130"/>
                <a:gd name="connsiteY66" fmla="*/ 1875064 h 1958381"/>
                <a:gd name="connsiteX67" fmla="*/ 1358903 w 1972130"/>
                <a:gd name="connsiteY67" fmla="*/ 1897397 h 1958381"/>
                <a:gd name="connsiteX68" fmla="*/ 1308159 w 1972130"/>
                <a:gd name="connsiteY68" fmla="*/ 1917152 h 1958381"/>
                <a:gd name="connsiteX69" fmla="*/ 1255695 w 1972130"/>
                <a:gd name="connsiteY69" fmla="*/ 1933472 h 1958381"/>
                <a:gd name="connsiteX70" fmla="*/ 1202371 w 1972130"/>
                <a:gd name="connsiteY70" fmla="*/ 1947215 h 1958381"/>
                <a:gd name="connsiteX71" fmla="*/ 1149047 w 1972130"/>
                <a:gd name="connsiteY71" fmla="*/ 1958381 h 1958381"/>
                <a:gd name="connsiteX72" fmla="*/ 1113785 w 1972130"/>
                <a:gd name="connsiteY72" fmla="*/ 1890525 h 1958381"/>
                <a:gd name="connsiteX73" fmla="*/ 1082822 w 1972130"/>
                <a:gd name="connsiteY73" fmla="*/ 1820951 h 1958381"/>
                <a:gd name="connsiteX74" fmla="*/ 1054440 w 1972130"/>
                <a:gd name="connsiteY74" fmla="*/ 1752236 h 1958381"/>
                <a:gd name="connsiteX75" fmla="*/ 1020038 w 1972130"/>
                <a:gd name="connsiteY75" fmla="*/ 1753954 h 1958381"/>
                <a:gd name="connsiteX76" fmla="*/ 985635 w 1972130"/>
                <a:gd name="connsiteY76" fmla="*/ 1754813 h 1958381"/>
                <a:gd name="connsiteX77" fmla="*/ 951232 w 1972130"/>
                <a:gd name="connsiteY77" fmla="*/ 1753954 h 1958381"/>
                <a:gd name="connsiteX78" fmla="*/ 899628 w 1972130"/>
                <a:gd name="connsiteY78" fmla="*/ 1750518 h 1958381"/>
                <a:gd name="connsiteX79" fmla="*/ 848885 w 1972130"/>
                <a:gd name="connsiteY79" fmla="*/ 1742787 h 1958381"/>
                <a:gd name="connsiteX80" fmla="*/ 814482 w 1972130"/>
                <a:gd name="connsiteY80" fmla="*/ 1809785 h 1958381"/>
                <a:gd name="connsiteX81" fmla="*/ 777499 w 1972130"/>
                <a:gd name="connsiteY81" fmla="*/ 1875923 h 1958381"/>
                <a:gd name="connsiteX82" fmla="*/ 737076 w 1972130"/>
                <a:gd name="connsiteY82" fmla="*/ 1939485 h 1958381"/>
                <a:gd name="connsiteX83" fmla="*/ 684612 w 1972130"/>
                <a:gd name="connsiteY83" fmla="*/ 1925742 h 1958381"/>
                <a:gd name="connsiteX84" fmla="*/ 632148 w 1972130"/>
                <a:gd name="connsiteY84" fmla="*/ 1906845 h 1958381"/>
                <a:gd name="connsiteX85" fmla="*/ 582264 w 1972130"/>
                <a:gd name="connsiteY85" fmla="*/ 1885371 h 1958381"/>
                <a:gd name="connsiteX86" fmla="*/ 533241 w 1972130"/>
                <a:gd name="connsiteY86" fmla="*/ 1862180 h 1958381"/>
                <a:gd name="connsiteX87" fmla="*/ 485077 w 1972130"/>
                <a:gd name="connsiteY87" fmla="*/ 1836412 h 1958381"/>
                <a:gd name="connsiteX88" fmla="*/ 501418 w 1972130"/>
                <a:gd name="connsiteY88" fmla="*/ 1761684 h 1958381"/>
                <a:gd name="connsiteX89" fmla="*/ 521200 w 1972130"/>
                <a:gd name="connsiteY89" fmla="*/ 1688674 h 1958381"/>
                <a:gd name="connsiteX90" fmla="*/ 544421 w 1972130"/>
                <a:gd name="connsiteY90" fmla="*/ 1617382 h 1958381"/>
                <a:gd name="connsiteX91" fmla="*/ 517760 w 1972130"/>
                <a:gd name="connsiteY91" fmla="*/ 1597627 h 1958381"/>
                <a:gd name="connsiteX92" fmla="*/ 489377 w 1972130"/>
                <a:gd name="connsiteY92" fmla="*/ 1577012 h 1958381"/>
                <a:gd name="connsiteX93" fmla="*/ 438634 w 1972130"/>
                <a:gd name="connsiteY93" fmla="*/ 1529771 h 1958381"/>
                <a:gd name="connsiteX94" fmla="*/ 415412 w 1972130"/>
                <a:gd name="connsiteY94" fmla="*/ 1504861 h 1958381"/>
                <a:gd name="connsiteX95" fmla="*/ 393050 w 1972130"/>
                <a:gd name="connsiteY95" fmla="*/ 1479093 h 1958381"/>
                <a:gd name="connsiteX96" fmla="*/ 324245 w 1972130"/>
                <a:gd name="connsiteY96" fmla="*/ 1508297 h 1958381"/>
                <a:gd name="connsiteX97" fmla="*/ 252859 w 1972130"/>
                <a:gd name="connsiteY97" fmla="*/ 1534924 h 1958381"/>
                <a:gd name="connsiteX98" fmla="*/ 179754 w 1972130"/>
                <a:gd name="connsiteY98" fmla="*/ 1558116 h 1958381"/>
                <a:gd name="connsiteX99" fmla="*/ 141911 w 1972130"/>
                <a:gd name="connsiteY99" fmla="*/ 1501426 h 1958381"/>
                <a:gd name="connsiteX100" fmla="*/ 108368 w 1972130"/>
                <a:gd name="connsiteY100" fmla="*/ 1441300 h 1958381"/>
                <a:gd name="connsiteX101" fmla="*/ 79126 w 1972130"/>
                <a:gd name="connsiteY101" fmla="*/ 1379456 h 1958381"/>
                <a:gd name="connsiteX102" fmla="*/ 54184 w 1972130"/>
                <a:gd name="connsiteY102" fmla="*/ 1316754 h 1958381"/>
                <a:gd name="connsiteX103" fmla="*/ 114389 w 1972130"/>
                <a:gd name="connsiteY103" fmla="*/ 1270371 h 1958381"/>
                <a:gd name="connsiteX104" fmla="*/ 176314 w 1972130"/>
                <a:gd name="connsiteY104" fmla="*/ 1227424 h 1958381"/>
                <a:gd name="connsiteX105" fmla="*/ 239958 w 1972130"/>
                <a:gd name="connsiteY105" fmla="*/ 1187913 h 1958381"/>
                <a:gd name="connsiteX106" fmla="*/ 225337 w 1972130"/>
                <a:gd name="connsiteY106" fmla="*/ 1120057 h 1958381"/>
                <a:gd name="connsiteX107" fmla="*/ 220177 w 1972130"/>
                <a:gd name="connsiteY107" fmla="*/ 1086558 h 1958381"/>
                <a:gd name="connsiteX108" fmla="*/ 216737 w 1972130"/>
                <a:gd name="connsiteY108" fmla="*/ 1052201 h 1958381"/>
                <a:gd name="connsiteX109" fmla="*/ 215017 w 1972130"/>
                <a:gd name="connsiteY109" fmla="*/ 1017843 h 1958381"/>
                <a:gd name="connsiteX110" fmla="*/ 214157 w 1972130"/>
                <a:gd name="connsiteY110" fmla="*/ 984344 h 1958381"/>
                <a:gd name="connsiteX111" fmla="*/ 141911 w 1972130"/>
                <a:gd name="connsiteY111" fmla="*/ 962012 h 1958381"/>
                <a:gd name="connsiteX112" fmla="*/ 70526 w 1972130"/>
                <a:gd name="connsiteY112" fmla="*/ 936244 h 1958381"/>
                <a:gd name="connsiteX113" fmla="*/ 0 w 1972130"/>
                <a:gd name="connsiteY113" fmla="*/ 907899 h 1958381"/>
                <a:gd name="connsiteX114" fmla="*/ 6881 w 1972130"/>
                <a:gd name="connsiteY114" fmla="*/ 840043 h 1958381"/>
                <a:gd name="connsiteX115" fmla="*/ 19782 w 1972130"/>
                <a:gd name="connsiteY115" fmla="*/ 773045 h 1958381"/>
                <a:gd name="connsiteX116" fmla="*/ 36983 w 1972130"/>
                <a:gd name="connsiteY116" fmla="*/ 706907 h 1958381"/>
                <a:gd name="connsiteX117" fmla="*/ 58485 w 1972130"/>
                <a:gd name="connsiteY117" fmla="*/ 641628 h 1958381"/>
                <a:gd name="connsiteX118" fmla="*/ 135031 w 1972130"/>
                <a:gd name="connsiteY118" fmla="*/ 645922 h 1958381"/>
                <a:gd name="connsiteX119" fmla="*/ 209856 w 1972130"/>
                <a:gd name="connsiteY119" fmla="*/ 651935 h 1958381"/>
                <a:gd name="connsiteX120" fmla="*/ 283822 w 1972130"/>
                <a:gd name="connsiteY120" fmla="*/ 663101 h 1958381"/>
                <a:gd name="connsiteX121" fmla="*/ 315644 w 1972130"/>
                <a:gd name="connsiteY121" fmla="*/ 602116 h 1958381"/>
                <a:gd name="connsiteX122" fmla="*/ 352627 w 1972130"/>
                <a:gd name="connsiteY122" fmla="*/ 543709 h 1958381"/>
                <a:gd name="connsiteX123" fmla="*/ 373269 w 1972130"/>
                <a:gd name="connsiteY123" fmla="*/ 517081 h 1958381"/>
                <a:gd name="connsiteX124" fmla="*/ 394770 w 1972130"/>
                <a:gd name="connsiteY124" fmla="*/ 489595 h 1958381"/>
                <a:gd name="connsiteX125" fmla="*/ 353487 w 1972130"/>
                <a:gd name="connsiteY125" fmla="*/ 426034 h 1958381"/>
                <a:gd name="connsiteX126" fmla="*/ 315644 w 1972130"/>
                <a:gd name="connsiteY126" fmla="*/ 361613 h 1958381"/>
                <a:gd name="connsiteX127" fmla="*/ 280382 w 1972130"/>
                <a:gd name="connsiteY127" fmla="*/ 294616 h 1958381"/>
                <a:gd name="connsiteX128" fmla="*/ 319085 w 1972130"/>
                <a:gd name="connsiteY128" fmla="*/ 256823 h 1958381"/>
                <a:gd name="connsiteX129" fmla="*/ 361228 w 1972130"/>
                <a:gd name="connsiteY129" fmla="*/ 220747 h 1958381"/>
                <a:gd name="connsiteX130" fmla="*/ 404231 w 1972130"/>
                <a:gd name="connsiteY130" fmla="*/ 187249 h 1958381"/>
                <a:gd name="connsiteX131" fmla="*/ 448954 w 1972130"/>
                <a:gd name="connsiteY131" fmla="*/ 156327 h 1958381"/>
                <a:gd name="connsiteX132" fmla="*/ 497118 w 1972130"/>
                <a:gd name="connsiteY132" fmla="*/ 128841 h 1958381"/>
                <a:gd name="connsiteX133" fmla="*/ 553022 w 1972130"/>
                <a:gd name="connsiteY133" fmla="*/ 179518 h 1958381"/>
                <a:gd name="connsiteX134" fmla="*/ 605486 w 1972130"/>
                <a:gd name="connsiteY134" fmla="*/ 233632 h 1958381"/>
                <a:gd name="connsiteX135" fmla="*/ 655370 w 1972130"/>
                <a:gd name="connsiteY135" fmla="*/ 290322 h 1958381"/>
                <a:gd name="connsiteX136" fmla="*/ 687192 w 1972130"/>
                <a:gd name="connsiteY136" fmla="*/ 274861 h 1958381"/>
                <a:gd name="connsiteX137" fmla="*/ 719015 w 1972130"/>
                <a:gd name="connsiteY137" fmla="*/ 262835 h 1958381"/>
                <a:gd name="connsiteX138" fmla="*/ 751697 w 1972130"/>
                <a:gd name="connsiteY138" fmla="*/ 251669 h 1958381"/>
                <a:gd name="connsiteX139" fmla="*/ 784380 w 1972130"/>
                <a:gd name="connsiteY139" fmla="*/ 241362 h 1958381"/>
                <a:gd name="connsiteX140" fmla="*/ 817922 w 1972130"/>
                <a:gd name="connsiteY140" fmla="*/ 233632 h 1958381"/>
                <a:gd name="connsiteX141" fmla="*/ 852325 w 1972130"/>
                <a:gd name="connsiteY141" fmla="*/ 227619 h 1958381"/>
                <a:gd name="connsiteX142" fmla="*/ 860925 w 1972130"/>
                <a:gd name="connsiteY142" fmla="*/ 152891 h 1958381"/>
                <a:gd name="connsiteX143" fmla="*/ 872966 w 1972130"/>
                <a:gd name="connsiteY143" fmla="*/ 78164 h 1958381"/>
                <a:gd name="connsiteX144" fmla="*/ 889308 w 1972130"/>
                <a:gd name="connsiteY144" fmla="*/ 3436 h 1958381"/>
                <a:gd name="connsiteX145" fmla="*/ 944352 w 1972130"/>
                <a:gd name="connsiteY145" fmla="*/ 859 h 195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972130" h="1958381">
                  <a:moveTo>
                    <a:pt x="986066" y="864088"/>
                  </a:moveTo>
                  <a:cubicBezTo>
                    <a:pt x="829829" y="864088"/>
                    <a:pt x="703173" y="915621"/>
                    <a:pt x="703173" y="979190"/>
                  </a:cubicBezTo>
                  <a:cubicBezTo>
                    <a:pt x="703173" y="1042759"/>
                    <a:pt x="829829" y="1094292"/>
                    <a:pt x="986066" y="1094292"/>
                  </a:cubicBezTo>
                  <a:cubicBezTo>
                    <a:pt x="1142303" y="1094292"/>
                    <a:pt x="1268959" y="1042759"/>
                    <a:pt x="1268959" y="979190"/>
                  </a:cubicBezTo>
                  <a:cubicBezTo>
                    <a:pt x="1268959" y="915621"/>
                    <a:pt x="1142303" y="864088"/>
                    <a:pt x="986066" y="864088"/>
                  </a:cubicBezTo>
                  <a:close/>
                  <a:moveTo>
                    <a:pt x="999396" y="0"/>
                  </a:moveTo>
                  <a:lnTo>
                    <a:pt x="1053580" y="1718"/>
                  </a:lnTo>
                  <a:lnTo>
                    <a:pt x="1108624" y="7731"/>
                  </a:lnTo>
                  <a:lnTo>
                    <a:pt x="1161948" y="16320"/>
                  </a:lnTo>
                  <a:lnTo>
                    <a:pt x="1172269" y="91048"/>
                  </a:lnTo>
                  <a:lnTo>
                    <a:pt x="1178290" y="166634"/>
                  </a:lnTo>
                  <a:lnTo>
                    <a:pt x="1180870" y="241362"/>
                  </a:lnTo>
                  <a:lnTo>
                    <a:pt x="1229893" y="256823"/>
                  </a:lnTo>
                  <a:lnTo>
                    <a:pt x="1278057" y="274002"/>
                  </a:lnTo>
                  <a:lnTo>
                    <a:pt x="1309880" y="288604"/>
                  </a:lnTo>
                  <a:lnTo>
                    <a:pt x="1371804" y="319525"/>
                  </a:lnTo>
                  <a:lnTo>
                    <a:pt x="1425989" y="268848"/>
                  </a:lnTo>
                  <a:lnTo>
                    <a:pt x="1482753" y="219030"/>
                  </a:lnTo>
                  <a:lnTo>
                    <a:pt x="1542957" y="172647"/>
                  </a:lnTo>
                  <a:lnTo>
                    <a:pt x="1586821" y="205287"/>
                  </a:lnTo>
                  <a:lnTo>
                    <a:pt x="1629824" y="239644"/>
                  </a:lnTo>
                  <a:lnTo>
                    <a:pt x="1671107" y="275720"/>
                  </a:lnTo>
                  <a:lnTo>
                    <a:pt x="1709810" y="315231"/>
                  </a:lnTo>
                  <a:lnTo>
                    <a:pt x="1745073" y="357319"/>
                  </a:lnTo>
                  <a:lnTo>
                    <a:pt x="1703790" y="420880"/>
                  </a:lnTo>
                  <a:lnTo>
                    <a:pt x="1659926" y="481865"/>
                  </a:lnTo>
                  <a:lnTo>
                    <a:pt x="1613483" y="541991"/>
                  </a:lnTo>
                  <a:lnTo>
                    <a:pt x="1633264" y="570336"/>
                  </a:lnTo>
                  <a:lnTo>
                    <a:pt x="1649605" y="599540"/>
                  </a:lnTo>
                  <a:lnTo>
                    <a:pt x="1667667" y="629602"/>
                  </a:lnTo>
                  <a:lnTo>
                    <a:pt x="1682288" y="660524"/>
                  </a:lnTo>
                  <a:lnTo>
                    <a:pt x="1696909" y="692305"/>
                  </a:lnTo>
                  <a:lnTo>
                    <a:pt x="1708950" y="724086"/>
                  </a:lnTo>
                  <a:lnTo>
                    <a:pt x="1783776" y="719791"/>
                  </a:lnTo>
                  <a:lnTo>
                    <a:pt x="1860321" y="718932"/>
                  </a:lnTo>
                  <a:lnTo>
                    <a:pt x="1936007" y="722368"/>
                  </a:lnTo>
                  <a:lnTo>
                    <a:pt x="1951488" y="788506"/>
                  </a:lnTo>
                  <a:lnTo>
                    <a:pt x="1962669" y="856362"/>
                  </a:lnTo>
                  <a:lnTo>
                    <a:pt x="1970410" y="924219"/>
                  </a:lnTo>
                  <a:lnTo>
                    <a:pt x="1972130" y="992934"/>
                  </a:lnTo>
                  <a:lnTo>
                    <a:pt x="1898164" y="1015266"/>
                  </a:lnTo>
                  <a:lnTo>
                    <a:pt x="1825919" y="1035022"/>
                  </a:lnTo>
                  <a:lnTo>
                    <a:pt x="1751953" y="1049624"/>
                  </a:lnTo>
                  <a:lnTo>
                    <a:pt x="1748513" y="1083981"/>
                  </a:lnTo>
                  <a:lnTo>
                    <a:pt x="1742493" y="1117480"/>
                  </a:lnTo>
                  <a:lnTo>
                    <a:pt x="1736472" y="1150978"/>
                  </a:lnTo>
                  <a:lnTo>
                    <a:pt x="1728731" y="1184477"/>
                  </a:lnTo>
                  <a:lnTo>
                    <a:pt x="1719271" y="1217117"/>
                  </a:lnTo>
                  <a:lnTo>
                    <a:pt x="1708090" y="1249756"/>
                  </a:lnTo>
                  <a:lnTo>
                    <a:pt x="1767434" y="1295280"/>
                  </a:lnTo>
                  <a:lnTo>
                    <a:pt x="1826779" y="1343381"/>
                  </a:lnTo>
                  <a:lnTo>
                    <a:pt x="1883543" y="1394917"/>
                  </a:lnTo>
                  <a:lnTo>
                    <a:pt x="1852581" y="1455043"/>
                  </a:lnTo>
                  <a:lnTo>
                    <a:pt x="1817318" y="1514310"/>
                  </a:lnTo>
                  <a:lnTo>
                    <a:pt x="1778615" y="1571000"/>
                  </a:lnTo>
                  <a:lnTo>
                    <a:pt x="1736472" y="1625113"/>
                  </a:lnTo>
                  <a:lnTo>
                    <a:pt x="1665947" y="1595050"/>
                  </a:lnTo>
                  <a:lnTo>
                    <a:pt x="1597141" y="1562410"/>
                  </a:lnTo>
                  <a:lnTo>
                    <a:pt x="1530917" y="1527194"/>
                  </a:lnTo>
                  <a:lnTo>
                    <a:pt x="1506835" y="1551244"/>
                  </a:lnTo>
                  <a:lnTo>
                    <a:pt x="1480173" y="1573576"/>
                  </a:lnTo>
                  <a:lnTo>
                    <a:pt x="1453511" y="1596768"/>
                  </a:lnTo>
                  <a:lnTo>
                    <a:pt x="1397606" y="1635420"/>
                  </a:lnTo>
                  <a:lnTo>
                    <a:pt x="1367504" y="1652599"/>
                  </a:lnTo>
                  <a:lnTo>
                    <a:pt x="1385565" y="1726468"/>
                  </a:lnTo>
                  <a:lnTo>
                    <a:pt x="1399326" y="1800336"/>
                  </a:lnTo>
                  <a:lnTo>
                    <a:pt x="1409647" y="1875064"/>
                  </a:lnTo>
                  <a:lnTo>
                    <a:pt x="1358903" y="1897397"/>
                  </a:lnTo>
                  <a:lnTo>
                    <a:pt x="1308159" y="1917152"/>
                  </a:lnTo>
                  <a:lnTo>
                    <a:pt x="1255695" y="1933472"/>
                  </a:lnTo>
                  <a:lnTo>
                    <a:pt x="1202371" y="1947215"/>
                  </a:lnTo>
                  <a:lnTo>
                    <a:pt x="1149047" y="1958381"/>
                  </a:lnTo>
                  <a:lnTo>
                    <a:pt x="1113785" y="1890525"/>
                  </a:lnTo>
                  <a:lnTo>
                    <a:pt x="1082822" y="1820951"/>
                  </a:lnTo>
                  <a:lnTo>
                    <a:pt x="1054440" y="1752236"/>
                  </a:lnTo>
                  <a:lnTo>
                    <a:pt x="1020038" y="1753954"/>
                  </a:lnTo>
                  <a:lnTo>
                    <a:pt x="985635" y="1754813"/>
                  </a:lnTo>
                  <a:lnTo>
                    <a:pt x="951232" y="1753954"/>
                  </a:lnTo>
                  <a:lnTo>
                    <a:pt x="899628" y="1750518"/>
                  </a:lnTo>
                  <a:lnTo>
                    <a:pt x="848885" y="1742787"/>
                  </a:lnTo>
                  <a:lnTo>
                    <a:pt x="814482" y="1809785"/>
                  </a:lnTo>
                  <a:lnTo>
                    <a:pt x="777499" y="1875923"/>
                  </a:lnTo>
                  <a:lnTo>
                    <a:pt x="737076" y="1939485"/>
                  </a:lnTo>
                  <a:lnTo>
                    <a:pt x="684612" y="1925742"/>
                  </a:lnTo>
                  <a:lnTo>
                    <a:pt x="632148" y="1906845"/>
                  </a:lnTo>
                  <a:lnTo>
                    <a:pt x="582264" y="1885371"/>
                  </a:lnTo>
                  <a:lnTo>
                    <a:pt x="533241" y="1862180"/>
                  </a:lnTo>
                  <a:lnTo>
                    <a:pt x="485077" y="1836412"/>
                  </a:lnTo>
                  <a:lnTo>
                    <a:pt x="501418" y="1761684"/>
                  </a:lnTo>
                  <a:lnTo>
                    <a:pt x="521200" y="1688674"/>
                  </a:lnTo>
                  <a:lnTo>
                    <a:pt x="544421" y="1617382"/>
                  </a:lnTo>
                  <a:lnTo>
                    <a:pt x="517760" y="1597627"/>
                  </a:lnTo>
                  <a:lnTo>
                    <a:pt x="489377" y="1577012"/>
                  </a:lnTo>
                  <a:lnTo>
                    <a:pt x="438634" y="1529771"/>
                  </a:lnTo>
                  <a:lnTo>
                    <a:pt x="415412" y="1504861"/>
                  </a:lnTo>
                  <a:lnTo>
                    <a:pt x="393050" y="1479093"/>
                  </a:lnTo>
                  <a:lnTo>
                    <a:pt x="324245" y="1508297"/>
                  </a:lnTo>
                  <a:lnTo>
                    <a:pt x="252859" y="1534924"/>
                  </a:lnTo>
                  <a:lnTo>
                    <a:pt x="179754" y="1558116"/>
                  </a:lnTo>
                  <a:lnTo>
                    <a:pt x="141911" y="1501426"/>
                  </a:lnTo>
                  <a:lnTo>
                    <a:pt x="108368" y="1441300"/>
                  </a:lnTo>
                  <a:lnTo>
                    <a:pt x="79126" y="1379456"/>
                  </a:lnTo>
                  <a:lnTo>
                    <a:pt x="54184" y="1316754"/>
                  </a:lnTo>
                  <a:lnTo>
                    <a:pt x="114389" y="1270371"/>
                  </a:lnTo>
                  <a:lnTo>
                    <a:pt x="176314" y="1227424"/>
                  </a:lnTo>
                  <a:lnTo>
                    <a:pt x="239958" y="1187913"/>
                  </a:lnTo>
                  <a:lnTo>
                    <a:pt x="225337" y="1120057"/>
                  </a:lnTo>
                  <a:lnTo>
                    <a:pt x="220177" y="1086558"/>
                  </a:lnTo>
                  <a:lnTo>
                    <a:pt x="216737" y="1052201"/>
                  </a:lnTo>
                  <a:lnTo>
                    <a:pt x="215017" y="1017843"/>
                  </a:lnTo>
                  <a:lnTo>
                    <a:pt x="214157" y="984344"/>
                  </a:lnTo>
                  <a:lnTo>
                    <a:pt x="141911" y="962012"/>
                  </a:lnTo>
                  <a:lnTo>
                    <a:pt x="70526" y="936244"/>
                  </a:lnTo>
                  <a:lnTo>
                    <a:pt x="0" y="907899"/>
                  </a:lnTo>
                  <a:lnTo>
                    <a:pt x="6881" y="840043"/>
                  </a:lnTo>
                  <a:lnTo>
                    <a:pt x="19782" y="773045"/>
                  </a:lnTo>
                  <a:lnTo>
                    <a:pt x="36983" y="706907"/>
                  </a:lnTo>
                  <a:lnTo>
                    <a:pt x="58485" y="641628"/>
                  </a:lnTo>
                  <a:lnTo>
                    <a:pt x="135031" y="645922"/>
                  </a:lnTo>
                  <a:lnTo>
                    <a:pt x="209856" y="651935"/>
                  </a:lnTo>
                  <a:lnTo>
                    <a:pt x="283822" y="663101"/>
                  </a:lnTo>
                  <a:lnTo>
                    <a:pt x="315644" y="602116"/>
                  </a:lnTo>
                  <a:lnTo>
                    <a:pt x="352627" y="543709"/>
                  </a:lnTo>
                  <a:lnTo>
                    <a:pt x="373269" y="517081"/>
                  </a:lnTo>
                  <a:lnTo>
                    <a:pt x="394770" y="489595"/>
                  </a:lnTo>
                  <a:lnTo>
                    <a:pt x="353487" y="426034"/>
                  </a:lnTo>
                  <a:lnTo>
                    <a:pt x="315644" y="361613"/>
                  </a:lnTo>
                  <a:lnTo>
                    <a:pt x="280382" y="294616"/>
                  </a:lnTo>
                  <a:lnTo>
                    <a:pt x="319085" y="256823"/>
                  </a:lnTo>
                  <a:lnTo>
                    <a:pt x="361228" y="220747"/>
                  </a:lnTo>
                  <a:lnTo>
                    <a:pt x="404231" y="187249"/>
                  </a:lnTo>
                  <a:lnTo>
                    <a:pt x="448954" y="156327"/>
                  </a:lnTo>
                  <a:lnTo>
                    <a:pt x="497118" y="128841"/>
                  </a:lnTo>
                  <a:lnTo>
                    <a:pt x="553022" y="179518"/>
                  </a:lnTo>
                  <a:lnTo>
                    <a:pt x="605486" y="233632"/>
                  </a:lnTo>
                  <a:lnTo>
                    <a:pt x="655370" y="290322"/>
                  </a:lnTo>
                  <a:lnTo>
                    <a:pt x="687192" y="274861"/>
                  </a:lnTo>
                  <a:lnTo>
                    <a:pt x="719015" y="262835"/>
                  </a:lnTo>
                  <a:lnTo>
                    <a:pt x="751697" y="251669"/>
                  </a:lnTo>
                  <a:lnTo>
                    <a:pt x="784380" y="241362"/>
                  </a:lnTo>
                  <a:lnTo>
                    <a:pt x="817922" y="233632"/>
                  </a:lnTo>
                  <a:lnTo>
                    <a:pt x="852325" y="227619"/>
                  </a:lnTo>
                  <a:lnTo>
                    <a:pt x="860925" y="152891"/>
                  </a:lnTo>
                  <a:lnTo>
                    <a:pt x="872966" y="78164"/>
                  </a:lnTo>
                  <a:lnTo>
                    <a:pt x="889308" y="3436"/>
                  </a:lnTo>
                  <a:lnTo>
                    <a:pt x="944352" y="859"/>
                  </a:lnTo>
                  <a:close/>
                </a:path>
              </a:pathLst>
            </a:custGeom>
            <a:solidFill>
              <a:schemeClr val="accent1">
                <a:lumMod val="75000"/>
              </a:schemeClr>
            </a:solidFill>
            <a:ln w="0">
              <a:noFill/>
              <a:prstDash val="solid"/>
              <a:round/>
              <a:headEnd/>
              <a:tailEnd/>
            </a:ln>
            <a:effectLst>
              <a:outerShdw blurRad="165100" sx="105000" sy="105000" algn="ctr" rotWithShape="0">
                <a:prstClr val="black">
                  <a:alpha val="75000"/>
                </a:prstClr>
              </a:outerShdw>
            </a:effectLst>
            <a:scene3d>
              <a:camera prst="perspectiveRelaxed"/>
              <a:lightRig rig="threePt" dir="t"/>
            </a:scene3d>
            <a:sp3d extrusionH="209550"/>
          </p:spPr>
          <p:txBody>
            <a:bodyPr vert="horz" wrap="square" lIns="91440" tIns="45720" rIns="91440" bIns="45720" numCol="1" anchor="t" anchorCtr="0" compatLnSpc="1">
              <a:prstTxWarp prst="textNoShape">
                <a:avLst/>
              </a:prstTxWarp>
              <a:noAutofit/>
            </a:bodyPr>
            <a:lstStyle/>
            <a:p>
              <a:endParaRPr lang="en-US"/>
            </a:p>
          </p:txBody>
        </p:sp>
        <p:sp>
          <p:nvSpPr>
            <p:cNvPr id="22" name="文本框 40"/>
            <p:cNvSpPr txBox="1"/>
            <p:nvPr/>
          </p:nvSpPr>
          <p:spPr>
            <a:xfrm>
              <a:off x="7929880" y="2532380"/>
              <a:ext cx="1621155"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依法治国</a:t>
              </a:r>
            </a:p>
          </p:txBody>
        </p:sp>
      </p:grpSp>
      <p:sp>
        <p:nvSpPr>
          <p:cNvPr id="23" name="文本框 34"/>
          <p:cNvSpPr txBox="1"/>
          <p:nvPr/>
        </p:nvSpPr>
        <p:spPr>
          <a:xfrm>
            <a:off x="3430905" y="2612390"/>
            <a:ext cx="902970"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权威</a:t>
            </a:r>
          </a:p>
        </p:txBody>
      </p:sp>
      <p:sp>
        <p:nvSpPr>
          <p:cNvPr id="24" name="文本框 34"/>
          <p:cNvSpPr txBox="1"/>
          <p:nvPr/>
        </p:nvSpPr>
        <p:spPr>
          <a:xfrm>
            <a:off x="7171690" y="3288030"/>
            <a:ext cx="902970"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民主</a:t>
            </a:r>
          </a:p>
        </p:txBody>
      </p:sp>
      <p:sp>
        <p:nvSpPr>
          <p:cNvPr id="25" name="文本框 34"/>
          <p:cNvSpPr txBox="1"/>
          <p:nvPr/>
        </p:nvSpPr>
        <p:spPr>
          <a:xfrm>
            <a:off x="8202930" y="1949450"/>
            <a:ext cx="902970" cy="52324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法治</a:t>
            </a:r>
          </a:p>
        </p:txBody>
      </p:sp>
      <p:sp>
        <p:nvSpPr>
          <p:cNvPr id="26" name="文本框 34"/>
          <p:cNvSpPr txBox="1"/>
          <p:nvPr/>
        </p:nvSpPr>
        <p:spPr>
          <a:xfrm>
            <a:off x="2420620" y="5385435"/>
            <a:ext cx="2698115" cy="1384935"/>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政治秩序</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政治整合能力</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政治一体化过程</a:t>
            </a:r>
          </a:p>
        </p:txBody>
      </p:sp>
      <p:sp>
        <p:nvSpPr>
          <p:cNvPr id="27" name="文本框 34"/>
          <p:cNvSpPr txBox="1"/>
          <p:nvPr/>
        </p:nvSpPr>
        <p:spPr>
          <a:xfrm>
            <a:off x="5688965" y="5385435"/>
            <a:ext cx="4134485" cy="1384935"/>
          </a:xfrm>
          <a:prstGeom prst="rect">
            <a:avLst/>
          </a:prstGeom>
          <a:noFill/>
        </p:spPr>
        <p:txBody>
          <a:bodyPr wrap="none" rtlCol="0">
            <a:spAutoFit/>
          </a:bodyPr>
          <a:lstStyle/>
          <a:p>
            <a:pPr algn="ctr"/>
            <a:r>
              <a:rPr lang="zh-CN" altLang="en-US" sz="2800" b="1" dirty="0">
                <a:solidFill>
                  <a:srgbClr val="DB5354"/>
                </a:solidFill>
                <a:latin typeface="微软雅黑" panose="020B0503020204020204" pitchFamily="34" charset="-122"/>
                <a:ea typeface="微软雅黑" panose="020B0503020204020204" pitchFamily="34" charset="-122"/>
              </a:rPr>
              <a:t>政治参与</a:t>
            </a:r>
            <a:endParaRPr lang="en-US" altLang="zh-CN" sz="2800" b="1" dirty="0">
              <a:solidFill>
                <a:srgbClr val="DB5354"/>
              </a:solidFill>
              <a:latin typeface="微软雅黑" panose="020B0503020204020204" pitchFamily="34" charset="-122"/>
              <a:ea typeface="微软雅黑" panose="020B0503020204020204" pitchFamily="34" charset="-122"/>
            </a:endParaRPr>
          </a:p>
          <a:p>
            <a:pPr algn="ctr"/>
            <a:r>
              <a:rPr lang="zh-CN" altLang="en-US" sz="2800" b="1" dirty="0">
                <a:solidFill>
                  <a:srgbClr val="DB5354"/>
                </a:solidFill>
                <a:latin typeface="微软雅黑" panose="020B0503020204020204" pitchFamily="34" charset="-122"/>
                <a:ea typeface="微软雅黑" panose="020B0503020204020204" pitchFamily="34" charset="-122"/>
              </a:rPr>
              <a:t>政治动员能力、分配能力</a:t>
            </a:r>
            <a:endParaRPr lang="en-US" altLang="zh-CN" sz="2800" b="1" dirty="0">
              <a:solidFill>
                <a:srgbClr val="DB5354"/>
              </a:solidFill>
              <a:latin typeface="微软雅黑" panose="020B0503020204020204" pitchFamily="34" charset="-122"/>
              <a:ea typeface="微软雅黑" panose="020B0503020204020204" pitchFamily="34" charset="-122"/>
            </a:endParaRPr>
          </a:p>
          <a:p>
            <a:pPr algn="ctr"/>
            <a:r>
              <a:rPr lang="zh-CN" altLang="en-US" sz="2800" b="1" dirty="0">
                <a:solidFill>
                  <a:srgbClr val="DB5354"/>
                </a:solidFill>
                <a:latin typeface="微软雅黑" panose="020B0503020204020204" pitchFamily="34" charset="-122"/>
                <a:ea typeface="微软雅黑" panose="020B0503020204020204" pitchFamily="34" charset="-122"/>
              </a:rPr>
              <a:t>政治民主化过程</a:t>
            </a:r>
          </a:p>
        </p:txBody>
      </p:sp>
      <p:sp>
        <p:nvSpPr>
          <p:cNvPr id="28" name="文本框 34"/>
          <p:cNvSpPr txBox="1"/>
          <p:nvPr/>
        </p:nvSpPr>
        <p:spPr>
          <a:xfrm>
            <a:off x="9225915" y="2573655"/>
            <a:ext cx="2698115" cy="1384935"/>
          </a:xfrm>
          <a:prstGeom prst="rect">
            <a:avLst/>
          </a:prstGeom>
          <a:noFill/>
        </p:spPr>
        <p:txBody>
          <a:bodyPr wrap="none" rtlCol="0">
            <a:spAutoFit/>
          </a:bodyPr>
          <a:lstStyle/>
          <a:p>
            <a:pPr algn="ctr"/>
            <a:r>
              <a:rPr lang="zh-CN" altLang="en-US" sz="2800" b="1" dirty="0">
                <a:solidFill>
                  <a:srgbClr val="00B0F0"/>
                </a:solidFill>
                <a:latin typeface="微软雅黑" panose="020B0503020204020204" pitchFamily="34" charset="-122"/>
                <a:ea typeface="微软雅黑" panose="020B0503020204020204" pitchFamily="34" charset="-122"/>
              </a:rPr>
              <a:t>政治规则</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ctr"/>
            <a:r>
              <a:rPr lang="zh-CN" altLang="en-US" sz="2800" b="1" dirty="0">
                <a:solidFill>
                  <a:srgbClr val="00B0F0"/>
                </a:solidFill>
                <a:latin typeface="微软雅黑" panose="020B0503020204020204" pitchFamily="34" charset="-122"/>
                <a:ea typeface="微软雅黑" panose="020B0503020204020204" pitchFamily="34" charset="-122"/>
              </a:rPr>
              <a:t>政治制度化能力</a:t>
            </a:r>
            <a:endParaRPr lang="en-US" altLang="zh-CN" sz="2800" b="1" dirty="0">
              <a:solidFill>
                <a:srgbClr val="00B0F0"/>
              </a:solidFill>
              <a:latin typeface="微软雅黑" panose="020B0503020204020204" pitchFamily="34" charset="-122"/>
              <a:ea typeface="微软雅黑" panose="020B0503020204020204" pitchFamily="34" charset="-122"/>
            </a:endParaRPr>
          </a:p>
          <a:p>
            <a:pPr algn="ctr"/>
            <a:r>
              <a:rPr lang="zh-CN" altLang="en-US" sz="2800" b="1" dirty="0">
                <a:solidFill>
                  <a:srgbClr val="00B0F0"/>
                </a:solidFill>
                <a:latin typeface="微软雅黑" panose="020B0503020204020204" pitchFamily="34" charset="-122"/>
                <a:ea typeface="微软雅黑" panose="020B0503020204020204" pitchFamily="34" charset="-122"/>
              </a:rPr>
              <a:t>政治理性化过程</a:t>
            </a:r>
          </a:p>
        </p:txBody>
      </p:sp>
    </p:spTree>
    <p:extLst>
      <p:ext uri="{BB962C8B-B14F-4D97-AF65-F5344CB8AC3E}">
        <p14:creationId xmlns="" xmlns:p14="http://schemas.microsoft.com/office/powerpoint/2010/main" val="3846229094"/>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103"/>
                                        </p:tgtEl>
                                        <p:attrNameLst>
                                          <p:attrName>style.visibility</p:attrName>
                                        </p:attrNameLst>
                                      </p:cBhvr>
                                      <p:to>
                                        <p:strVal val="visible"/>
                                      </p:to>
                                    </p:set>
                                    <p:anim calcmode="lin" valueType="num">
                                      <p:cBhvr>
                                        <p:cTn id="16" dur="1000" fill="hold"/>
                                        <p:tgtEl>
                                          <p:spTgt spid="103"/>
                                        </p:tgtEl>
                                        <p:attrNameLst>
                                          <p:attrName>ppt_w</p:attrName>
                                        </p:attrNameLst>
                                      </p:cBhvr>
                                      <p:tavLst>
                                        <p:tav tm="0">
                                          <p:val>
                                            <p:strVal val="#ppt_w*0.70"/>
                                          </p:val>
                                        </p:tav>
                                        <p:tav tm="100000">
                                          <p:val>
                                            <p:strVal val="#ppt_w"/>
                                          </p:val>
                                        </p:tav>
                                      </p:tavLst>
                                    </p:anim>
                                    <p:anim calcmode="lin" valueType="num">
                                      <p:cBhvr>
                                        <p:cTn id="17" dur="1000" fill="hold"/>
                                        <p:tgtEl>
                                          <p:spTgt spid="103"/>
                                        </p:tgtEl>
                                        <p:attrNameLst>
                                          <p:attrName>ppt_h</p:attrName>
                                        </p:attrNameLst>
                                      </p:cBhvr>
                                      <p:tavLst>
                                        <p:tav tm="0">
                                          <p:val>
                                            <p:strVal val="#ppt_h"/>
                                          </p:val>
                                        </p:tav>
                                        <p:tav tm="100000">
                                          <p:val>
                                            <p:strVal val="#ppt_h"/>
                                          </p:val>
                                        </p:tav>
                                      </p:tavLst>
                                    </p:anim>
                                    <p:animEffect transition="in" filter="fade">
                                      <p:cBhvr>
                                        <p:cTn id="18" dur="1000"/>
                                        <p:tgtEl>
                                          <p:spTgt spid="103"/>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anim calcmode="lin" valueType="num">
                                      <p:cBhvr>
                                        <p:cTn id="21" dur="1000" fill="hold"/>
                                        <p:tgtEl>
                                          <p:spTgt spid="104"/>
                                        </p:tgtEl>
                                        <p:attrNameLst>
                                          <p:attrName>ppt_w</p:attrName>
                                        </p:attrNameLst>
                                      </p:cBhvr>
                                      <p:tavLst>
                                        <p:tav tm="0">
                                          <p:val>
                                            <p:strVal val="#ppt_w*0.70"/>
                                          </p:val>
                                        </p:tav>
                                        <p:tav tm="100000">
                                          <p:val>
                                            <p:strVal val="#ppt_w"/>
                                          </p:val>
                                        </p:tav>
                                      </p:tavLst>
                                    </p:anim>
                                    <p:anim calcmode="lin" valueType="num">
                                      <p:cBhvr>
                                        <p:cTn id="22" dur="1000" fill="hold"/>
                                        <p:tgtEl>
                                          <p:spTgt spid="104"/>
                                        </p:tgtEl>
                                        <p:attrNameLst>
                                          <p:attrName>ppt_h</p:attrName>
                                        </p:attrNameLst>
                                      </p:cBhvr>
                                      <p:tavLst>
                                        <p:tav tm="0">
                                          <p:val>
                                            <p:strVal val="#ppt_h"/>
                                          </p:val>
                                        </p:tav>
                                        <p:tav tm="100000">
                                          <p:val>
                                            <p:strVal val="#ppt_h"/>
                                          </p:val>
                                        </p:tav>
                                      </p:tavLst>
                                    </p:anim>
                                    <p:animEffect transition="in" filter="fade">
                                      <p:cBhvr>
                                        <p:cTn id="23" dur="1000"/>
                                        <p:tgtEl>
                                          <p:spTgt spid="104"/>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1000" fill="hold"/>
                                        <p:tgtEl>
                                          <p:spTgt spid="105"/>
                                        </p:tgtEl>
                                        <p:attrNameLst>
                                          <p:attrName>ppt_w</p:attrName>
                                        </p:attrNameLst>
                                      </p:cBhvr>
                                      <p:tavLst>
                                        <p:tav tm="0">
                                          <p:val>
                                            <p:strVal val="#ppt_w*0.70"/>
                                          </p:val>
                                        </p:tav>
                                        <p:tav tm="100000">
                                          <p:val>
                                            <p:strVal val="#ppt_w"/>
                                          </p:val>
                                        </p:tav>
                                      </p:tavLst>
                                    </p:anim>
                                    <p:anim calcmode="lin" valueType="num">
                                      <p:cBhvr>
                                        <p:cTn id="27" dur="1000" fill="hold"/>
                                        <p:tgtEl>
                                          <p:spTgt spid="105"/>
                                        </p:tgtEl>
                                        <p:attrNameLst>
                                          <p:attrName>ppt_h</p:attrName>
                                        </p:attrNameLst>
                                      </p:cBhvr>
                                      <p:tavLst>
                                        <p:tav tm="0">
                                          <p:val>
                                            <p:strVal val="#ppt_h"/>
                                          </p:val>
                                        </p:tav>
                                        <p:tav tm="100000">
                                          <p:val>
                                            <p:strVal val="#ppt_h"/>
                                          </p:val>
                                        </p:tav>
                                      </p:tavLst>
                                    </p:anim>
                                    <p:animEffect transition="in" filter="fade">
                                      <p:cBhvr>
                                        <p:cTn id="28" dur="1000"/>
                                        <p:tgtEl>
                                          <p:spTgt spid="105"/>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strVal val="#ppt_w*0.70"/>
                                          </p:val>
                                        </p:tav>
                                        <p:tav tm="100000">
                                          <p:val>
                                            <p:strVal val="#ppt_w"/>
                                          </p:val>
                                        </p:tav>
                                      </p:tavLst>
                                    </p:anim>
                                    <p:anim calcmode="lin" valueType="num">
                                      <p:cBhvr>
                                        <p:cTn id="32" dur="1000" fill="hold"/>
                                        <p:tgtEl>
                                          <p:spTgt spid="106"/>
                                        </p:tgtEl>
                                        <p:attrNameLst>
                                          <p:attrName>ppt_h</p:attrName>
                                        </p:attrNameLst>
                                      </p:cBhvr>
                                      <p:tavLst>
                                        <p:tav tm="0">
                                          <p:val>
                                            <p:strVal val="#ppt_h"/>
                                          </p:val>
                                        </p:tav>
                                        <p:tav tm="100000">
                                          <p:val>
                                            <p:strVal val="#ppt_h"/>
                                          </p:val>
                                        </p:tav>
                                      </p:tavLst>
                                    </p:anim>
                                    <p:animEffect transition="in" filter="fade">
                                      <p:cBhvr>
                                        <p:cTn id="33" dur="1000"/>
                                        <p:tgtEl>
                                          <p:spTgt spid="106"/>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p:cTn id="36" dur="1000" fill="hold"/>
                                        <p:tgtEl>
                                          <p:spTgt spid="107"/>
                                        </p:tgtEl>
                                        <p:attrNameLst>
                                          <p:attrName>ppt_w</p:attrName>
                                        </p:attrNameLst>
                                      </p:cBhvr>
                                      <p:tavLst>
                                        <p:tav tm="0">
                                          <p:val>
                                            <p:strVal val="#ppt_w*0.70"/>
                                          </p:val>
                                        </p:tav>
                                        <p:tav tm="100000">
                                          <p:val>
                                            <p:strVal val="#ppt_w"/>
                                          </p:val>
                                        </p:tav>
                                      </p:tavLst>
                                    </p:anim>
                                    <p:anim calcmode="lin" valueType="num">
                                      <p:cBhvr>
                                        <p:cTn id="37" dur="1000" fill="hold"/>
                                        <p:tgtEl>
                                          <p:spTgt spid="107"/>
                                        </p:tgtEl>
                                        <p:attrNameLst>
                                          <p:attrName>ppt_h</p:attrName>
                                        </p:attrNameLst>
                                      </p:cBhvr>
                                      <p:tavLst>
                                        <p:tav tm="0">
                                          <p:val>
                                            <p:strVal val="#ppt_h"/>
                                          </p:val>
                                        </p:tav>
                                        <p:tav tm="100000">
                                          <p:val>
                                            <p:strVal val="#ppt_h"/>
                                          </p:val>
                                        </p:tav>
                                      </p:tavLst>
                                    </p:anim>
                                    <p:animEffect transition="in" filter="fade">
                                      <p:cBhvr>
                                        <p:cTn id="38" dur="1000"/>
                                        <p:tgtEl>
                                          <p:spTgt spid="107"/>
                                        </p:tgtEl>
                                      </p:cBhvr>
                                    </p:animEffect>
                                  </p:childTnLst>
                                </p:cTn>
                              </p:par>
                              <p:par>
                                <p:cTn id="39" presetID="42"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800"/>
                                        <p:tgtEl>
                                          <p:spTgt spid="2"/>
                                        </p:tgtEl>
                                      </p:cBhvr>
                                    </p:animEffect>
                                    <p:anim calcmode="lin" valueType="num">
                                      <p:cBhvr>
                                        <p:cTn id="42" dur="800" fill="hold"/>
                                        <p:tgtEl>
                                          <p:spTgt spid="2"/>
                                        </p:tgtEl>
                                        <p:attrNameLst>
                                          <p:attrName>ppt_x</p:attrName>
                                        </p:attrNameLst>
                                      </p:cBhvr>
                                      <p:tavLst>
                                        <p:tav tm="0">
                                          <p:val>
                                            <p:strVal val="#ppt_x"/>
                                          </p:val>
                                        </p:tav>
                                        <p:tav tm="100000">
                                          <p:val>
                                            <p:strVal val="#ppt_x"/>
                                          </p:val>
                                        </p:tav>
                                      </p:tavLst>
                                    </p:anim>
                                    <p:anim calcmode="lin" valueType="num">
                                      <p:cBhvr>
                                        <p:cTn id="43" dur="800" fill="hold"/>
                                        <p:tgtEl>
                                          <p:spTgt spid="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3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800"/>
                                        <p:tgtEl>
                                          <p:spTgt spid="3"/>
                                        </p:tgtEl>
                                      </p:cBhvr>
                                    </p:animEffect>
                                    <p:anim calcmode="lin" valueType="num">
                                      <p:cBhvr>
                                        <p:cTn id="47" dur="800" fill="hold"/>
                                        <p:tgtEl>
                                          <p:spTgt spid="3"/>
                                        </p:tgtEl>
                                        <p:attrNameLst>
                                          <p:attrName>ppt_x</p:attrName>
                                        </p:attrNameLst>
                                      </p:cBhvr>
                                      <p:tavLst>
                                        <p:tav tm="0">
                                          <p:val>
                                            <p:strVal val="#ppt_x"/>
                                          </p:val>
                                        </p:tav>
                                        <p:tav tm="100000">
                                          <p:val>
                                            <p:strVal val="#ppt_x"/>
                                          </p:val>
                                        </p:tav>
                                      </p:tavLst>
                                    </p:anim>
                                    <p:anim calcmode="lin" valueType="num">
                                      <p:cBhvr>
                                        <p:cTn id="48" dur="800" fill="hold"/>
                                        <p:tgtEl>
                                          <p:spTgt spid="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60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800"/>
                                        <p:tgtEl>
                                          <p:spTgt spid="5"/>
                                        </p:tgtEl>
                                      </p:cBhvr>
                                    </p:animEffect>
                                    <p:anim calcmode="lin" valueType="num">
                                      <p:cBhvr>
                                        <p:cTn id="52" dur="800" fill="hold"/>
                                        <p:tgtEl>
                                          <p:spTgt spid="5"/>
                                        </p:tgtEl>
                                        <p:attrNameLst>
                                          <p:attrName>ppt_x</p:attrName>
                                        </p:attrNameLst>
                                      </p:cBhvr>
                                      <p:tavLst>
                                        <p:tav tm="0">
                                          <p:val>
                                            <p:strVal val="#ppt_x"/>
                                          </p:val>
                                        </p:tav>
                                        <p:tav tm="100000">
                                          <p:val>
                                            <p:strVal val="#ppt_x"/>
                                          </p:val>
                                        </p:tav>
                                      </p:tavLst>
                                    </p:anim>
                                    <p:anim calcmode="lin" valueType="num">
                                      <p:cBhvr>
                                        <p:cTn id="53" dur="8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103" grpId="0"/>
      <p:bldP spid="104" grpId="0"/>
      <p:bldP spid="105" grpId="0"/>
      <p:bldP spid="106" grpId="0"/>
      <p:bldP spid="10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063750" y="2099945"/>
            <a:ext cx="8065135" cy="601345"/>
          </a:xfrm>
          <a:prstGeom prst="rect">
            <a:avLst/>
          </a:prstGeom>
          <a:noFill/>
          <a:ln w="31750">
            <a:solidFill>
              <a:srgbClr val="000080"/>
            </a:solidFill>
            <a:miter lim="800000"/>
          </a:ln>
        </p:spPr>
        <p:txBody>
          <a:bodyPr wrap="none" lIns="98466" tIns="49233" rIns="98466" bIns="49233" anchor="ctr"/>
          <a:lstStyle/>
          <a:p>
            <a:pPr algn="ctr" eaLnBrk="0" hangingPunct="0"/>
            <a:r>
              <a:rPr lang="en-US" altLang="zh-CN" sz="2200" b="1" dirty="0">
                <a:solidFill>
                  <a:srgbClr val="0000FF"/>
                </a:solidFill>
                <a:latin typeface="黑体" panose="02010609060101010101" pitchFamily="49" charset="-122"/>
                <a:ea typeface="黑体" panose="02010609060101010101" pitchFamily="49" charset="-122"/>
              </a:rPr>
              <a:t>3.1</a:t>
            </a:r>
            <a:r>
              <a:rPr lang="zh-CN" altLang="en-US" sz="2200" b="1" dirty="0">
                <a:solidFill>
                  <a:srgbClr val="0000FF"/>
                </a:solidFill>
                <a:latin typeface="黑体" panose="02010609060101010101" pitchFamily="49" charset="-122"/>
                <a:ea typeface="黑体" panose="02010609060101010101" pitchFamily="49" charset="-122"/>
              </a:rPr>
              <a:t>走中国特色社会主义政治发展道路，必须坚持三者有机统一</a:t>
            </a:r>
          </a:p>
        </p:txBody>
      </p:sp>
      <p:sp>
        <p:nvSpPr>
          <p:cNvPr id="3" name="Line 5"/>
          <p:cNvSpPr>
            <a:spLocks noChangeShapeType="1"/>
          </p:cNvSpPr>
          <p:nvPr/>
        </p:nvSpPr>
        <p:spPr bwMode="auto">
          <a:xfrm flipH="1">
            <a:off x="3071495" y="2762250"/>
            <a:ext cx="2511425" cy="955040"/>
          </a:xfrm>
          <a:prstGeom prst="line">
            <a:avLst/>
          </a:prstGeom>
          <a:noFill/>
          <a:ln w="31750">
            <a:solidFill>
              <a:srgbClr val="000080"/>
            </a:solidFill>
            <a:miter lim="800000"/>
          </a:ln>
        </p:spPr>
        <p:txBody>
          <a:bodyPr lIns="98466" tIns="49233" rIns="98466" bIns="49233"/>
          <a:lstStyle/>
          <a:p>
            <a:endParaRPr lang="zh-CN" altLang="en-US"/>
          </a:p>
        </p:txBody>
      </p:sp>
      <p:sp>
        <p:nvSpPr>
          <p:cNvPr id="4" name="Line 6"/>
          <p:cNvSpPr>
            <a:spLocks noChangeShapeType="1"/>
          </p:cNvSpPr>
          <p:nvPr/>
        </p:nvSpPr>
        <p:spPr bwMode="auto">
          <a:xfrm>
            <a:off x="6735445" y="2762250"/>
            <a:ext cx="2312670" cy="955040"/>
          </a:xfrm>
          <a:prstGeom prst="line">
            <a:avLst/>
          </a:prstGeom>
          <a:noFill/>
          <a:ln w="31750">
            <a:solidFill>
              <a:srgbClr val="000080"/>
            </a:solidFill>
            <a:miter lim="800000"/>
          </a:ln>
        </p:spPr>
        <p:txBody>
          <a:bodyPr lIns="98466" tIns="49233" rIns="98466" bIns="49233"/>
          <a:lstStyle/>
          <a:p>
            <a:endParaRPr lang="zh-CN" altLang="en-US"/>
          </a:p>
        </p:txBody>
      </p:sp>
      <p:sp>
        <p:nvSpPr>
          <p:cNvPr id="5" name="Line 7"/>
          <p:cNvSpPr>
            <a:spLocks noChangeShapeType="1"/>
          </p:cNvSpPr>
          <p:nvPr/>
        </p:nvSpPr>
        <p:spPr bwMode="auto">
          <a:xfrm>
            <a:off x="6159500" y="2762250"/>
            <a:ext cx="8890" cy="858520"/>
          </a:xfrm>
          <a:prstGeom prst="line">
            <a:avLst/>
          </a:prstGeom>
          <a:noFill/>
          <a:ln w="31750">
            <a:solidFill>
              <a:srgbClr val="000080"/>
            </a:solidFill>
            <a:miter lim="800000"/>
          </a:ln>
        </p:spPr>
        <p:txBody>
          <a:bodyPr lIns="98466" tIns="49233" rIns="98466" bIns="49233"/>
          <a:lstStyle/>
          <a:p>
            <a:endParaRPr lang="zh-CN" altLang="en-US"/>
          </a:p>
        </p:txBody>
      </p:sp>
      <p:sp>
        <p:nvSpPr>
          <p:cNvPr id="6" name="Rectangle 8"/>
          <p:cNvSpPr>
            <a:spLocks noChangeArrowheads="1"/>
          </p:cNvSpPr>
          <p:nvPr/>
        </p:nvSpPr>
        <p:spPr bwMode="auto">
          <a:xfrm>
            <a:off x="2125345" y="3717290"/>
            <a:ext cx="1882140" cy="2107565"/>
          </a:xfrm>
          <a:prstGeom prst="rect">
            <a:avLst/>
          </a:prstGeom>
          <a:noFill/>
          <a:ln w="31750">
            <a:solidFill>
              <a:srgbClr val="000080"/>
            </a:solidFill>
            <a:prstDash val="lgDash"/>
            <a:miter lim="800000"/>
          </a:ln>
        </p:spPr>
        <p:txBody>
          <a:bodyPr wrap="none" lIns="98466" tIns="49233" rIns="98466" bIns="49233" anchor="ctr"/>
          <a:lstStyle/>
          <a:p>
            <a:pPr eaLnBrk="0" hangingPunct="0"/>
            <a:r>
              <a:rPr lang="zh-CN" altLang="en-US" sz="2200" b="1" dirty="0">
                <a:solidFill>
                  <a:srgbClr val="E60010"/>
                </a:solidFill>
                <a:latin typeface="楷体_GB2312" pitchFamily="49" charset="-122"/>
              </a:rPr>
              <a:t>党的领导</a:t>
            </a:r>
            <a:r>
              <a:rPr lang="zh-CN" altLang="en-US" sz="2200" b="1" dirty="0">
                <a:solidFill>
                  <a:srgbClr val="000000"/>
                </a:solidFill>
                <a:latin typeface="楷体_GB2312" pitchFamily="49" charset="-122"/>
              </a:rPr>
              <a:t>是人</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民当家作主和</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依法治国的根</a:t>
            </a:r>
            <a:endParaRPr lang="en-US" altLang="zh-CN" sz="2200" b="1" dirty="0">
              <a:solidFill>
                <a:srgbClr val="000000"/>
              </a:solidFill>
              <a:latin typeface="楷体_GB2312" pitchFamily="49" charset="-122"/>
            </a:endParaRPr>
          </a:p>
          <a:p>
            <a:pPr eaLnBrk="0" hangingPunct="0"/>
            <a:r>
              <a:rPr lang="zh-CN" altLang="en-US" sz="2200" b="1" dirty="0">
                <a:solidFill>
                  <a:srgbClr val="000000"/>
                </a:solidFill>
                <a:latin typeface="楷体_GB2312" pitchFamily="49" charset="-122"/>
              </a:rPr>
              <a:t>本保证</a:t>
            </a:r>
          </a:p>
        </p:txBody>
      </p:sp>
      <p:sp>
        <p:nvSpPr>
          <p:cNvPr id="7" name="Rectangle 9"/>
          <p:cNvSpPr>
            <a:spLocks noChangeArrowheads="1"/>
          </p:cNvSpPr>
          <p:nvPr/>
        </p:nvSpPr>
        <p:spPr bwMode="auto">
          <a:xfrm>
            <a:off x="5087620" y="3717290"/>
            <a:ext cx="2160270" cy="2107565"/>
          </a:xfrm>
          <a:prstGeom prst="rect">
            <a:avLst/>
          </a:prstGeom>
          <a:noFill/>
          <a:ln w="31750">
            <a:solidFill>
              <a:srgbClr val="000080"/>
            </a:solidFill>
            <a:prstDash val="lgDash"/>
            <a:miter lim="800000"/>
          </a:ln>
        </p:spPr>
        <p:txBody>
          <a:bodyPr wrap="none" lIns="98466" tIns="49233" rIns="98466" bIns="49233" anchor="ctr"/>
          <a:lstStyle/>
          <a:p>
            <a:pPr eaLnBrk="0" hangingPunct="0">
              <a:lnSpc>
                <a:spcPct val="130000"/>
              </a:lnSpc>
            </a:pPr>
            <a:r>
              <a:rPr lang="zh-CN" altLang="en-US" sz="2200" b="1" dirty="0">
                <a:solidFill>
                  <a:srgbClr val="E60010"/>
                </a:solidFill>
                <a:latin typeface="楷体_GB2312" pitchFamily="49" charset="-122"/>
              </a:rPr>
              <a:t>人民当家作主</a:t>
            </a:r>
            <a:r>
              <a:rPr lang="zh-CN" altLang="en-US" sz="2200" b="1" dirty="0">
                <a:solidFill>
                  <a:srgbClr val="000000"/>
                </a:solidFill>
                <a:latin typeface="楷体_GB2312" pitchFamily="49" charset="-122"/>
              </a:rPr>
              <a:t>是</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社会主义民主政</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治的本质特征</a:t>
            </a:r>
          </a:p>
        </p:txBody>
      </p:sp>
      <p:sp>
        <p:nvSpPr>
          <p:cNvPr id="8" name="Rectangle 10"/>
          <p:cNvSpPr>
            <a:spLocks noChangeArrowheads="1"/>
          </p:cNvSpPr>
          <p:nvPr/>
        </p:nvSpPr>
        <p:spPr bwMode="auto">
          <a:xfrm>
            <a:off x="8256270" y="3717290"/>
            <a:ext cx="1663700" cy="2107565"/>
          </a:xfrm>
          <a:prstGeom prst="rect">
            <a:avLst/>
          </a:prstGeom>
          <a:noFill/>
          <a:ln w="31750">
            <a:solidFill>
              <a:srgbClr val="000080"/>
            </a:solidFill>
            <a:prstDash val="lgDash"/>
            <a:miter lim="800000"/>
          </a:ln>
        </p:spPr>
        <p:txBody>
          <a:bodyPr wrap="none" lIns="98466" tIns="49233" rIns="98466" bIns="49233" anchor="ctr"/>
          <a:lstStyle/>
          <a:p>
            <a:pPr eaLnBrk="0" hangingPunct="0">
              <a:lnSpc>
                <a:spcPct val="130000"/>
              </a:lnSpc>
            </a:pPr>
            <a:r>
              <a:rPr lang="zh-CN" altLang="en-US" sz="2200" b="1" dirty="0">
                <a:solidFill>
                  <a:srgbClr val="E60010"/>
                </a:solidFill>
                <a:latin typeface="楷体_GB2312" pitchFamily="49" charset="-122"/>
              </a:rPr>
              <a:t>依法治国</a:t>
            </a:r>
            <a:r>
              <a:rPr lang="zh-CN" altLang="en-US" sz="2200" b="1" dirty="0">
                <a:solidFill>
                  <a:srgbClr val="000000"/>
                </a:solidFill>
                <a:latin typeface="楷体_GB2312" pitchFamily="49" charset="-122"/>
              </a:rPr>
              <a:t>是</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党领导人民</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治理国家的</a:t>
            </a:r>
            <a:endParaRPr lang="en-US" altLang="zh-CN" sz="2200" b="1" dirty="0">
              <a:solidFill>
                <a:srgbClr val="000000"/>
              </a:solidFill>
              <a:latin typeface="楷体_GB2312" pitchFamily="49" charset="-122"/>
            </a:endParaRPr>
          </a:p>
          <a:p>
            <a:pPr eaLnBrk="0" hangingPunct="0">
              <a:lnSpc>
                <a:spcPct val="130000"/>
              </a:lnSpc>
            </a:pPr>
            <a:r>
              <a:rPr lang="zh-CN" altLang="en-US" sz="2200" b="1" dirty="0">
                <a:solidFill>
                  <a:srgbClr val="000000"/>
                </a:solidFill>
                <a:latin typeface="楷体_GB2312" pitchFamily="49" charset="-122"/>
              </a:rPr>
              <a:t>基本方式</a:t>
            </a:r>
          </a:p>
        </p:txBody>
      </p:sp>
      <p:sp>
        <p:nvSpPr>
          <p:cNvPr id="11" name="TextBox 9">
            <a:hlinkClick r:id="" action="ppaction://hlinkshowjump?jump=nextslide"/>
          </p:cNvPr>
          <p:cNvSpPr txBox="1"/>
          <p:nvPr/>
        </p:nvSpPr>
        <p:spPr>
          <a:xfrm>
            <a:off x="4651375"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3" name="TextBox 9">
            <a:hlinkClick r:id="" action="ppaction://hlinkshowjump?jump=nextslide"/>
          </p:cNvPr>
          <p:cNvSpPr txBox="1"/>
          <p:nvPr/>
        </p:nvSpPr>
        <p:spPr>
          <a:xfrm>
            <a:off x="3021330" y="1028700"/>
            <a:ext cx="650049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如何坚持中国特色社会主义政治发展道路</a:t>
            </a:r>
          </a:p>
        </p:txBody>
      </p:sp>
      <p:sp>
        <p:nvSpPr>
          <p:cNvPr id="14" name="左大括号 13"/>
          <p:cNvSpPr/>
          <p:nvPr/>
        </p:nvSpPr>
        <p:spPr>
          <a:xfrm rot="16200000">
            <a:off x="5819775" y="1905000"/>
            <a:ext cx="480060" cy="8136890"/>
          </a:xfrm>
          <a:prstGeom prst="leftBrace">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lIns="98466" tIns="49233" rIns="98466" bIns="49233" rtlCol="0" anchor="ctr"/>
          <a:lstStyle/>
          <a:p>
            <a:pPr algn="ctr"/>
            <a:endParaRPr lang="zh-CN" altLang="en-US"/>
          </a:p>
        </p:txBody>
      </p:sp>
      <p:sp>
        <p:nvSpPr>
          <p:cNvPr id="15" name="TextBox 14"/>
          <p:cNvSpPr txBox="1"/>
          <p:nvPr/>
        </p:nvSpPr>
        <p:spPr>
          <a:xfrm>
            <a:off x="3719830" y="6117590"/>
            <a:ext cx="4994910" cy="438150"/>
          </a:xfrm>
          <a:prstGeom prst="rect">
            <a:avLst/>
          </a:prstGeom>
          <a:noFill/>
        </p:spPr>
        <p:txBody>
          <a:bodyPr wrap="none" lIns="98466" tIns="49233" rIns="98466" bIns="49233" rtlCol="0">
            <a:spAutoFit/>
          </a:bodyPr>
          <a:lstStyle/>
          <a:p>
            <a:r>
              <a:rPr lang="zh-CN" altLang="en-US" sz="2200" b="1" dirty="0">
                <a:solidFill>
                  <a:srgbClr val="E60010"/>
                </a:solidFill>
                <a:latin typeface="微软雅黑" panose="020B0503020204020204" pitchFamily="34" charset="-122"/>
                <a:ea typeface="微软雅黑" panose="020B0503020204020204" pitchFamily="34" charset="-122"/>
              </a:rPr>
              <a:t>统一于我国社会主义民主政治伟大实践</a:t>
            </a:r>
          </a:p>
        </p:txBody>
      </p:sp>
    </p:spTree>
    <p:extLst>
      <p:ext uri="{BB962C8B-B14F-4D97-AF65-F5344CB8AC3E}">
        <p14:creationId xmlns="" xmlns:p14="http://schemas.microsoft.com/office/powerpoint/2010/main" val="1618742367"/>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
                                        </p:tgtEl>
                                        <p:attrNameLst>
                                          <p:attrName>style.visibility</p:attrName>
                                        </p:attrNameLst>
                                      </p:cBhvr>
                                      <p:to>
                                        <p:strVal val="visible"/>
                                      </p:to>
                                    </p:set>
                                    <p:anim calcmode="discrete" valueType="clr">
                                      <p:cBhvr override="childStyle">
                                        <p:cTn id="1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
                                        </p:tgtEl>
                                        <p:attrNameLst>
                                          <p:attrName>fillcolor</p:attrName>
                                        </p:attrNameLst>
                                      </p:cBhvr>
                                      <p:tavLst>
                                        <p:tav tm="0">
                                          <p:val>
                                            <p:clrVal>
                                              <a:schemeClr val="accent2"/>
                                            </p:clrVal>
                                          </p:val>
                                        </p:tav>
                                        <p:tav tm="50000">
                                          <p:val>
                                            <p:clrVal>
                                              <a:schemeClr val="hlink"/>
                                            </p:clrVal>
                                          </p:val>
                                        </p:tav>
                                      </p:tavLst>
                                    </p:anim>
                                    <p:set>
                                      <p:cBhvr>
                                        <p:cTn id="13" dur="80"/>
                                        <p:tgtEl>
                                          <p:spTgt spid="2"/>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500"/>
                            </p:stCondLst>
                            <p:childTnLst>
                              <p:par>
                                <p:cTn id="20" presetID="2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500"/>
                            </p:stCondLst>
                            <p:childTnLst>
                              <p:par>
                                <p:cTn id="30" presetID="23" presetClass="entr" presetSubtype="16"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par>
                          <p:cTn id="39" fill="hold">
                            <p:stCondLst>
                              <p:cond delay="500"/>
                            </p:stCondLst>
                            <p:childTnLst>
                              <p:par>
                                <p:cTn id="40" presetID="2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500"/>
                            </p:stCondLst>
                            <p:childTnLst>
                              <p:par>
                                <p:cTn id="50" presetID="27" presetClass="entr" presetSubtype="0" fill="hold" grpId="0" nodeType="afterEffect">
                                  <p:stCondLst>
                                    <p:cond delay="0"/>
                                  </p:stCondLst>
                                  <p:iterate type="lt">
                                    <p:tmPct val="50000"/>
                                  </p:iterate>
                                  <p:childTnLst>
                                    <p:set>
                                      <p:cBhvr>
                                        <p:cTn id="51" dur="1" fill="hold">
                                          <p:stCondLst>
                                            <p:cond delay="0"/>
                                          </p:stCondLst>
                                        </p:cTn>
                                        <p:tgtEl>
                                          <p:spTgt spid="15"/>
                                        </p:tgtEl>
                                        <p:attrNameLst>
                                          <p:attrName>style.visibility</p:attrName>
                                        </p:attrNameLst>
                                      </p:cBhvr>
                                      <p:to>
                                        <p:strVal val="visible"/>
                                      </p:to>
                                    </p:set>
                                    <p:anim calcmode="discrete" valueType="clr">
                                      <p:cBhvr override="childStyle">
                                        <p:cTn id="52"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53" dur="80"/>
                                        <p:tgtEl>
                                          <p:spTgt spid="15"/>
                                        </p:tgtEl>
                                        <p:attrNameLst>
                                          <p:attrName>fillcolor</p:attrName>
                                        </p:attrNameLst>
                                      </p:cBhvr>
                                      <p:tavLst>
                                        <p:tav tm="0">
                                          <p:val>
                                            <p:clrVal>
                                              <a:schemeClr val="accent2"/>
                                            </p:clrVal>
                                          </p:val>
                                        </p:tav>
                                        <p:tav tm="50000">
                                          <p:val>
                                            <p:clrVal>
                                              <a:schemeClr val="hlink"/>
                                            </p:clrVal>
                                          </p:val>
                                        </p:tav>
                                      </p:tavLst>
                                    </p:anim>
                                    <p:set>
                                      <p:cBhvr>
                                        <p:cTn id="54" dur="80"/>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4" grpId="0" animBg="1"/>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701BB05C-6370-4657-B225-4ECBA699B7EF}"/>
              </a:ext>
            </a:extLst>
          </p:cNvPr>
          <p:cNvSpPr/>
          <p:nvPr/>
        </p:nvSpPr>
        <p:spPr>
          <a:xfrm>
            <a:off x="1476375" y="1985645"/>
            <a:ext cx="8363585" cy="2677795"/>
          </a:xfrm>
          <a:prstGeom prst="rect">
            <a:avLst/>
          </a:prstGeom>
        </p:spPr>
        <p:txBody>
          <a:bodyPr wrap="square">
            <a:spAutoFit/>
          </a:bodyPr>
          <a:lstStyle/>
          <a:p>
            <a:r>
              <a:rPr lang="zh-CN" altLang="en-US" sz="2800" dirty="0">
                <a:solidFill>
                  <a:srgbClr val="434343"/>
                </a:solidFill>
                <a:latin typeface="Microsoft YaHei" panose="020B0503020204020204" pitchFamily="34" charset="-122"/>
                <a:ea typeface="Microsoft YaHei" panose="020B0503020204020204" pitchFamily="34" charset="-122"/>
              </a:rPr>
              <a:t>满载希望的中国巨轮，正驶向民族复兴的伟大征程。党的十八大以来政治体制改革紧紧围绕坚持党的领导、人民当家做主、依法治国的有机统一，取得了巨大的成果。</a:t>
            </a:r>
            <a:endParaRPr lang="en-US" altLang="zh-CN" sz="2800" dirty="0">
              <a:solidFill>
                <a:srgbClr val="434343"/>
              </a:solidFill>
              <a:latin typeface="Microsoft YaHei" panose="020B0503020204020204" pitchFamily="34" charset="-122"/>
              <a:ea typeface="Microsoft YaHei" panose="020B0503020204020204" pitchFamily="34" charset="-122"/>
            </a:endParaRPr>
          </a:p>
          <a:p>
            <a:r>
              <a:rPr lang="zh-CN" altLang="en-US" sz="2800" dirty="0">
                <a:solidFill>
                  <a:srgbClr val="434343"/>
                </a:solidFill>
                <a:latin typeface="Microsoft YaHei" panose="020B0503020204020204" pitchFamily="34" charset="-122"/>
                <a:ea typeface="Microsoft YaHei" panose="020B0503020204020204" pitchFamily="34" charset="-122"/>
              </a:rPr>
              <a:t>政治建设新气象给人民带来了更多的获得感，进一步提升了中国人民的道路自信。</a:t>
            </a:r>
            <a:endParaRPr lang="zh-CN" altLang="en-US" sz="2800" dirty="0"/>
          </a:p>
        </p:txBody>
      </p:sp>
    </p:spTree>
    <p:extLst>
      <p:ext uri="{BB962C8B-B14F-4D97-AF65-F5344CB8AC3E}">
        <p14:creationId xmlns="" xmlns:p14="http://schemas.microsoft.com/office/powerpoint/2010/main" val="743404726"/>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a:extLst>
              <a:ext uri="{FF2B5EF4-FFF2-40B4-BE49-F238E27FC236}">
                <a16:creationId xmlns="" xmlns:p14="http://schemas.microsoft.com/office/powerpoint/2010/main" xmlns:a16="http://schemas.microsoft.com/office/drawing/2014/main" id="{FD23C45F-FB08-4BCC-BA5F-DE82402C0B24}"/>
              </a:ext>
            </a:extLst>
          </p:cNvPr>
          <p:cNvSpPr>
            <a:spLocks noGrp="1" noChangeArrowheads="1"/>
          </p:cNvSpPr>
          <p:nvPr>
            <p:ph type="body" idx="4294967295"/>
          </p:nvPr>
        </p:nvSpPr>
        <p:spPr>
          <a:xfrm>
            <a:off x="3304540" y="1955800"/>
            <a:ext cx="8001000" cy="5334000"/>
          </a:xfrm>
          <a:solidFill>
            <a:schemeClr val="bg1"/>
          </a:solidFill>
        </p:spPr>
        <p:txBody>
          <a:bodyPr/>
          <a:lstStyle/>
          <a:p>
            <a:endParaRPr lang="zh-CN" altLang="en-US" b="1" dirty="0">
              <a:latin typeface="黑体" panose="02010609060101010101" pitchFamily="49" charset="-122"/>
            </a:endParaRPr>
          </a:p>
          <a:p>
            <a:r>
              <a:rPr lang="zh-CN" altLang="en-US" b="1" dirty="0"/>
              <a:t>“</a:t>
            </a:r>
            <a:r>
              <a:rPr lang="zh-CN" altLang="en-US" b="1" dirty="0">
                <a:latin typeface="黑体" panose="02010609060101010101" pitchFamily="49" charset="-122"/>
              </a:rPr>
              <a:t>历览前贤国与家，成由勤俭败由奢</a:t>
            </a:r>
            <a:r>
              <a:rPr lang="zh-CN" altLang="en-US" b="1" dirty="0"/>
              <a:t>”</a:t>
            </a:r>
            <a:r>
              <a:rPr lang="zh-CN" altLang="en-US" b="1" dirty="0">
                <a:latin typeface="黑体" panose="02010609060101010101" pitchFamily="49" charset="-122"/>
              </a:rPr>
              <a:t>，</a:t>
            </a:r>
          </a:p>
          <a:p>
            <a:r>
              <a:rPr lang="zh-CN" altLang="en-US" b="1" dirty="0">
                <a:latin typeface="黑体" panose="02010609060101010101" pitchFamily="49" charset="-122"/>
              </a:rPr>
              <a:t>古今中外，概莫能外。从三国末年的吴王孙皓到太平天国的洪秀全，他们亡国失败的原因都是一样的，都是因为丢弃了艰苦奋斗的精神，奢侈淫逸，腐败堕落。</a:t>
            </a:r>
          </a:p>
          <a:p>
            <a:r>
              <a:rPr lang="zh-CN" altLang="en-US" b="1" dirty="0">
                <a:latin typeface="黑体" panose="02010609060101010101" pitchFamily="49" charset="-122"/>
              </a:rPr>
              <a:t>正如王安石</a:t>
            </a:r>
            <a:r>
              <a:rPr lang="en-US" altLang="zh-CN" b="1" dirty="0">
                <a:latin typeface="黑体" panose="02010609060101010101" pitchFamily="49" charset="-122"/>
              </a:rPr>
              <a:t>《</a:t>
            </a:r>
            <a:r>
              <a:rPr lang="zh-CN" altLang="en-US" b="1" dirty="0">
                <a:latin typeface="黑体" panose="02010609060101010101" pitchFamily="49" charset="-122"/>
              </a:rPr>
              <a:t>金陵怀古</a:t>
            </a:r>
            <a:r>
              <a:rPr lang="en-US" altLang="zh-CN" b="1" dirty="0">
                <a:latin typeface="黑体" panose="02010609060101010101" pitchFamily="49" charset="-122"/>
              </a:rPr>
              <a:t>》</a:t>
            </a:r>
            <a:r>
              <a:rPr lang="zh-CN" altLang="en-US" b="1" dirty="0">
                <a:latin typeface="黑体" panose="02010609060101010101" pitchFamily="49" charset="-122"/>
              </a:rPr>
              <a:t>诗所言：</a:t>
            </a:r>
            <a:r>
              <a:rPr lang="zh-CN" altLang="en-US" b="1" dirty="0"/>
              <a:t>“</a:t>
            </a:r>
            <a:r>
              <a:rPr lang="zh-CN" altLang="en-US" b="1" dirty="0">
                <a:latin typeface="黑体" panose="02010609060101010101" pitchFamily="49" charset="-122"/>
              </a:rPr>
              <a:t>霸祖孤身取二江，子孙多以百城降。豪华尽出成功后，逸乐安知与祸双</a:t>
            </a:r>
            <a:r>
              <a:rPr lang="en-US" altLang="zh-CN" b="1" dirty="0">
                <a:latin typeface="黑体" panose="02010609060101010101" pitchFamily="49" charset="-122"/>
              </a:rPr>
              <a:t>?</a:t>
            </a:r>
            <a:r>
              <a:rPr lang="en-US" altLang="zh-CN" b="1" dirty="0"/>
              <a:t>”</a:t>
            </a:r>
            <a:endParaRPr lang="zh-CN" altLang="en-US" b="1" dirty="0">
              <a:latin typeface="黑体" panose="02010609060101010101" pitchFamily="49" charset="-122"/>
            </a:endParaRPr>
          </a:p>
        </p:txBody>
      </p:sp>
      <p:pic>
        <p:nvPicPr>
          <p:cNvPr id="319495" name="Picture 7">
            <a:hlinkClick r:id="rId2"/>
            <a:extLst>
              <a:ext uri="{FF2B5EF4-FFF2-40B4-BE49-F238E27FC236}">
                <a16:creationId xmlns="" xmlns:p14="http://schemas.microsoft.com/office/powerpoint/2010/main" xmlns:a16="http://schemas.microsoft.com/office/drawing/2014/main" id="{05CB72E8-CE3A-4FC1-A71A-AB1CF3EAB8BD}"/>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524000" y="3429000"/>
            <a:ext cx="1485900" cy="1981200"/>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pic>
        <p:nvPicPr>
          <p:cNvPr id="319497" name="Picture 9">
            <a:hlinkClick r:id="rId4"/>
            <a:extLst>
              <a:ext uri="{FF2B5EF4-FFF2-40B4-BE49-F238E27FC236}">
                <a16:creationId xmlns="" xmlns:p14="http://schemas.microsoft.com/office/powerpoint/2010/main" xmlns:a16="http://schemas.microsoft.com/office/drawing/2014/main" id="{975CE662-0FF4-4A0D-8CAD-B560FBC2B8B7}"/>
              </a:ext>
            </a:extLst>
          </p:cNvPr>
          <p:cNvPicPr>
            <a:picLocks noChangeAspect="1" noChangeArrowheads="1"/>
          </p:cNvPicPr>
          <p:nvPr/>
        </p:nvPicPr>
        <p:blipFill>
          <a:blip r:embed="rId5">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8760460" y="163830"/>
            <a:ext cx="1676400" cy="1981200"/>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pic>
        <p:nvPicPr>
          <p:cNvPr id="319499" name="Picture 11">
            <a:hlinkClick r:id="rId6"/>
            <a:extLst>
              <a:ext uri="{FF2B5EF4-FFF2-40B4-BE49-F238E27FC236}">
                <a16:creationId xmlns="" xmlns:p14="http://schemas.microsoft.com/office/powerpoint/2010/main" xmlns:a16="http://schemas.microsoft.com/office/drawing/2014/main" id="{E8081C64-8A44-4D55-B96C-8B33D5D90F21}"/>
              </a:ext>
            </a:extLst>
          </p:cNvPr>
          <p:cNvPicPr>
            <a:picLocks noChangeAspect="1" noChangeArrowheads="1"/>
          </p:cNvPicPr>
          <p:nvPr/>
        </p:nvPicPr>
        <p:blipFill>
          <a:blip r:embed="rId7">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496820" y="87630"/>
            <a:ext cx="1616075" cy="2133600"/>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25295576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p14="http://schemas.microsoft.com/office/powerpoint/2010/main" xmlns:a16="http://schemas.microsoft.com/office/drawing/2014/main" id="{EF5C91A3-9164-4993-B27F-2510A503E308}"/>
              </a:ext>
            </a:extLst>
          </p:cNvPr>
          <p:cNvSpPr/>
          <p:nvPr/>
        </p:nvSpPr>
        <p:spPr>
          <a:xfrm>
            <a:off x="5201920" y="970915"/>
            <a:ext cx="1569720" cy="369570"/>
          </a:xfrm>
          <a:prstGeom prst="rect">
            <a:avLst/>
          </a:prstGeom>
        </p:spPr>
        <p:txBody>
          <a:bodyPr wrap="none">
            <a:spAutoFit/>
          </a:bodyPr>
          <a:lstStyle/>
          <a:p>
            <a:r>
              <a:rPr lang="zh-CN" altLang="en-US" b="1" dirty="0">
                <a:solidFill>
                  <a:srgbClr val="434343"/>
                </a:solidFill>
                <a:latin typeface="Microsoft YaHei" panose="020B0503020204020204" pitchFamily="34" charset="-122"/>
                <a:ea typeface="Microsoft YaHei" panose="020B0503020204020204" pitchFamily="34" charset="-122"/>
              </a:rPr>
              <a:t>坚持党的领导</a:t>
            </a:r>
            <a:endParaRPr lang="zh-CN" altLang="en-US" dirty="0"/>
          </a:p>
        </p:txBody>
      </p:sp>
      <p:sp>
        <p:nvSpPr>
          <p:cNvPr id="4" name="矩形 3">
            <a:extLst>
              <a:ext uri="{FF2B5EF4-FFF2-40B4-BE49-F238E27FC236}">
                <a16:creationId xmlns="" xmlns:p14="http://schemas.microsoft.com/office/powerpoint/2010/main" xmlns:a16="http://schemas.microsoft.com/office/drawing/2014/main" id="{56DD530F-CEC2-44A7-9047-DB1C150DB71E}"/>
              </a:ext>
            </a:extLst>
          </p:cNvPr>
          <p:cNvSpPr/>
          <p:nvPr/>
        </p:nvSpPr>
        <p:spPr>
          <a:xfrm>
            <a:off x="1532255" y="1461135"/>
            <a:ext cx="8909050" cy="1939290"/>
          </a:xfrm>
          <a:prstGeom prst="rect">
            <a:avLst/>
          </a:prstGeom>
        </p:spPr>
        <p:txBody>
          <a:bodyPr wrap="square">
            <a:spAutoFit/>
          </a:bodyPr>
          <a:lstStyle/>
          <a:p>
            <a:r>
              <a:rPr lang="zh-CN" altLang="en-US" sz="2400" dirty="0">
                <a:solidFill>
                  <a:srgbClr val="434343"/>
                </a:solidFill>
                <a:latin typeface="Microsoft YaHei" panose="020B0503020204020204" pitchFamily="34" charset="-122"/>
                <a:ea typeface="Microsoft YaHei" panose="020B0503020204020204" pitchFamily="34" charset="-122"/>
              </a:rPr>
              <a:t>党的十八大以来，党中央科学把握当今世界和当代中国的发展大势，顺应实践要求和人民愿望，推出一系列重大战略举措，出台一系列重大方针政策，推进一系列重大工作，</a:t>
            </a:r>
            <a:r>
              <a:rPr lang="zh-CN" altLang="en-US" sz="2400" dirty="0">
                <a:solidFill>
                  <a:srgbClr val="FF0000"/>
                </a:solidFill>
                <a:latin typeface="Microsoft YaHei" panose="020B0503020204020204" pitchFamily="34" charset="-122"/>
                <a:ea typeface="Microsoft YaHei" panose="020B0503020204020204" pitchFamily="34" charset="-122"/>
              </a:rPr>
              <a:t>解决了许多长期想解决而没有解决的难题，办成了许多过去想办而没有办成的大事</a:t>
            </a:r>
            <a:r>
              <a:rPr lang="zh-CN" altLang="en-US" sz="2400" dirty="0">
                <a:solidFill>
                  <a:srgbClr val="434343"/>
                </a:solidFill>
                <a:latin typeface="Microsoft YaHei" panose="020B0503020204020204" pitchFamily="34" charset="-122"/>
                <a:ea typeface="Microsoft YaHei" panose="020B0503020204020204" pitchFamily="34" charset="-122"/>
              </a:rPr>
              <a:t>。在党的坚强领导下，万众一心的中国梦激发出了无穷的中国力量。</a:t>
            </a:r>
            <a:endParaRPr lang="zh-CN" altLang="en-US" sz="2400" dirty="0"/>
          </a:p>
        </p:txBody>
      </p:sp>
      <p:sp>
        <p:nvSpPr>
          <p:cNvPr id="7" name="矩形 6">
            <a:extLst>
              <a:ext uri="{FF2B5EF4-FFF2-40B4-BE49-F238E27FC236}">
                <a16:creationId xmlns="" xmlns:p14="http://schemas.microsoft.com/office/powerpoint/2010/main" xmlns:a16="http://schemas.microsoft.com/office/drawing/2014/main" id="{A2C8C337-A4BF-4EE7-AC78-02467FB996D4}"/>
              </a:ext>
            </a:extLst>
          </p:cNvPr>
          <p:cNvSpPr/>
          <p:nvPr/>
        </p:nvSpPr>
        <p:spPr>
          <a:xfrm>
            <a:off x="711200" y="4001770"/>
            <a:ext cx="10850880" cy="2677795"/>
          </a:xfrm>
          <a:prstGeom prst="rect">
            <a:avLst/>
          </a:prstGeom>
        </p:spPr>
        <p:txBody>
          <a:bodyPr wrap="square">
            <a:spAutoFit/>
          </a:bodyPr>
          <a:lstStyle/>
          <a:p>
            <a:r>
              <a:rPr lang="zh-CN" altLang="en-US" sz="2800" dirty="0">
                <a:solidFill>
                  <a:srgbClr val="434343"/>
                </a:solidFill>
                <a:latin typeface="Microsoft YaHei" panose="020B0503020204020204" pitchFamily="34" charset="-122"/>
                <a:ea typeface="Microsoft YaHei" panose="020B0503020204020204" pitchFamily="34" charset="-122"/>
              </a:rPr>
              <a:t>办好中国的事情，关键在党。</a:t>
            </a:r>
            <a:r>
              <a:rPr lang="en-US" altLang="zh-CN" sz="2800" dirty="0">
                <a:solidFill>
                  <a:srgbClr val="434343"/>
                </a:solidFill>
                <a:latin typeface="Microsoft YaHei" panose="020B0503020204020204" pitchFamily="34" charset="-122"/>
                <a:ea typeface="Microsoft YaHei" panose="020B0503020204020204" pitchFamily="34" charset="-122"/>
              </a:rPr>
              <a:t>2012</a:t>
            </a:r>
            <a:r>
              <a:rPr lang="zh-CN" altLang="en-US" sz="2800" dirty="0">
                <a:solidFill>
                  <a:srgbClr val="434343"/>
                </a:solidFill>
                <a:latin typeface="Microsoft YaHei" panose="020B0503020204020204" pitchFamily="34" charset="-122"/>
                <a:ea typeface="Microsoft YaHei" panose="020B0503020204020204" pitchFamily="34" charset="-122"/>
              </a:rPr>
              <a:t>年</a:t>
            </a:r>
            <a:r>
              <a:rPr lang="en-US" altLang="zh-CN" sz="2800" dirty="0">
                <a:solidFill>
                  <a:srgbClr val="434343"/>
                </a:solidFill>
                <a:latin typeface="Microsoft YaHei" panose="020B0503020204020204" pitchFamily="34" charset="-122"/>
                <a:ea typeface="Microsoft YaHei" panose="020B0503020204020204" pitchFamily="34" charset="-122"/>
              </a:rPr>
              <a:t>11</a:t>
            </a:r>
            <a:r>
              <a:rPr lang="zh-CN" altLang="en-US" sz="2800" dirty="0">
                <a:solidFill>
                  <a:srgbClr val="434343"/>
                </a:solidFill>
                <a:latin typeface="Microsoft YaHei" panose="020B0503020204020204" pitchFamily="34" charset="-122"/>
                <a:ea typeface="Microsoft YaHei" panose="020B0503020204020204" pitchFamily="34" charset="-122"/>
              </a:rPr>
              <a:t>月</a:t>
            </a:r>
            <a:r>
              <a:rPr lang="en-US" altLang="zh-CN" sz="2800" dirty="0">
                <a:solidFill>
                  <a:srgbClr val="434343"/>
                </a:solidFill>
                <a:latin typeface="Microsoft YaHei" panose="020B0503020204020204" pitchFamily="34" charset="-122"/>
                <a:ea typeface="Microsoft YaHei" panose="020B0503020204020204" pitchFamily="34" charset="-122"/>
              </a:rPr>
              <a:t>15</a:t>
            </a:r>
            <a:r>
              <a:rPr lang="zh-CN" altLang="en-US" sz="2800" dirty="0">
                <a:solidFill>
                  <a:srgbClr val="434343"/>
                </a:solidFill>
                <a:latin typeface="Microsoft YaHei" panose="020B0503020204020204" pitchFamily="34" charset="-122"/>
                <a:ea typeface="Microsoft YaHei" panose="020B0503020204020204" pitchFamily="34" charset="-122"/>
              </a:rPr>
              <a:t>日，中国共产党第十八次全国代表大会闭幕的第二天，新一届中央最高领导层首次公开集体亮相。习近平总书记向全世界发表了满载承诺的宣言：</a:t>
            </a:r>
            <a:endParaRPr lang="en-US" altLang="zh-CN" sz="2800" dirty="0">
              <a:solidFill>
                <a:srgbClr val="434343"/>
              </a:solidFill>
              <a:latin typeface="Microsoft YaHei" panose="020B0503020204020204" pitchFamily="34" charset="-122"/>
              <a:ea typeface="Microsoft YaHei" panose="020B0503020204020204" pitchFamily="34" charset="-122"/>
            </a:endParaRPr>
          </a:p>
          <a:p>
            <a:r>
              <a:rPr lang="zh-CN" altLang="en-US" sz="2800" dirty="0">
                <a:solidFill>
                  <a:srgbClr val="FF0000"/>
                </a:solidFill>
                <a:latin typeface="Microsoft YaHei" panose="020B0503020204020204" pitchFamily="34" charset="-122"/>
                <a:ea typeface="Microsoft YaHei" panose="020B0503020204020204" pitchFamily="34" charset="-122"/>
              </a:rPr>
              <a:t>“我们的责任，就是要团结带领全党全国各族人民，接过历史的接力棒，继续为实现中华民族伟大复兴而努力奋斗，使中华民族更加坚强有力地自立于世界民族之林，为人类作出新的更大的贡献。”</a:t>
            </a:r>
            <a:r>
              <a:rPr lang="zh-CN" altLang="en-US" sz="2800" dirty="0">
                <a:solidFill>
                  <a:srgbClr val="434343"/>
                </a:solidFill>
                <a:latin typeface="Microsoft YaHei" panose="020B0503020204020204" pitchFamily="34" charset="-122"/>
                <a:ea typeface="Microsoft YaHei" panose="020B0503020204020204" pitchFamily="34" charset="-122"/>
              </a:rPr>
              <a:t>　　</a:t>
            </a:r>
            <a:endParaRPr lang="zh-CN" altLang="en-US" sz="2800" b="0" i="0" dirty="0">
              <a:solidFill>
                <a:srgbClr val="43434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4280074725"/>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p14="http://schemas.microsoft.com/office/powerpoint/2010/main" xmlns:a16="http://schemas.microsoft.com/office/drawing/2014/main" id="{EF5C91A3-9164-4993-B27F-2510A503E308}"/>
              </a:ext>
            </a:extLst>
          </p:cNvPr>
          <p:cNvSpPr/>
          <p:nvPr/>
        </p:nvSpPr>
        <p:spPr>
          <a:xfrm>
            <a:off x="5201920" y="970915"/>
            <a:ext cx="1569720" cy="369570"/>
          </a:xfrm>
          <a:prstGeom prst="rect">
            <a:avLst/>
          </a:prstGeom>
        </p:spPr>
        <p:txBody>
          <a:bodyPr wrap="none">
            <a:spAutoFit/>
          </a:bodyPr>
          <a:lstStyle/>
          <a:p>
            <a:r>
              <a:rPr lang="zh-CN" altLang="en-US" b="1" dirty="0">
                <a:solidFill>
                  <a:srgbClr val="434343"/>
                </a:solidFill>
                <a:latin typeface="Microsoft YaHei" panose="020B0503020204020204" pitchFamily="34" charset="-122"/>
                <a:ea typeface="Microsoft YaHei" panose="020B0503020204020204" pitchFamily="34" charset="-122"/>
              </a:rPr>
              <a:t>坚持党的领导</a:t>
            </a:r>
            <a:endParaRPr lang="zh-CN" altLang="en-US" dirty="0"/>
          </a:p>
        </p:txBody>
      </p:sp>
      <p:sp>
        <p:nvSpPr>
          <p:cNvPr id="7" name="矩形 6">
            <a:extLst>
              <a:ext uri="{FF2B5EF4-FFF2-40B4-BE49-F238E27FC236}">
                <a16:creationId xmlns="" xmlns:p14="http://schemas.microsoft.com/office/powerpoint/2010/main" xmlns:a16="http://schemas.microsoft.com/office/drawing/2014/main" id="{A2C8C337-A4BF-4EE7-AC78-02467FB996D4}"/>
              </a:ext>
            </a:extLst>
          </p:cNvPr>
          <p:cNvSpPr/>
          <p:nvPr/>
        </p:nvSpPr>
        <p:spPr>
          <a:xfrm>
            <a:off x="1532255" y="1639570"/>
            <a:ext cx="8997315" cy="2677795"/>
          </a:xfrm>
          <a:prstGeom prst="rect">
            <a:avLst/>
          </a:prstGeom>
        </p:spPr>
        <p:txBody>
          <a:bodyPr wrap="square">
            <a:spAutoFit/>
          </a:bodyPr>
          <a:lstStyle/>
          <a:p>
            <a:r>
              <a:rPr lang="zh-CN" altLang="en-US" sz="2800" dirty="0">
                <a:solidFill>
                  <a:srgbClr val="434343"/>
                </a:solidFill>
                <a:latin typeface="Microsoft YaHei" panose="020B0503020204020204" pitchFamily="34" charset="-122"/>
                <a:ea typeface="Microsoft YaHei" panose="020B0503020204020204" pitchFamily="34" charset="-122"/>
              </a:rPr>
              <a:t>　　站在新的历史起点上，面对国内国际格局的深刻变化，中国共产党如何带领</a:t>
            </a:r>
            <a:r>
              <a:rPr lang="en-US" altLang="zh-CN" sz="2800" dirty="0">
                <a:solidFill>
                  <a:srgbClr val="434343"/>
                </a:solidFill>
                <a:latin typeface="Microsoft YaHei" panose="020B0503020204020204" pitchFamily="34" charset="-122"/>
                <a:ea typeface="Microsoft YaHei" panose="020B0503020204020204" pitchFamily="34" charset="-122"/>
              </a:rPr>
              <a:t>13</a:t>
            </a:r>
            <a:r>
              <a:rPr lang="zh-CN" altLang="en-US" sz="2800" dirty="0">
                <a:solidFill>
                  <a:srgbClr val="434343"/>
                </a:solidFill>
                <a:latin typeface="Microsoft YaHei" panose="020B0503020204020204" pitchFamily="34" charset="-122"/>
                <a:ea typeface="Microsoft YaHei" panose="020B0503020204020204" pitchFamily="34" charset="-122"/>
              </a:rPr>
              <a:t>亿人民走向伟大复兴的未来，如何始终成为中国特色社会主义事业的坚强领导核心？铁一般的信仰，铁一般的信念，铁一般的纪律，铁一般的担当</a:t>
            </a:r>
            <a:r>
              <a:rPr lang="en-US" altLang="zh-CN" sz="2800" dirty="0">
                <a:solidFill>
                  <a:srgbClr val="434343"/>
                </a:solidFill>
                <a:latin typeface="Microsoft YaHei" panose="020B0503020204020204" pitchFamily="34" charset="-122"/>
                <a:ea typeface="Microsoft YaHei" panose="020B0503020204020204" pitchFamily="34" charset="-122"/>
              </a:rPr>
              <a:t>——</a:t>
            </a:r>
            <a:r>
              <a:rPr lang="zh-CN" altLang="en-US" sz="2800" dirty="0">
                <a:solidFill>
                  <a:srgbClr val="434343"/>
                </a:solidFill>
                <a:latin typeface="Microsoft YaHei" panose="020B0503020204020204" pitchFamily="34" charset="-122"/>
                <a:ea typeface="Microsoft YaHei" panose="020B0503020204020204" pitchFamily="34" charset="-122"/>
              </a:rPr>
              <a:t>这是习近平总书记对领导干部的要求，也是对全党的要求。</a:t>
            </a:r>
            <a:endParaRPr lang="zh-CN" altLang="en-US" sz="2800" b="0" i="0" dirty="0">
              <a:solidFill>
                <a:srgbClr val="434343"/>
              </a:solidFill>
              <a:effectLst/>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 xmlns:p14="http://schemas.microsoft.com/office/powerpoint/2010/main" xmlns:a16="http://schemas.microsoft.com/office/drawing/2014/main" id="{99B5368A-C0A5-48C9-8B09-E9836D1598E5}"/>
              </a:ext>
            </a:extLst>
          </p:cNvPr>
          <p:cNvSpPr/>
          <p:nvPr/>
        </p:nvSpPr>
        <p:spPr>
          <a:xfrm>
            <a:off x="1532255" y="4938395"/>
            <a:ext cx="8909050" cy="1200150"/>
          </a:xfrm>
          <a:prstGeom prst="rect">
            <a:avLst/>
          </a:prstGeom>
        </p:spPr>
        <p:txBody>
          <a:bodyPr wrap="square">
            <a:spAutoFit/>
          </a:bodyPr>
          <a:lstStyle/>
          <a:p>
            <a:r>
              <a:rPr lang="zh-CN" altLang="en-US" dirty="0">
                <a:solidFill>
                  <a:srgbClr val="434343"/>
                </a:solidFill>
                <a:latin typeface="Microsoft YaHei" panose="020B0503020204020204" pitchFamily="34" charset="-122"/>
                <a:ea typeface="Microsoft YaHei" panose="020B0503020204020204" pitchFamily="34" charset="-122"/>
              </a:rPr>
              <a:t>“农民要致富，关键看支部。”福建省福鼎市磻溪镇赤溪村被称为“中国扶贫第一村”。扶贫开发</a:t>
            </a:r>
            <a:r>
              <a:rPr lang="en-US" altLang="zh-CN" dirty="0">
                <a:solidFill>
                  <a:srgbClr val="434343"/>
                </a:solidFill>
                <a:latin typeface="Microsoft YaHei" panose="020B0503020204020204" pitchFamily="34" charset="-122"/>
                <a:ea typeface="Microsoft YaHei" panose="020B0503020204020204" pitchFamily="34" charset="-122"/>
              </a:rPr>
              <a:t>30</a:t>
            </a:r>
            <a:r>
              <a:rPr lang="zh-CN" altLang="en-US" dirty="0">
                <a:solidFill>
                  <a:srgbClr val="434343"/>
                </a:solidFill>
                <a:latin typeface="Microsoft YaHei" panose="020B0503020204020204" pitchFamily="34" charset="-122"/>
                <a:ea typeface="Microsoft YaHei" panose="020B0503020204020204" pitchFamily="34" charset="-122"/>
              </a:rPr>
              <a:t>多年来，村党总支始终发扬“滴水穿石、久久为功”的精神，持续深入开展“</a:t>
            </a:r>
            <a:r>
              <a:rPr lang="zh-CN" altLang="en-US" dirty="0">
                <a:solidFill>
                  <a:srgbClr val="FF0000"/>
                </a:solidFill>
                <a:latin typeface="Microsoft YaHei" panose="020B0503020204020204" pitchFamily="34" charset="-122"/>
                <a:ea typeface="Microsoft YaHei" panose="020B0503020204020204" pitchFamily="34" charset="-122"/>
              </a:rPr>
              <a:t>党建富民强村</a:t>
            </a:r>
            <a:r>
              <a:rPr lang="zh-CN" altLang="en-US" dirty="0">
                <a:solidFill>
                  <a:srgbClr val="434343"/>
                </a:solidFill>
                <a:latin typeface="Microsoft YaHei" panose="020B0503020204020204" pitchFamily="34" charset="-122"/>
                <a:ea typeface="Microsoft YaHei" panose="020B0503020204020204" pitchFamily="34" charset="-122"/>
              </a:rPr>
              <a:t>”工程，村集体和农民人均纯收入分别从</a:t>
            </a:r>
            <a:r>
              <a:rPr lang="en-US" altLang="zh-CN" dirty="0">
                <a:solidFill>
                  <a:srgbClr val="434343"/>
                </a:solidFill>
                <a:latin typeface="Microsoft YaHei" panose="020B0503020204020204" pitchFamily="34" charset="-122"/>
                <a:ea typeface="Microsoft YaHei" panose="020B0503020204020204" pitchFamily="34" charset="-122"/>
              </a:rPr>
              <a:t>1984</a:t>
            </a:r>
            <a:r>
              <a:rPr lang="zh-CN" altLang="en-US" dirty="0">
                <a:solidFill>
                  <a:srgbClr val="434343"/>
                </a:solidFill>
                <a:latin typeface="Microsoft YaHei" panose="020B0503020204020204" pitchFamily="34" charset="-122"/>
                <a:ea typeface="Microsoft YaHei" panose="020B0503020204020204" pitchFamily="34" charset="-122"/>
              </a:rPr>
              <a:t>年的零收入、</a:t>
            </a:r>
            <a:r>
              <a:rPr lang="en-US" altLang="zh-CN" dirty="0">
                <a:solidFill>
                  <a:srgbClr val="434343"/>
                </a:solidFill>
                <a:latin typeface="Microsoft YaHei" panose="020B0503020204020204" pitchFamily="34" charset="-122"/>
                <a:ea typeface="Microsoft YaHei" panose="020B0503020204020204" pitchFamily="34" charset="-122"/>
              </a:rPr>
              <a:t>166</a:t>
            </a:r>
            <a:r>
              <a:rPr lang="zh-CN" altLang="en-US" dirty="0">
                <a:solidFill>
                  <a:srgbClr val="434343"/>
                </a:solidFill>
                <a:latin typeface="Microsoft YaHei" panose="020B0503020204020204" pitchFamily="34" charset="-122"/>
                <a:ea typeface="Microsoft YaHei" panose="020B0503020204020204" pitchFamily="34" charset="-122"/>
              </a:rPr>
              <a:t>元提高到</a:t>
            </a:r>
            <a:r>
              <a:rPr lang="en-US" altLang="zh-CN" dirty="0">
                <a:solidFill>
                  <a:srgbClr val="434343"/>
                </a:solidFill>
                <a:latin typeface="Microsoft YaHei" panose="020B0503020204020204" pitchFamily="34" charset="-122"/>
                <a:ea typeface="Microsoft YaHei" panose="020B0503020204020204" pitchFamily="34" charset="-122"/>
              </a:rPr>
              <a:t>2015</a:t>
            </a:r>
            <a:r>
              <a:rPr lang="zh-CN" altLang="en-US" dirty="0">
                <a:solidFill>
                  <a:srgbClr val="434343"/>
                </a:solidFill>
                <a:latin typeface="Microsoft YaHei" panose="020B0503020204020204" pitchFamily="34" charset="-122"/>
                <a:ea typeface="Microsoft YaHei" panose="020B0503020204020204" pitchFamily="34" charset="-122"/>
              </a:rPr>
              <a:t>年的</a:t>
            </a:r>
            <a:r>
              <a:rPr lang="en-US" altLang="zh-CN" dirty="0">
                <a:solidFill>
                  <a:srgbClr val="434343"/>
                </a:solidFill>
                <a:latin typeface="Microsoft YaHei" panose="020B0503020204020204" pitchFamily="34" charset="-122"/>
                <a:ea typeface="Microsoft YaHei" panose="020B0503020204020204" pitchFamily="34" charset="-122"/>
              </a:rPr>
              <a:t>32</a:t>
            </a:r>
            <a:r>
              <a:rPr lang="zh-CN" altLang="en-US" dirty="0">
                <a:solidFill>
                  <a:srgbClr val="434343"/>
                </a:solidFill>
                <a:latin typeface="Microsoft YaHei" panose="020B0503020204020204" pitchFamily="34" charset="-122"/>
                <a:ea typeface="Microsoft YaHei" panose="020B0503020204020204" pitchFamily="34" charset="-122"/>
              </a:rPr>
              <a:t>万元和</a:t>
            </a:r>
            <a:r>
              <a:rPr lang="en-US" altLang="zh-CN" dirty="0">
                <a:solidFill>
                  <a:srgbClr val="434343"/>
                </a:solidFill>
                <a:latin typeface="Microsoft YaHei" panose="020B0503020204020204" pitchFamily="34" charset="-122"/>
                <a:ea typeface="Microsoft YaHei" panose="020B0503020204020204" pitchFamily="34" charset="-122"/>
              </a:rPr>
              <a:t>13649</a:t>
            </a:r>
            <a:r>
              <a:rPr lang="zh-CN" altLang="en-US" dirty="0">
                <a:solidFill>
                  <a:srgbClr val="434343"/>
                </a:solidFill>
                <a:latin typeface="Microsoft YaHei" panose="020B0503020204020204" pitchFamily="34" charset="-122"/>
                <a:ea typeface="Microsoft YaHei" panose="020B0503020204020204" pitchFamily="34" charset="-122"/>
              </a:rPr>
              <a:t>元。</a:t>
            </a:r>
            <a:endParaRPr lang="zh-CN" altLang="en-US" dirty="0"/>
          </a:p>
        </p:txBody>
      </p:sp>
    </p:spTree>
    <p:extLst>
      <p:ext uri="{BB962C8B-B14F-4D97-AF65-F5344CB8AC3E}">
        <p14:creationId xmlns="" xmlns:p14="http://schemas.microsoft.com/office/powerpoint/2010/main" val="3383893415"/>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7801353B-CCA2-4F56-A0BF-60BAB4E7359C}"/>
              </a:ext>
            </a:extLst>
          </p:cNvPr>
          <p:cNvSpPr/>
          <p:nvPr/>
        </p:nvSpPr>
        <p:spPr>
          <a:xfrm>
            <a:off x="5151755" y="1054735"/>
            <a:ext cx="1569720" cy="369570"/>
          </a:xfrm>
          <a:prstGeom prst="rect">
            <a:avLst/>
          </a:prstGeom>
        </p:spPr>
        <p:txBody>
          <a:bodyPr wrap="none">
            <a:spAutoFit/>
          </a:bodyPr>
          <a:lstStyle/>
          <a:p>
            <a:r>
              <a:rPr lang="zh-CN" altLang="en-US" b="1" dirty="0">
                <a:solidFill>
                  <a:srgbClr val="434343"/>
                </a:solidFill>
                <a:latin typeface="Microsoft YaHei" panose="020B0503020204020204" pitchFamily="34" charset="-122"/>
                <a:ea typeface="Microsoft YaHei" panose="020B0503020204020204" pitchFamily="34" charset="-122"/>
              </a:rPr>
              <a:t>人民当家做主</a:t>
            </a:r>
            <a:endParaRPr lang="zh-CN" altLang="en-US" dirty="0"/>
          </a:p>
        </p:txBody>
      </p:sp>
      <p:sp>
        <p:nvSpPr>
          <p:cNvPr id="3" name="矩形 2">
            <a:extLst>
              <a:ext uri="{FF2B5EF4-FFF2-40B4-BE49-F238E27FC236}">
                <a16:creationId xmlns="" xmlns:p14="http://schemas.microsoft.com/office/powerpoint/2010/main" xmlns:a16="http://schemas.microsoft.com/office/drawing/2014/main" id="{5FF7E6E0-A406-41D4-BEE4-7852293CB224}"/>
              </a:ext>
            </a:extLst>
          </p:cNvPr>
          <p:cNvSpPr/>
          <p:nvPr/>
        </p:nvSpPr>
        <p:spPr>
          <a:xfrm>
            <a:off x="1023620" y="1997075"/>
            <a:ext cx="9991090" cy="4678045"/>
          </a:xfrm>
          <a:prstGeom prst="rect">
            <a:avLst/>
          </a:prstGeom>
        </p:spPr>
        <p:txBody>
          <a:bodyPr wrap="square">
            <a:spAutoFit/>
          </a:bodyPr>
          <a:lstStyle/>
          <a:p>
            <a:r>
              <a:rPr lang="zh-CN" altLang="en-US" dirty="0">
                <a:solidFill>
                  <a:srgbClr val="434343"/>
                </a:solidFill>
                <a:latin typeface="Microsoft YaHei" panose="020B0503020204020204" pitchFamily="34" charset="-122"/>
                <a:ea typeface="Microsoft YaHei" panose="020B0503020204020204" pitchFamily="34" charset="-122"/>
              </a:rPr>
              <a:t>       </a:t>
            </a:r>
            <a:r>
              <a:rPr lang="zh-CN" altLang="en-US" sz="2800" dirty="0">
                <a:solidFill>
                  <a:srgbClr val="434343"/>
                </a:solidFill>
                <a:latin typeface="Microsoft YaHei" panose="020B0503020204020204" pitchFamily="34" charset="-122"/>
                <a:ea typeface="Microsoft YaHei" panose="020B0503020204020204" pitchFamily="34" charset="-122"/>
              </a:rPr>
              <a:t>如果说，坚持党的领导，让中国这艘巨轮在驶向复兴彼岸之时有了坚定而正确的</a:t>
            </a:r>
            <a:r>
              <a:rPr lang="zh-CN" altLang="en-US" sz="2800" dirty="0">
                <a:solidFill>
                  <a:srgbClr val="FF0000"/>
                </a:solidFill>
                <a:latin typeface="Microsoft YaHei" panose="020B0503020204020204" pitchFamily="34" charset="-122"/>
                <a:ea typeface="Microsoft YaHei" panose="020B0503020204020204" pitchFamily="34" charset="-122"/>
              </a:rPr>
              <a:t>掌舵人</a:t>
            </a:r>
            <a:r>
              <a:rPr lang="zh-CN" altLang="en-US" sz="2800" dirty="0">
                <a:solidFill>
                  <a:srgbClr val="434343"/>
                </a:solidFill>
                <a:latin typeface="Microsoft YaHei" panose="020B0503020204020204" pitchFamily="34" charset="-122"/>
                <a:ea typeface="Microsoft YaHei" panose="020B0503020204020204" pitchFamily="34" charset="-122"/>
              </a:rPr>
              <a:t>，那么人民当家做主，就是巨轮航行的</a:t>
            </a:r>
            <a:r>
              <a:rPr lang="zh-CN" altLang="en-US" sz="2800" dirty="0">
                <a:solidFill>
                  <a:srgbClr val="FF0000"/>
                </a:solidFill>
                <a:latin typeface="Microsoft YaHei" panose="020B0503020204020204" pitchFamily="34" charset="-122"/>
                <a:ea typeface="Microsoft YaHei" panose="020B0503020204020204" pitchFamily="34" charset="-122"/>
              </a:rPr>
              <a:t>力量之源</a:t>
            </a:r>
            <a:r>
              <a:rPr lang="zh-CN" altLang="en-US" sz="2800" dirty="0">
                <a:solidFill>
                  <a:srgbClr val="434343"/>
                </a:solidFill>
                <a:latin typeface="Microsoft YaHei" panose="020B0503020204020204" pitchFamily="34" charset="-122"/>
                <a:ea typeface="Microsoft YaHei" panose="020B0503020204020204" pitchFamily="34" charset="-122"/>
              </a:rPr>
              <a:t>。</a:t>
            </a:r>
            <a:endParaRPr lang="en-US" altLang="zh-CN" sz="2800" dirty="0">
              <a:solidFill>
                <a:srgbClr val="434343"/>
              </a:solidFill>
              <a:latin typeface="Microsoft YaHei" panose="020B0503020204020204" pitchFamily="34" charset="-122"/>
              <a:ea typeface="Microsoft YaHei" panose="020B0503020204020204" pitchFamily="34" charset="-122"/>
            </a:endParaRPr>
          </a:p>
          <a:p>
            <a:r>
              <a:rPr lang="en-US" altLang="zh-CN" sz="2800" dirty="0">
                <a:solidFill>
                  <a:srgbClr val="434343"/>
                </a:solidFill>
                <a:latin typeface="Microsoft YaHei" panose="020B0503020204020204" pitchFamily="34" charset="-122"/>
                <a:ea typeface="Microsoft YaHei" panose="020B0503020204020204" pitchFamily="34" charset="-122"/>
              </a:rPr>
              <a:t>       </a:t>
            </a:r>
            <a:r>
              <a:rPr lang="zh-CN" altLang="en-US" sz="2800" dirty="0">
                <a:solidFill>
                  <a:srgbClr val="434343"/>
                </a:solidFill>
                <a:latin typeface="Microsoft YaHei" panose="020B0503020204020204" pitchFamily="34" charset="-122"/>
                <a:ea typeface="Microsoft YaHei" panose="020B0503020204020204" pitchFamily="34" charset="-122"/>
              </a:rPr>
              <a:t>发展社会主义民主政治，必须以保证人民当家做主为根本，坚持和完善人民代表大会制度、中国共产党领导的多党合作和政治协商制度、民族区域自治制度以及基层群众自治制度，更加注重健全民主制度、丰富民主形式，从各层次各领域扩大公民有序政治参与，充分发挥我国社会主义政治制度优越性。这是全面深化改革对加强社会主义民主政治制度建设提出的总目标。</a:t>
            </a:r>
          </a:p>
          <a:p>
            <a:r>
              <a:rPr lang="zh-CN" altLang="en-US" dirty="0">
                <a:solidFill>
                  <a:srgbClr val="434343"/>
                </a:solidFill>
                <a:latin typeface="Microsoft YaHei" panose="020B0503020204020204" pitchFamily="34" charset="-122"/>
                <a:ea typeface="Microsoft YaHei" panose="020B0503020204020204" pitchFamily="34" charset="-122"/>
              </a:rPr>
              <a:t>　</a:t>
            </a:r>
            <a:endParaRPr lang="zh-CN" altLang="en-US" b="0" i="0" dirty="0">
              <a:solidFill>
                <a:srgbClr val="43434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4288029878"/>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991360" y="2099945"/>
            <a:ext cx="8136890" cy="601345"/>
          </a:xfrm>
          <a:prstGeom prst="rect">
            <a:avLst/>
          </a:prstGeom>
          <a:noFill/>
          <a:ln w="31750">
            <a:solidFill>
              <a:srgbClr val="000080"/>
            </a:solidFill>
            <a:miter lim="800000"/>
          </a:ln>
        </p:spPr>
        <p:txBody>
          <a:bodyPr wrap="none" lIns="98466" tIns="49233" rIns="98466" bIns="49233" anchor="ctr"/>
          <a:lstStyle/>
          <a:p>
            <a:pPr algn="ctr" eaLnBrk="0" hangingPunct="0"/>
            <a:r>
              <a:rPr lang="en-US" altLang="zh-CN" sz="2200" b="1" dirty="0">
                <a:solidFill>
                  <a:srgbClr val="0000FF"/>
                </a:solidFill>
                <a:latin typeface="黑体" panose="02010609060101010101" pitchFamily="49" charset="-122"/>
                <a:ea typeface="黑体" panose="02010609060101010101" pitchFamily="49" charset="-122"/>
              </a:rPr>
              <a:t>3.2</a:t>
            </a:r>
            <a:r>
              <a:rPr lang="zh-CN" altLang="en-US" sz="2200" b="1" dirty="0">
                <a:solidFill>
                  <a:srgbClr val="0000FF"/>
                </a:solidFill>
                <a:latin typeface="黑体" panose="02010609060101010101" pitchFamily="49" charset="-122"/>
                <a:ea typeface="黑体" panose="02010609060101010101" pitchFamily="49" charset="-122"/>
              </a:rPr>
              <a:t>走中国特色社会主义政治发展道路，必须坚持正确的政治方向</a:t>
            </a:r>
          </a:p>
        </p:txBody>
      </p:sp>
      <p:sp>
        <p:nvSpPr>
          <p:cNvPr id="3" name="TextBox 9">
            <a:hlinkClick r:id="" action="ppaction://hlinkshowjump?jump=nextslide"/>
          </p:cNvPr>
          <p:cNvSpPr txBox="1"/>
          <p:nvPr/>
        </p:nvSpPr>
        <p:spPr>
          <a:xfrm>
            <a:off x="4651375"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5" name="TextBox 9">
            <a:hlinkClick r:id="" action="ppaction://hlinkshowjump?jump=nextslide"/>
          </p:cNvPr>
          <p:cNvSpPr txBox="1"/>
          <p:nvPr/>
        </p:nvSpPr>
        <p:spPr>
          <a:xfrm>
            <a:off x="3021330" y="1028700"/>
            <a:ext cx="650049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如何坚持中国特色社会主义政治发展道路</a:t>
            </a:r>
          </a:p>
        </p:txBody>
      </p:sp>
      <p:sp>
        <p:nvSpPr>
          <p:cNvPr id="6" name="圆角矩形 5"/>
          <p:cNvSpPr/>
          <p:nvPr/>
        </p:nvSpPr>
        <p:spPr>
          <a:xfrm>
            <a:off x="1919605" y="2781935"/>
            <a:ext cx="3888740" cy="38150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7" name="矩形 6"/>
          <p:cNvSpPr/>
          <p:nvPr/>
        </p:nvSpPr>
        <p:spPr>
          <a:xfrm>
            <a:off x="1919605" y="3068955"/>
            <a:ext cx="3888740" cy="314642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zh-CN" sz="2200" b="1" dirty="0">
                <a:latin typeface="楷体" panose="02010609060101010101" pitchFamily="49" charset="-122"/>
                <a:ea typeface="楷体" panose="02010609060101010101" pitchFamily="49" charset="-122"/>
              </a:rPr>
              <a:t>借鉴国外政治文明有益成果，</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zh-CN" sz="2200" b="1" dirty="0">
                <a:latin typeface="楷体" panose="02010609060101010101" pitchFamily="49" charset="-122"/>
                <a:ea typeface="楷体" panose="02010609060101010101" pitchFamily="49" charset="-122"/>
              </a:rPr>
              <a:t>不放弃中国政治制度的根本</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坚定对中国特色社会主义政治制度自信</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增强走中国特色社会主义政治发展道路的信心和决心</a:t>
            </a:r>
          </a:p>
        </p:txBody>
      </p:sp>
      <p:sp>
        <p:nvSpPr>
          <p:cNvPr id="61442"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sp>
        <p:nvSpPr>
          <p:cNvPr id="61444" name="AutoShape 4"/>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pic>
        <p:nvPicPr>
          <p:cNvPr id="10" name="图片 9"/>
          <p:cNvPicPr>
            <a:picLocks noChangeAspect="1"/>
          </p:cNvPicPr>
          <p:nvPr/>
        </p:nvPicPr>
        <p:blipFill>
          <a:blip r:embed="rId2" cstate="print"/>
          <a:stretch>
            <a:fillRect/>
          </a:stretch>
        </p:blipFill>
        <p:spPr>
          <a:xfrm>
            <a:off x="6024245" y="2853055"/>
            <a:ext cx="3888740" cy="3648710"/>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1639417197"/>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2"/>
                                        </p:tgtEl>
                                        <p:attrNameLst>
                                          <p:attrName>style.visibility</p:attrName>
                                        </p:attrNameLst>
                                      </p:cBhvr>
                                      <p:to>
                                        <p:strVal val="visible"/>
                                      </p:to>
                                    </p:set>
                                    <p:anim calcmode="discrete" valueType="clr">
                                      <p:cBhvr override="childStyle">
                                        <p:cTn id="11"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
                                        </p:tgtEl>
                                        <p:attrNameLst>
                                          <p:attrName>fillcolor</p:attrName>
                                        </p:attrNameLst>
                                      </p:cBhvr>
                                      <p:tavLst>
                                        <p:tav tm="0">
                                          <p:val>
                                            <p:clrVal>
                                              <a:schemeClr val="accent2"/>
                                            </p:clrVal>
                                          </p:val>
                                        </p:tav>
                                        <p:tav tm="50000">
                                          <p:val>
                                            <p:clrVal>
                                              <a:schemeClr val="hlink"/>
                                            </p:clrVal>
                                          </p:val>
                                        </p:tav>
                                      </p:tavLst>
                                    </p:anim>
                                    <p:set>
                                      <p:cBhvr>
                                        <p:cTn id="13" dur="80"/>
                                        <p:tgtEl>
                                          <p:spTgt spid="2"/>
                                        </p:tgtEl>
                                        <p:attrNameLst>
                                          <p:attrName>fill.type</p:attrName>
                                        </p:attrNameLst>
                                      </p:cBhvr>
                                      <p:to>
                                        <p:strVal val="solid"/>
                                      </p:to>
                                    </p:set>
                                  </p:childTnLst>
                                </p:cTn>
                              </p:par>
                            </p:childTnLst>
                          </p:cTn>
                        </p:par>
                        <p:par>
                          <p:cTn id="14" fill="hold">
                            <p:stCondLst>
                              <p:cond delay="174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17"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7">
                                            <p:txEl>
                                              <p:pRg st="0" end="0"/>
                                            </p:txEl>
                                          </p:spTgt>
                                        </p:tgtEl>
                                        <p:attrNameLst>
                                          <p:attrName>fill.type</p:attrName>
                                        </p:attrNameLst>
                                      </p:cBhvr>
                                      <p:to>
                                        <p:strVal val="solid"/>
                                      </p:to>
                                    </p:set>
                                  </p:childTnLst>
                                </p:cTn>
                              </p:par>
                            </p:childTnLst>
                          </p:cTn>
                        </p:par>
                        <p:par>
                          <p:cTn id="20" fill="hold">
                            <p:stCondLst>
                              <p:cond delay="2300"/>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7">
                                            <p:txEl>
                                              <p:pRg st="1" end="1"/>
                                            </p:txEl>
                                          </p:spTgt>
                                        </p:tgtEl>
                                        <p:attrNameLst>
                                          <p:attrName>style.visibility</p:attrName>
                                        </p:attrNameLst>
                                      </p:cBhvr>
                                      <p:to>
                                        <p:strVal val="visible"/>
                                      </p:to>
                                    </p:set>
                                    <p:anim calcmode="discrete" valueType="clr">
                                      <p:cBhvr override="childStyle">
                                        <p:cTn id="23" dur="80"/>
                                        <p:tgtEl>
                                          <p:spTgt spid="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
                                            <p:txEl>
                                              <p:pRg st="1" end="1"/>
                                            </p:txEl>
                                          </p:spTgt>
                                        </p:tgtEl>
                                        <p:attrNameLst>
                                          <p:attrName>fillcolor</p:attrName>
                                        </p:attrNameLst>
                                      </p:cBhvr>
                                      <p:tavLst>
                                        <p:tav tm="0">
                                          <p:val>
                                            <p:clrVal>
                                              <a:schemeClr val="accent2"/>
                                            </p:clrVal>
                                          </p:val>
                                        </p:tav>
                                        <p:tav tm="50000">
                                          <p:val>
                                            <p:clrVal>
                                              <a:schemeClr val="hlink"/>
                                            </p:clrVal>
                                          </p:val>
                                        </p:tav>
                                      </p:tavLst>
                                    </p:anim>
                                    <p:set>
                                      <p:cBhvr>
                                        <p:cTn id="25" dur="80"/>
                                        <p:tgtEl>
                                          <p:spTgt spid="7">
                                            <p:txEl>
                                              <p:pRg st="1" end="1"/>
                                            </p:txEl>
                                          </p:spTgt>
                                        </p:tgtEl>
                                        <p:attrNameLst>
                                          <p:attrName>fill.type</p:attrName>
                                        </p:attrNameLst>
                                      </p:cBhvr>
                                      <p:to>
                                        <p:strVal val="solid"/>
                                      </p:to>
                                    </p:set>
                                  </p:childTnLst>
                                </p:cTn>
                              </p:par>
                            </p:childTnLst>
                          </p:cTn>
                        </p:par>
                        <p:par>
                          <p:cTn id="26" fill="hold">
                            <p:stCondLst>
                              <p:cond delay="2820"/>
                            </p:stCondLst>
                            <p:childTnLst>
                              <p:par>
                                <p:cTn id="27" presetID="27" presetClass="entr" presetSubtype="0" fill="hold" nodeType="afterEffect">
                                  <p:stCondLst>
                                    <p:cond delay="0"/>
                                  </p:stCondLst>
                                  <p:iterate type="lt">
                                    <p:tmPct val="50000"/>
                                  </p:iterate>
                                  <p:childTnLst>
                                    <p:set>
                                      <p:cBhvr>
                                        <p:cTn id="28" dur="1" fill="hold">
                                          <p:stCondLst>
                                            <p:cond delay="0"/>
                                          </p:stCondLst>
                                        </p:cTn>
                                        <p:tgtEl>
                                          <p:spTgt spid="7">
                                            <p:txEl>
                                              <p:pRg st="2" end="2"/>
                                            </p:txEl>
                                          </p:spTgt>
                                        </p:tgtEl>
                                        <p:attrNameLst>
                                          <p:attrName>style.visibility</p:attrName>
                                        </p:attrNameLst>
                                      </p:cBhvr>
                                      <p:to>
                                        <p:strVal val="visible"/>
                                      </p:to>
                                    </p:set>
                                    <p:anim calcmode="discrete" valueType="clr">
                                      <p:cBhvr override="childStyle">
                                        <p:cTn id="29" dur="80"/>
                                        <p:tgtEl>
                                          <p:spTgt spid="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7">
                                            <p:txEl>
                                              <p:pRg st="2" end="2"/>
                                            </p:txEl>
                                          </p:spTgt>
                                        </p:tgtEl>
                                        <p:attrNameLst>
                                          <p:attrName>fillcolor</p:attrName>
                                        </p:attrNameLst>
                                      </p:cBhvr>
                                      <p:tavLst>
                                        <p:tav tm="0">
                                          <p:val>
                                            <p:clrVal>
                                              <a:schemeClr val="accent2"/>
                                            </p:clrVal>
                                          </p:val>
                                        </p:tav>
                                        <p:tav tm="50000">
                                          <p:val>
                                            <p:clrVal>
                                              <a:schemeClr val="hlink"/>
                                            </p:clrVal>
                                          </p:val>
                                        </p:tav>
                                      </p:tavLst>
                                    </p:anim>
                                    <p:set>
                                      <p:cBhvr>
                                        <p:cTn id="31" dur="80"/>
                                        <p:tgtEl>
                                          <p:spTgt spid="7">
                                            <p:txEl>
                                              <p:pRg st="2" end="2"/>
                                            </p:txEl>
                                          </p:spTgt>
                                        </p:tgtEl>
                                        <p:attrNameLst>
                                          <p:attrName>fill.type</p:attrName>
                                        </p:attrNameLst>
                                      </p:cBhvr>
                                      <p:to>
                                        <p:strVal val="solid"/>
                                      </p:to>
                                    </p:set>
                                  </p:childTnLst>
                                </p:cTn>
                              </p:par>
                            </p:childTnLst>
                          </p:cTn>
                        </p:par>
                        <p:par>
                          <p:cTn id="32" fill="hold">
                            <p:stCondLst>
                              <p:cond delay="3540"/>
                            </p:stCondLst>
                            <p:childTnLst>
                              <p:par>
                                <p:cTn id="33" presetID="27" presetClass="entr" presetSubtype="0" fill="hold" nodeType="afterEffect">
                                  <p:stCondLst>
                                    <p:cond delay="0"/>
                                  </p:stCondLst>
                                  <p:iterate type="lt">
                                    <p:tmPct val="50000"/>
                                  </p:iterate>
                                  <p:childTnLst>
                                    <p:set>
                                      <p:cBhvr>
                                        <p:cTn id="34" dur="1" fill="hold">
                                          <p:stCondLst>
                                            <p:cond delay="0"/>
                                          </p:stCondLst>
                                        </p:cTn>
                                        <p:tgtEl>
                                          <p:spTgt spid="7">
                                            <p:txEl>
                                              <p:pRg st="3" end="3"/>
                                            </p:txEl>
                                          </p:spTgt>
                                        </p:tgtEl>
                                        <p:attrNameLst>
                                          <p:attrName>style.visibility</p:attrName>
                                        </p:attrNameLst>
                                      </p:cBhvr>
                                      <p:to>
                                        <p:strVal val="visible"/>
                                      </p:to>
                                    </p:set>
                                    <p:anim calcmode="discrete" valueType="clr">
                                      <p:cBhvr override="childStyle">
                                        <p:cTn id="35" dur="80"/>
                                        <p:tgtEl>
                                          <p:spTgt spid="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7">
                                            <p:txEl>
                                              <p:pRg st="3" end="3"/>
                                            </p:txEl>
                                          </p:spTgt>
                                        </p:tgtEl>
                                        <p:attrNameLst>
                                          <p:attrName>fillcolor</p:attrName>
                                        </p:attrNameLst>
                                      </p:cBhvr>
                                      <p:tavLst>
                                        <p:tav tm="0">
                                          <p:val>
                                            <p:clrVal>
                                              <a:schemeClr val="accent2"/>
                                            </p:clrVal>
                                          </p:val>
                                        </p:tav>
                                        <p:tav tm="50000">
                                          <p:val>
                                            <p:clrVal>
                                              <a:schemeClr val="hlink"/>
                                            </p:clrVal>
                                          </p:val>
                                        </p:tav>
                                      </p:tavLst>
                                    </p:anim>
                                    <p:set>
                                      <p:cBhvr>
                                        <p:cTn id="37" dur="80"/>
                                        <p:tgtEl>
                                          <p:spTgt spid="7">
                                            <p:txEl>
                                              <p:pRg st="3" end="3"/>
                                            </p:txEl>
                                          </p:spTgt>
                                        </p:tgtEl>
                                        <p:attrNameLst>
                                          <p:attrName>fill.type</p:attrName>
                                        </p:attrNameLst>
                                      </p:cBhvr>
                                      <p:to>
                                        <p:strVal val="solid"/>
                                      </p:to>
                                    </p:set>
                                  </p:childTnLst>
                                </p:cTn>
                              </p:par>
                            </p:childTnLst>
                          </p:cTn>
                        </p:par>
                        <p:par>
                          <p:cTn id="38" fill="hold">
                            <p:stCondLst>
                              <p:cond delay="4500"/>
                            </p:stCondLst>
                            <p:childTnLst>
                              <p:par>
                                <p:cTn id="39" presetID="47"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363918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制度层次：发展什么？借鉴什么？改革什么？</a:t>
            </a:r>
            <a:endParaRPr kumimoji="1" lang="en-US" altLang="zh-CN" sz="28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endParaRPr kumimoji="1" lang="zh-CN" altLang="en-US" sz="28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区分道路层面与技术层面的民主</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借鉴经验，尊重规律，推进可操作的民主</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协商民主的技术：如何议事？</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选举民主的技术：如何投票？如何防止贿选、防止选举操纵？</a:t>
            </a:r>
            <a:endParaRPr kumimoji="1" lang="en-US" altLang="zh-CN" sz="2000" b="1" dirty="0">
              <a:solidFill>
                <a:schemeClr val="tx1">
                  <a:lumMod val="65000"/>
                  <a:lumOff val="35000"/>
                </a:schemeClr>
              </a:solidFill>
              <a:latin typeface="Microsoft YaHei" charset="0"/>
              <a:ea typeface="Microsoft YaHei" charset="0"/>
              <a:cs typeface="Microsoft YaHei" charset="0"/>
            </a:endParaRP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地方政府创新</a:t>
            </a:r>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民主制度</a:t>
            </a:r>
          </a:p>
        </p:txBody>
      </p:sp>
    </p:spTree>
    <p:extLst>
      <p:ext uri="{BB962C8B-B14F-4D97-AF65-F5344CB8AC3E}">
        <p14:creationId xmlns="" xmlns:p14="http://schemas.microsoft.com/office/powerpoint/2010/main" val="323587942"/>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7065" y="1287145"/>
            <a:ext cx="10880725" cy="66230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chemeClr val="tx1">
                    <a:lumMod val="65000"/>
                    <a:lumOff val="35000"/>
                  </a:schemeClr>
                </a:solidFill>
                <a:latin typeface="Microsoft YaHei" charset="0"/>
                <a:ea typeface="Microsoft YaHei" charset="0"/>
                <a:cs typeface="Microsoft YaHei" charset="0"/>
              </a:rPr>
              <a:t>制度层次：发展什么？借鉴什么？改革什么？</a:t>
            </a:r>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民主制度</a:t>
            </a:r>
          </a:p>
        </p:txBody>
      </p:sp>
      <p:graphicFrame>
        <p:nvGraphicFramePr>
          <p:cNvPr id="5" name="图表 4"/>
          <p:cNvGraphicFramePr/>
          <p:nvPr/>
        </p:nvGraphicFramePr>
        <p:xfrm>
          <a:off x="928915" y="2099733"/>
          <a:ext cx="10424885" cy="4527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1164434729"/>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9140" y="2266950"/>
            <a:ext cx="10697210" cy="738505"/>
          </a:xfrm>
          <a:prstGeom prst="rect">
            <a:avLst/>
          </a:prstGeom>
          <a:noFill/>
        </p:spPr>
        <p:txBody>
          <a:bodyPr wrap="square" rtlCol="0">
            <a:spAutoFit/>
          </a:bodyPr>
          <a:lstStyle/>
          <a:p>
            <a:pPr>
              <a:lnSpc>
                <a:spcPct val="150000"/>
              </a:lnSpc>
            </a:pPr>
            <a:r>
              <a:rPr kumimoji="1" lang="zh-CN" altLang="en-US" sz="2800" b="1" dirty="0">
                <a:solidFill>
                  <a:schemeClr val="tx1">
                    <a:lumMod val="65000"/>
                    <a:lumOff val="35000"/>
                  </a:schemeClr>
                </a:solidFill>
                <a:latin typeface="Microsoft YaHei" charset="0"/>
                <a:ea typeface="Microsoft YaHei" charset="0"/>
                <a:cs typeface="Microsoft YaHei" charset="0"/>
              </a:rPr>
              <a:t>    </a:t>
            </a:r>
          </a:p>
        </p:txBody>
      </p:sp>
      <p:sp>
        <p:nvSpPr>
          <p:cNvPr id="4" name="文本框 3"/>
          <p:cNvSpPr txBox="1"/>
          <p:nvPr/>
        </p:nvSpPr>
        <p:spPr>
          <a:xfrm>
            <a:off x="647065" y="1287145"/>
            <a:ext cx="10880725" cy="4893945"/>
          </a:xfrm>
          <a:prstGeom prst="rect">
            <a:avLst/>
          </a:prstGeom>
          <a:noFill/>
        </p:spPr>
        <p:txBody>
          <a:bodyPr wrap="square" rtlCol="0">
            <a:spAutoFit/>
          </a:bodyPr>
          <a:lstStyle/>
          <a:p>
            <a:pPr marL="457200" indent="-457200">
              <a:lnSpc>
                <a:spcPct val="150000"/>
              </a:lnSpc>
              <a:buFont typeface="Wingdings" charset="2"/>
              <a:buChar char="u"/>
            </a:pPr>
            <a:r>
              <a:rPr kumimoji="1" lang="zh-CN" altLang="en-US" sz="2800" b="1" dirty="0">
                <a:solidFill>
                  <a:srgbClr val="DB5354"/>
                </a:solidFill>
                <a:latin typeface="Microsoft YaHei" charset="0"/>
                <a:ea typeface="Microsoft YaHei" charset="0"/>
                <a:cs typeface="Microsoft YaHei" charset="0"/>
              </a:rPr>
              <a:t>民主很重要，但民主不是唯一目标</a:t>
            </a:r>
          </a:p>
          <a:p>
            <a:pPr marL="457200" indent="-457200">
              <a:lnSpc>
                <a:spcPct val="150000"/>
              </a:lnSpc>
              <a:buFont typeface="Wingdings" charset="2"/>
              <a:buChar char="u"/>
            </a:pPr>
            <a:r>
              <a:rPr kumimoji="1" lang="zh-CN" altLang="en-US" sz="2000" b="1" dirty="0">
                <a:solidFill>
                  <a:schemeClr val="tx1">
                    <a:lumMod val="65000"/>
                    <a:lumOff val="35000"/>
                  </a:schemeClr>
                </a:solidFill>
                <a:latin typeface="Microsoft YaHei" charset="0"/>
                <a:ea typeface="Microsoft YaHei" charset="0"/>
                <a:cs typeface="Microsoft YaHei" charset="0"/>
              </a:rPr>
              <a:t>民主应该被嵌入国家治理能力与治理体系现代化的过程之中</a:t>
            </a:r>
          </a:p>
          <a:p>
            <a:pPr marL="457200" indent="-457200">
              <a:lnSpc>
                <a:spcPct val="150000"/>
              </a:lnSpc>
              <a:buFont typeface="Wingdings" charset="2"/>
              <a:buChar char="u"/>
            </a:pPr>
            <a:r>
              <a:rPr kumimoji="1" lang="zh-CN" altLang="en-US" sz="2000" b="1" dirty="0">
                <a:solidFill>
                  <a:srgbClr val="FF0000"/>
                </a:solidFill>
                <a:latin typeface="Microsoft YaHei" charset="0"/>
                <a:ea typeface="Microsoft YaHei" charset="0"/>
                <a:cs typeface="Microsoft YaHei" charset="0"/>
              </a:rPr>
              <a:t>一方面，民主是国家治理的价值目标</a:t>
            </a:r>
            <a:r>
              <a:rPr kumimoji="1" lang="zh-CN" altLang="en-US" sz="2000" b="1" dirty="0">
                <a:solidFill>
                  <a:schemeClr val="tx1">
                    <a:lumMod val="65000"/>
                    <a:lumOff val="35000"/>
                  </a:schemeClr>
                </a:solidFill>
                <a:latin typeface="Microsoft YaHei" charset="0"/>
                <a:ea typeface="Microsoft YaHei" charset="0"/>
                <a:cs typeface="Microsoft YaHei" charset="0"/>
              </a:rPr>
              <a:t>，国家治理需要以民主为价值导向，民主的原则应该被贯穿到国家治理的所有领域的，包括核心价值体系、权威决策体系、政治互动体系等。</a:t>
            </a:r>
          </a:p>
          <a:p>
            <a:pPr marL="457200" indent="-457200">
              <a:lnSpc>
                <a:spcPct val="150000"/>
              </a:lnSpc>
              <a:buFont typeface="Wingdings" charset="2"/>
              <a:buChar char="u"/>
            </a:pPr>
            <a:r>
              <a:rPr kumimoji="1" lang="zh-CN" altLang="en-US" sz="2000" b="1" dirty="0">
                <a:solidFill>
                  <a:srgbClr val="FF0000"/>
                </a:solidFill>
                <a:latin typeface="Microsoft YaHei" charset="0"/>
                <a:ea typeface="Microsoft YaHei" charset="0"/>
                <a:cs typeface="Microsoft YaHei" charset="0"/>
              </a:rPr>
              <a:t>另一方面，要认识到民主只是国家治理的一个环节</a:t>
            </a:r>
            <a:r>
              <a:rPr kumimoji="1" lang="zh-CN" altLang="en-US" sz="2000" b="1" dirty="0">
                <a:solidFill>
                  <a:schemeClr val="tx1">
                    <a:lumMod val="65000"/>
                    <a:lumOff val="35000"/>
                  </a:schemeClr>
                </a:solidFill>
                <a:latin typeface="Microsoft YaHei" charset="0"/>
                <a:ea typeface="Microsoft YaHei" charset="0"/>
                <a:cs typeface="Microsoft YaHei" charset="0"/>
              </a:rPr>
              <a:t>。对于中国这样超大规模的政治体来说，国家治理的目标显然不只是民主，还有富强、法治、公正等价值。民主一旦从国家治理中“脱嵌”，后果将会是非常危险的，包括乌克兰、泰国、埃及、中国台湾等许多新兴民主化国家和地区就是负面案例，民调显示老百姓认为“民主不是太少，而是太多”，因为除了“民主”，国家治理的其它方面一塌糊涂。</a:t>
            </a:r>
          </a:p>
          <a:p>
            <a:pPr marL="457200" indent="-457200">
              <a:lnSpc>
                <a:spcPct val="150000"/>
              </a:lnSpc>
              <a:buFont typeface="Wingdings" charset="2"/>
              <a:buChar char="u"/>
            </a:pPr>
            <a:r>
              <a:rPr kumimoji="1" lang="zh-CN" altLang="en-US" sz="2000" b="1" dirty="0">
                <a:solidFill>
                  <a:srgbClr val="FF0000"/>
                </a:solidFill>
                <a:latin typeface="Microsoft YaHei" charset="0"/>
                <a:ea typeface="Microsoft YaHei" charset="0"/>
                <a:cs typeface="Microsoft YaHei" charset="0"/>
              </a:rPr>
              <a:t>在善治中实现民主，以民主推动善治。</a:t>
            </a:r>
          </a:p>
        </p:txBody>
      </p:sp>
      <p:sp>
        <p:nvSpPr>
          <p:cNvPr id="6" name="矩形 5"/>
          <p:cNvSpPr/>
          <p:nvPr/>
        </p:nvSpPr>
        <p:spPr>
          <a:xfrm>
            <a:off x="0" y="0"/>
            <a:ext cx="2767330" cy="621030"/>
          </a:xfrm>
          <a:prstGeom prst="rect">
            <a:avLst/>
          </a:prstGeom>
          <a:solidFill>
            <a:srgbClr val="DB53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latin typeface="Microsoft YaHei" charset="0"/>
                <a:ea typeface="Microsoft YaHei" charset="0"/>
                <a:cs typeface="Microsoft YaHei" charset="0"/>
              </a:rPr>
              <a:t>讨论性总结</a:t>
            </a:r>
          </a:p>
        </p:txBody>
      </p:sp>
    </p:spTree>
    <p:extLst>
      <p:ext uri="{BB962C8B-B14F-4D97-AF65-F5344CB8AC3E}">
        <p14:creationId xmlns="" xmlns:p14="http://schemas.microsoft.com/office/powerpoint/2010/main" val="1507845991"/>
      </p:ext>
    </p:extLst>
  </p:cSld>
  <p:clrMapOvr>
    <a:masterClrMapping/>
  </p:clrMapOvr>
  <mc:AlternateContent xmlns:mc="http://schemas.openxmlformats.org/markup-compatibility/2006">
    <mc:Choice xmlns="" xmlns:p14="http://schemas.microsoft.com/office/powerpoint/2010/main" Requires="p14">
      <p:transition spd="slow" p14:dur="1600">
        <p14:prism dir="l" isInverted="1"/>
      </p:transition>
    </mc:Choice>
    <mc:Fallback>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75460" y="2099945"/>
            <a:ext cx="8641080" cy="601345"/>
          </a:xfrm>
          <a:prstGeom prst="rect">
            <a:avLst/>
          </a:prstGeom>
          <a:noFill/>
          <a:ln w="31750">
            <a:solidFill>
              <a:srgbClr val="000080"/>
            </a:solidFill>
            <a:miter lim="800000"/>
          </a:ln>
        </p:spPr>
        <p:txBody>
          <a:bodyPr wrap="none" lIns="98466" tIns="49233" rIns="98466" bIns="49233" anchor="ctr"/>
          <a:lstStyle/>
          <a:p>
            <a:pPr algn="ctr" eaLnBrk="0" hangingPunct="0"/>
            <a:r>
              <a:rPr lang="en-US" altLang="zh-CN" sz="2200" b="1" dirty="0">
                <a:solidFill>
                  <a:srgbClr val="0000FF"/>
                </a:solidFill>
                <a:latin typeface="黑体" panose="02010609060101010101" pitchFamily="49" charset="-122"/>
                <a:ea typeface="黑体" panose="02010609060101010101" pitchFamily="49" charset="-122"/>
              </a:rPr>
              <a:t>3.3</a:t>
            </a:r>
            <a:r>
              <a:rPr lang="zh-CN" altLang="en-US" sz="2200" b="1" dirty="0">
                <a:solidFill>
                  <a:srgbClr val="0000FF"/>
                </a:solidFill>
                <a:latin typeface="黑体" panose="02010609060101010101" pitchFamily="49" charset="-122"/>
                <a:ea typeface="黑体" panose="02010609060101010101" pitchFamily="49" charset="-122"/>
              </a:rPr>
              <a:t>走中国特色社会主义政治发展道路，必须深化机构和行政体制改革</a:t>
            </a:r>
          </a:p>
        </p:txBody>
      </p:sp>
      <p:sp>
        <p:nvSpPr>
          <p:cNvPr id="3" name="TextBox 9">
            <a:hlinkClick r:id="" action="ppaction://hlinkshowjump?jump=nextslide"/>
          </p:cNvPr>
          <p:cNvSpPr txBox="1"/>
          <p:nvPr/>
        </p:nvSpPr>
        <p:spPr>
          <a:xfrm>
            <a:off x="4651375" y="1028700"/>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5" name="TextBox 9">
            <a:hlinkClick r:id="" action="ppaction://hlinkshowjump?jump=nextslide"/>
          </p:cNvPr>
          <p:cNvSpPr txBox="1"/>
          <p:nvPr/>
        </p:nvSpPr>
        <p:spPr>
          <a:xfrm>
            <a:off x="3021330" y="1028700"/>
            <a:ext cx="6500495" cy="499745"/>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2600" dirty="0">
                <a:solidFill>
                  <a:schemeClr val="bg1"/>
                </a:solidFill>
              </a:rPr>
              <a:t>3.</a:t>
            </a:r>
            <a:r>
              <a:rPr lang="zh-CN" altLang="en-US" sz="2600" dirty="0">
                <a:solidFill>
                  <a:schemeClr val="bg1"/>
                </a:solidFill>
              </a:rPr>
              <a:t>如何坚持中国特色社会主义政治发展道路</a:t>
            </a:r>
          </a:p>
        </p:txBody>
      </p:sp>
      <p:grpSp>
        <p:nvGrpSpPr>
          <p:cNvPr id="8" name="图示 7"/>
          <p:cNvGrpSpPr/>
          <p:nvPr/>
        </p:nvGrpSpPr>
        <p:grpSpPr>
          <a:xfrm>
            <a:off x="4367530" y="2948940"/>
            <a:ext cx="6121400" cy="3595370"/>
            <a:chOff x="4367530" y="2948940"/>
            <a:chExt cx="6121400" cy="3595370"/>
          </a:xfrm>
        </p:grpSpPr>
        <p:sp>
          <p:nvSpPr>
            <p:cNvPr id="7" name="图示 1"/>
            <p:cNvSpPr>
              <a:spLocks/>
            </p:cNvSpPr>
            <p:nvPr/>
          </p:nvSpPr>
          <p:spPr>
            <a:xfrm>
              <a:off x="6671310" y="5030470"/>
              <a:ext cx="1513840" cy="1513840"/>
            </a:xfrm>
            <a:prstGeom prst="ellipse">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7620" tIns="7620" rIns="7620" bIns="7620" numCol="1" anchor="ctr" upright="1">
              <a:noAutofit/>
            </a:bodyPr>
            <a:lstStyle/>
            <a:p>
              <a:pPr marL="0" indent="0" algn="ctr" defTabSz="508000">
                <a:lnSpc>
                  <a:spcPct val="90000"/>
                </a:lnSpc>
                <a:spcBef>
                  <a:spcPts val="0"/>
                </a:spcBef>
                <a:spcAft>
                  <a:spcPts val="500"/>
                </a:spcAft>
                <a:buFontTx/>
                <a:buNone/>
              </a:pPr>
              <a:r>
                <a:rPr lang="zh-CN" altLang="en-US" sz="1200" b="1">
                  <a:latin typeface="微软雅黑" charset="0"/>
                  <a:ea typeface="微软雅黑" charset="0"/>
                </a:rPr>
                <a:t>行政体制改革</a:t>
              </a:r>
            </a:p>
          </p:txBody>
        </p:sp>
        <p:sp>
          <p:nvSpPr>
            <p:cNvPr id="4" name="图示 1"/>
            <p:cNvSpPr>
              <a:spLocks/>
            </p:cNvSpPr>
            <p:nvPr/>
          </p:nvSpPr>
          <p:spPr>
            <a:xfrm rot="10800000">
              <a:off x="5248275" y="5612765"/>
              <a:ext cx="1424940" cy="348615"/>
            </a:xfrm>
            <a:prstGeom prst="leftArrow">
              <a:avLst/>
            </a:prstGeom>
            <a:solidFill>
              <a:schemeClr val="accent1">
                <a:tint val="60000"/>
              </a:schemeClr>
            </a:solidFill>
            <a:ln w="0">
              <a:noFill/>
              <a:prstDash/>
            </a:ln>
          </p:spPr>
          <p:style>
            <a:lnRef idx="0">
              <a:schemeClr val="accent1">
                <a:tint val="60000"/>
              </a:schemeClr>
            </a:lnRef>
            <a:fillRef idx="1">
              <a:schemeClr val="accent1">
                <a:tint val="60000"/>
              </a:schemeClr>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6" name="图示 1"/>
            <p:cNvSpPr>
              <a:spLocks/>
            </p:cNvSpPr>
            <p:nvPr/>
          </p:nvSpPr>
          <p:spPr>
            <a:xfrm>
              <a:off x="4445635" y="5212080"/>
              <a:ext cx="1438275" cy="1150620"/>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30480" tIns="30480" rIns="30480" bIns="30480" numCol="1" anchor="ctr" upright="1">
              <a:noAutofit/>
            </a:bodyPr>
            <a:lstStyle/>
            <a:p>
              <a:pPr marL="0" indent="0" algn="ctr" defTabSz="508000">
                <a:lnSpc>
                  <a:spcPct val="90000"/>
                </a:lnSpc>
                <a:spcBef>
                  <a:spcPts val="0"/>
                </a:spcBef>
                <a:spcAft>
                  <a:spcPts val="700"/>
                </a:spcAft>
                <a:buFontTx/>
                <a:buNone/>
              </a:pPr>
              <a:r>
                <a:rPr lang="zh-CN" altLang="en-US" sz="1600" b="1">
                  <a:latin typeface="微软雅黑" charset="0"/>
                  <a:ea typeface="微软雅黑" charset="0"/>
                </a:rPr>
                <a:t>机构职能体系</a:t>
              </a:r>
            </a:p>
          </p:txBody>
        </p:sp>
        <p:sp>
          <p:nvSpPr>
            <p:cNvPr id="11" name="图示 1"/>
            <p:cNvSpPr>
              <a:spLocks/>
            </p:cNvSpPr>
            <p:nvPr/>
          </p:nvSpPr>
          <p:spPr>
            <a:xfrm rot="13500000">
              <a:off x="5690235" y="4545965"/>
              <a:ext cx="1424940" cy="348615"/>
            </a:xfrm>
            <a:prstGeom prst="leftArrow">
              <a:avLst/>
            </a:prstGeom>
            <a:solidFill>
              <a:schemeClr val="accent1">
                <a:tint val="60000"/>
              </a:schemeClr>
            </a:solidFill>
            <a:ln w="0">
              <a:noFill/>
              <a:prstDash/>
            </a:ln>
          </p:spPr>
          <p:style>
            <a:lnRef idx="0">
              <a:schemeClr val="accent1">
                <a:tint val="60000"/>
              </a:schemeClr>
            </a:lnRef>
            <a:fillRef idx="1">
              <a:schemeClr val="accent1">
                <a:tint val="60000"/>
              </a:schemeClr>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12" name="图示 1"/>
            <p:cNvSpPr>
              <a:spLocks/>
            </p:cNvSpPr>
            <p:nvPr/>
          </p:nvSpPr>
          <p:spPr>
            <a:xfrm>
              <a:off x="5108575" y="3611880"/>
              <a:ext cx="1438275" cy="1150620"/>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30480" tIns="30480" rIns="30480" bIns="30480" numCol="1" anchor="ctr" upright="1">
              <a:noAutofit/>
            </a:bodyPr>
            <a:lstStyle/>
            <a:p>
              <a:pPr marL="0" indent="0" algn="ctr" defTabSz="508000">
                <a:lnSpc>
                  <a:spcPct val="90000"/>
                </a:lnSpc>
                <a:spcBef>
                  <a:spcPts val="0"/>
                </a:spcBef>
                <a:spcAft>
                  <a:spcPts val="700"/>
                </a:spcAft>
                <a:buFontTx/>
                <a:buNone/>
              </a:pPr>
              <a:r>
                <a:rPr lang="zh-CN" altLang="en-US" sz="1600" b="1">
                  <a:latin typeface="微软雅黑" charset="0"/>
                  <a:ea typeface="微软雅黑" charset="0"/>
                </a:rPr>
                <a:t>党的领导体系</a:t>
              </a:r>
            </a:p>
          </p:txBody>
        </p:sp>
        <p:sp>
          <p:nvSpPr>
            <p:cNvPr id="13" name="图示 1"/>
            <p:cNvSpPr>
              <a:spLocks/>
            </p:cNvSpPr>
            <p:nvPr/>
          </p:nvSpPr>
          <p:spPr>
            <a:xfrm rot="16200000">
              <a:off x="6757035" y="4103370"/>
              <a:ext cx="1424940" cy="348615"/>
            </a:xfrm>
            <a:prstGeom prst="leftArrow">
              <a:avLst/>
            </a:prstGeom>
            <a:solidFill>
              <a:schemeClr val="accent1">
                <a:tint val="60000"/>
              </a:schemeClr>
            </a:solidFill>
            <a:ln w="0">
              <a:noFill/>
              <a:prstDash/>
            </a:ln>
          </p:spPr>
          <p:style>
            <a:lnRef idx="0">
              <a:schemeClr val="accent1">
                <a:tint val="60000"/>
              </a:schemeClr>
            </a:lnRef>
            <a:fillRef idx="1">
              <a:schemeClr val="accent1">
                <a:tint val="60000"/>
              </a:schemeClr>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14" name="图示 1"/>
            <p:cNvSpPr>
              <a:spLocks/>
            </p:cNvSpPr>
            <p:nvPr/>
          </p:nvSpPr>
          <p:spPr>
            <a:xfrm>
              <a:off x="6708775" y="2948940"/>
              <a:ext cx="1438275" cy="1150620"/>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30480" tIns="30480" rIns="30480" bIns="30480" numCol="1" anchor="ctr" upright="1">
              <a:noAutofit/>
            </a:bodyPr>
            <a:lstStyle/>
            <a:p>
              <a:pPr marL="0" indent="0" algn="ctr" defTabSz="508000">
                <a:lnSpc>
                  <a:spcPct val="90000"/>
                </a:lnSpc>
                <a:spcBef>
                  <a:spcPts val="0"/>
                </a:spcBef>
                <a:spcAft>
                  <a:spcPts val="700"/>
                </a:spcAft>
                <a:buFontTx/>
                <a:buNone/>
              </a:pPr>
              <a:r>
                <a:rPr lang="zh-CN" altLang="en-US" sz="1600" b="1">
                  <a:latin typeface="微软雅黑" charset="0"/>
                  <a:ea typeface="微软雅黑" charset="0"/>
                </a:rPr>
                <a:t>政府治理体系</a:t>
              </a:r>
            </a:p>
          </p:txBody>
        </p:sp>
        <p:sp>
          <p:nvSpPr>
            <p:cNvPr id="15" name="图示 1"/>
            <p:cNvSpPr>
              <a:spLocks/>
            </p:cNvSpPr>
            <p:nvPr/>
          </p:nvSpPr>
          <p:spPr>
            <a:xfrm rot="18900000">
              <a:off x="7823835" y="4545965"/>
              <a:ext cx="1424940" cy="348615"/>
            </a:xfrm>
            <a:prstGeom prst="leftArrow">
              <a:avLst/>
            </a:prstGeom>
            <a:solidFill>
              <a:schemeClr val="accent1">
                <a:tint val="60000"/>
              </a:schemeClr>
            </a:solidFill>
            <a:ln w="0">
              <a:noFill/>
              <a:prstDash/>
            </a:ln>
          </p:spPr>
          <p:style>
            <a:lnRef idx="0">
              <a:schemeClr val="accent1">
                <a:tint val="60000"/>
              </a:schemeClr>
            </a:lnRef>
            <a:fillRef idx="1">
              <a:schemeClr val="accent1">
                <a:tint val="60000"/>
              </a:schemeClr>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16" name="图示 1"/>
            <p:cNvSpPr>
              <a:spLocks/>
            </p:cNvSpPr>
            <p:nvPr/>
          </p:nvSpPr>
          <p:spPr>
            <a:xfrm>
              <a:off x="8308975" y="3611880"/>
              <a:ext cx="1438275" cy="1150620"/>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30480" tIns="30480" rIns="30480" bIns="30480" numCol="1" anchor="ctr" upright="1">
              <a:noAutofit/>
            </a:bodyPr>
            <a:lstStyle/>
            <a:p>
              <a:pPr marL="0" indent="0" algn="ctr" defTabSz="508000">
                <a:lnSpc>
                  <a:spcPct val="90000"/>
                </a:lnSpc>
                <a:spcBef>
                  <a:spcPts val="0"/>
                </a:spcBef>
                <a:spcAft>
                  <a:spcPts val="700"/>
                </a:spcAft>
                <a:buFontTx/>
                <a:buNone/>
              </a:pPr>
              <a:r>
                <a:rPr lang="zh-CN" altLang="en-US" sz="1600" b="1">
                  <a:latin typeface="微软雅黑" charset="0"/>
                  <a:ea typeface="微软雅黑" charset="0"/>
                </a:rPr>
                <a:t>武装力量体系</a:t>
              </a:r>
            </a:p>
          </p:txBody>
        </p:sp>
        <p:sp>
          <p:nvSpPr>
            <p:cNvPr id="17" name="图示 1"/>
            <p:cNvSpPr>
              <a:spLocks/>
            </p:cNvSpPr>
            <p:nvPr/>
          </p:nvSpPr>
          <p:spPr>
            <a:xfrm>
              <a:off x="8265795" y="5612765"/>
              <a:ext cx="1424940" cy="348615"/>
            </a:xfrm>
            <a:prstGeom prst="leftArrow">
              <a:avLst/>
            </a:prstGeom>
            <a:solidFill>
              <a:schemeClr val="accent1">
                <a:tint val="60000"/>
              </a:schemeClr>
            </a:solidFill>
            <a:ln w="0">
              <a:noFill/>
              <a:prstDash/>
            </a:ln>
          </p:spPr>
          <p:style>
            <a:lnRef idx="0">
              <a:schemeClr val="accent1">
                <a:tint val="60000"/>
              </a:schemeClr>
            </a:lnRef>
            <a:fillRef idx="1">
              <a:schemeClr val="accent1">
                <a:tint val="60000"/>
              </a:schemeClr>
            </a:fillRef>
            <a:effectRef idx="0">
              <a:srgbClr val="000000"/>
            </a:effectRef>
            <a:fontRef idx="minor">
              <a:schemeClr val="lt1"/>
            </a:fontRef>
          </p:style>
          <p:txBody>
            <a:bodyPr vert="horz" wrap="square" lIns="0" tIns="0" rIns="0" bIns="0" anchor="t">
              <a:noAutofit/>
            </a:bodyPr>
            <a:lstStyle/>
            <a:p>
              <a:pPr marL="0" indent="0" defTabSz="508000">
                <a:lnSpc>
                  <a:spcPct val="100000"/>
                </a:lnSpc>
                <a:spcBef>
                  <a:spcPts val="0"/>
                </a:spcBef>
                <a:spcAft>
                  <a:spcPts val="0"/>
                </a:spcAft>
                <a:buFontTx/>
                <a:buNone/>
              </a:pPr>
              <a:endParaRPr/>
            </a:p>
          </p:txBody>
        </p:sp>
        <p:sp>
          <p:nvSpPr>
            <p:cNvPr id="18" name="图示 1"/>
            <p:cNvSpPr>
              <a:spLocks/>
            </p:cNvSpPr>
            <p:nvPr/>
          </p:nvSpPr>
          <p:spPr>
            <a:xfrm>
              <a:off x="8971915" y="5212080"/>
              <a:ext cx="1438275" cy="1150620"/>
            </a:xfrm>
            <a:prstGeom prst="roundRect">
              <a:avLst>
                <a:gd name="adj" fmla="val 10000"/>
              </a:avLst>
            </a:prstGeom>
            <a:ln w="12700" cap="flat" cmpd="sng">
              <a:solidFill>
                <a:schemeClr val="lt1">
                  <a:alpha val="100000"/>
                </a:schemeClr>
              </a:solidFill>
              <a:prstDash val="solid"/>
            </a:ln>
          </p:spPr>
          <p:style>
            <a:lnRef idx="2">
              <a:schemeClr val="lt1"/>
            </a:lnRef>
            <a:fillRef idx="1">
              <a:schemeClr val="accent1"/>
            </a:fillRef>
            <a:effectRef idx="0">
              <a:srgbClr val="000000"/>
            </a:effectRef>
            <a:fontRef idx="minor">
              <a:schemeClr val="lt1"/>
            </a:fontRef>
          </p:style>
          <p:txBody>
            <a:bodyPr vert="horz" wrap="square" lIns="30480" tIns="30480" rIns="30480" bIns="30480" numCol="1" anchor="ctr" upright="1">
              <a:noAutofit/>
            </a:bodyPr>
            <a:lstStyle/>
            <a:p>
              <a:pPr marL="0" indent="0" algn="ctr" defTabSz="508000">
                <a:lnSpc>
                  <a:spcPct val="90000"/>
                </a:lnSpc>
                <a:spcBef>
                  <a:spcPts val="0"/>
                </a:spcBef>
                <a:spcAft>
                  <a:spcPts val="700"/>
                </a:spcAft>
                <a:buFontTx/>
                <a:buNone/>
              </a:pPr>
              <a:r>
                <a:rPr lang="zh-CN" altLang="en-US" sz="1600" b="1">
                  <a:latin typeface="微软雅黑" charset="0"/>
                  <a:ea typeface="微软雅黑" charset="0"/>
                </a:rPr>
                <a:t>群团工作体系</a:t>
              </a:r>
            </a:p>
          </p:txBody>
        </p:sp>
      </p:grpSp>
      <p:sp>
        <p:nvSpPr>
          <p:cNvPr id="9" name="圆角矩形 8"/>
          <p:cNvSpPr/>
          <p:nvPr/>
        </p:nvSpPr>
        <p:spPr>
          <a:xfrm>
            <a:off x="1919605" y="3140710"/>
            <a:ext cx="2448560" cy="3456305"/>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sz="2200" b="1" dirty="0"/>
          </a:p>
        </p:txBody>
      </p:sp>
      <p:sp>
        <p:nvSpPr>
          <p:cNvPr id="10" name="矩形 9"/>
          <p:cNvSpPr/>
          <p:nvPr/>
        </p:nvSpPr>
        <p:spPr>
          <a:xfrm>
            <a:off x="1919605" y="3500755"/>
            <a:ext cx="2448560" cy="2638425"/>
          </a:xfrm>
          <a:prstGeom prst="rect">
            <a:avLst/>
          </a:prstGeom>
        </p:spPr>
        <p:txBody>
          <a:bodyPr wrap="square" lIns="98466" tIns="49233" rIns="98466" bIns="49233">
            <a:spAutoFit/>
          </a:bodyPr>
          <a:lstStyle/>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转变政府职能</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深化简政放权</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创新监管方式</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增强政府公信力</a:t>
            </a:r>
            <a:endParaRPr lang="en-US" altLang="zh-CN" sz="2200" b="1"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打造服务型政府</a:t>
            </a:r>
          </a:p>
        </p:txBody>
      </p:sp>
    </p:spTree>
    <p:extLst>
      <p:ext uri="{BB962C8B-B14F-4D97-AF65-F5344CB8AC3E}">
        <p14:creationId xmlns="" xmlns:p14="http://schemas.microsoft.com/office/powerpoint/2010/main" val="4050279078"/>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 xmlns:p14="http://schemas.microsoft.com/office/powerpoint/2010/main" xmlns:a14="http://schemas.microsoft.com/office/drawing/2010/main" val="0"/>
              </a:ext>
            </a:extLst>
          </a:blip>
          <a:srcRect t="52605" b="5954"/>
          <a:stretch>
            <a:fillRect/>
          </a:stretch>
        </p:blipFill>
        <p:spPr bwMode="auto">
          <a:xfrm>
            <a:off x="1531620" y="4004945"/>
            <a:ext cx="9136380" cy="288036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53250" name="AutoShape 2"/>
          <p:cNvSpPr>
            <a:spLocks noChangeAspect="1" noChangeArrowheads="1"/>
          </p:cNvSpPr>
          <p:nvPr/>
        </p:nvSpPr>
        <p:spPr bwMode="auto">
          <a:xfrm>
            <a:off x="1679575" y="-192405"/>
            <a:ext cx="304800" cy="406400"/>
          </a:xfrm>
          <a:prstGeom prst="rect">
            <a:avLst/>
          </a:prstGeom>
          <a:noFill/>
        </p:spPr>
        <p:txBody>
          <a:bodyPr vert="horz" wrap="square" lIns="98466" tIns="49233" rIns="98466" bIns="49233" numCol="1" anchor="t" anchorCtr="0" compatLnSpc="1"/>
          <a:lstStyle/>
          <a:p>
            <a:endParaRPr lang="zh-CN" altLang="en-US"/>
          </a:p>
        </p:txBody>
      </p:sp>
      <p:sp>
        <p:nvSpPr>
          <p:cNvPr id="12" name="矩形 11"/>
          <p:cNvSpPr/>
          <p:nvPr/>
        </p:nvSpPr>
        <p:spPr>
          <a:xfrm>
            <a:off x="3647440" y="836930"/>
            <a:ext cx="5533390" cy="628650"/>
          </a:xfrm>
          <a:prstGeom prst="rect">
            <a:avLst/>
          </a:prstGeom>
        </p:spPr>
        <p:txBody>
          <a:bodyPr wrap="none" lIns="98466" tIns="49233" rIns="98466" bIns="49233">
            <a:spAutoFit/>
          </a:bodyPr>
          <a:lstStyle/>
          <a:p>
            <a:pPr>
              <a:lnSpc>
                <a:spcPct val="150000"/>
              </a:lnSpc>
            </a:pPr>
            <a:r>
              <a:rPr lang="zh-CN" altLang="en-US" sz="2600" b="1" dirty="0">
                <a:solidFill>
                  <a:srgbClr val="0070C0"/>
                </a:solidFill>
                <a:latin typeface="微软雅黑" panose="020B0503020204020204" pitchFamily="34" charset="-122"/>
                <a:ea typeface="微软雅黑" panose="020B0503020204020204" pitchFamily="34" charset="-122"/>
              </a:rPr>
              <a:t>（二）健全人民当家作主的制度体系</a:t>
            </a:r>
            <a:endParaRPr lang="en-US" altLang="zh-CN" sz="2600" b="1" dirty="0">
              <a:solidFill>
                <a:srgbClr val="0070C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991360" y="1700530"/>
            <a:ext cx="8198485" cy="1106170"/>
            <a:chOff x="1991360" y="1700530"/>
            <a:chExt cx="8198485" cy="1106170"/>
          </a:xfrm>
        </p:grpSpPr>
        <p:sp>
          <p:nvSpPr>
            <p:cNvPr id="9" name="直角三角形 8"/>
            <p:cNvSpPr/>
            <p:nvPr/>
          </p:nvSpPr>
          <p:spPr>
            <a:xfrm rot="10800000" flipH="1">
              <a:off x="1991360" y="1700530"/>
              <a:ext cx="1080135" cy="671830"/>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10" name="直角三角形 9"/>
            <p:cNvSpPr/>
            <p:nvPr/>
          </p:nvSpPr>
          <p:spPr>
            <a:xfrm rot="16200000">
              <a:off x="9366250" y="1983105"/>
              <a:ext cx="721995" cy="925195"/>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11" name="矩形 10"/>
            <p:cNvSpPr/>
            <p:nvPr/>
          </p:nvSpPr>
          <p:spPr>
            <a:xfrm>
              <a:off x="2063750" y="1797050"/>
              <a:ext cx="8065135" cy="96012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13" name="文本框 11"/>
            <p:cNvSpPr txBox="1"/>
            <p:nvPr/>
          </p:nvSpPr>
          <p:spPr>
            <a:xfrm>
              <a:off x="2063750" y="1797050"/>
              <a:ext cx="8065135" cy="835660"/>
            </a:xfrm>
            <a:prstGeom prst="rect">
              <a:avLst/>
            </a:prstGeom>
            <a:noFill/>
          </p:spPr>
          <p:txBody>
            <a:bodyPr wrap="square"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zh-CN" sz="2000" b="1" dirty="0">
                  <a:latin typeface="楷体" panose="02010609060101010101" pitchFamily="49" charset="-122"/>
                  <a:ea typeface="楷体" panose="02010609060101010101" pitchFamily="49" charset="-122"/>
                </a:rPr>
                <a:t>发展社会主义民主政治就是要体现人民意志、保障人民权益、激发人民创造活力，用制度体系保证人民当家作主。</a:t>
              </a:r>
            </a:p>
          </p:txBody>
        </p:sp>
      </p:grpSp>
      <p:sp>
        <p:nvSpPr>
          <p:cNvPr id="23" name="TextBox 22"/>
          <p:cNvSpPr txBox="1"/>
          <p:nvPr/>
        </p:nvSpPr>
        <p:spPr>
          <a:xfrm>
            <a:off x="4224020" y="3429000"/>
            <a:ext cx="4104640" cy="1579245"/>
          </a:xfrm>
          <a:prstGeom prst="rect">
            <a:avLst/>
          </a:prstGeom>
          <a:noFill/>
        </p:spPr>
        <p:txBody>
          <a:bodyPr wrap="square" lIns="98466" tIns="49233" rIns="98466" bIns="49233" rtlCol="0">
            <a:spAutoFit/>
          </a:bodyPr>
          <a:lstStyle/>
          <a:p>
            <a:pPr>
              <a:lnSpc>
                <a:spcPct val="200000"/>
              </a:lnSpc>
            </a:pP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坚持人民代表大会制度</a:t>
            </a:r>
            <a:endParaRPr lang="en-US" altLang="zh-CN" sz="2600" b="1" dirty="0">
              <a:latin typeface="微软雅黑" panose="020B0503020204020204" pitchFamily="34" charset="-122"/>
              <a:ea typeface="微软雅黑" panose="020B0503020204020204" pitchFamily="34" charset="-122"/>
            </a:endParaRPr>
          </a:p>
          <a:p>
            <a:pPr>
              <a:lnSpc>
                <a:spcPct val="200000"/>
              </a:lnSpc>
            </a:pPr>
            <a:r>
              <a:rPr lang="en-US" altLang="zh-CN" sz="2600" b="1" dirty="0">
                <a:latin typeface="微软雅黑" panose="020B0503020204020204" pitchFamily="34" charset="-122"/>
                <a:ea typeface="微软雅黑" panose="020B0503020204020204" pitchFamily="34" charset="-122"/>
              </a:rPr>
              <a:t>2.</a:t>
            </a:r>
            <a:r>
              <a:rPr lang="zh-CN" altLang="en-US" sz="2600" b="1" dirty="0">
                <a:latin typeface="微软雅黑" panose="020B0503020204020204" pitchFamily="34" charset="-122"/>
                <a:ea typeface="微软雅黑" panose="020B0503020204020204" pitchFamily="34" charset="-122"/>
              </a:rPr>
              <a:t>发挥社会主义协商民主</a:t>
            </a:r>
            <a:endParaRPr lang="en-US" altLang="zh-CN" sz="2600" b="1"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96996482"/>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3"/>
                                        </p:tgtEl>
                                        <p:attrNameLst>
                                          <p:attrName>style.visibility</p:attrName>
                                        </p:attrNameLst>
                                      </p:cBhvr>
                                      <p:to>
                                        <p:strVal val="visible"/>
                                      </p:to>
                                    </p:set>
                                    <p:anim calcmode="discrete" valueType="clr">
                                      <p:cBhvr override="childStyle">
                                        <p:cTn id="7" dur="80"/>
                                        <p:tgtEl>
                                          <p:spTgt spid="2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3"/>
                                        </p:tgtEl>
                                        <p:attrNameLst>
                                          <p:attrName>fillcolor</p:attrName>
                                        </p:attrNameLst>
                                      </p:cBhvr>
                                      <p:tavLst>
                                        <p:tav tm="0">
                                          <p:val>
                                            <p:clrVal>
                                              <a:schemeClr val="accent2"/>
                                            </p:clrVal>
                                          </p:val>
                                        </p:tav>
                                        <p:tav tm="50000">
                                          <p:val>
                                            <p:clrVal>
                                              <a:schemeClr val="hlink"/>
                                            </p:clrVal>
                                          </p:val>
                                        </p:tav>
                                      </p:tavLst>
                                    </p:anim>
                                    <p:set>
                                      <p:cBhvr>
                                        <p:cTn id="9" dur="80"/>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 xmlns:p14="http://schemas.microsoft.com/office/powerpoint/2010/main" xmlns:a16="http://schemas.microsoft.com/office/drawing/2014/main" id="{EFA90C3B-691A-464D-B50A-D67409B8E9F5}"/>
              </a:ext>
            </a:extLst>
          </p:cNvPr>
          <p:cNvSpPr>
            <a:spLocks noGrp="1" noChangeArrowheads="1"/>
          </p:cNvSpPr>
          <p:nvPr>
            <p:ph type="title"/>
          </p:nvPr>
        </p:nvSpPr>
        <p:spPr>
          <a:xfrm>
            <a:off x="1295400" y="228600"/>
            <a:ext cx="5181600" cy="1371600"/>
          </a:xfrm>
        </p:spPr>
        <p:txBody>
          <a:bodyPr/>
          <a:lstStyle/>
          <a:p>
            <a:r>
              <a:rPr lang="zh-CN" altLang="en-US"/>
              <a:t>     社会主义民主</a:t>
            </a:r>
          </a:p>
        </p:txBody>
      </p:sp>
      <p:sp>
        <p:nvSpPr>
          <p:cNvPr id="251907" name="Rectangle 3">
            <a:extLst>
              <a:ext uri="{FF2B5EF4-FFF2-40B4-BE49-F238E27FC236}">
                <a16:creationId xmlns="" xmlns:p14="http://schemas.microsoft.com/office/powerpoint/2010/main" xmlns:a16="http://schemas.microsoft.com/office/drawing/2014/main" id="{18ABD82F-FA23-4D12-89AE-2D9D7A145B2A}"/>
              </a:ext>
            </a:extLst>
          </p:cNvPr>
          <p:cNvSpPr>
            <a:spLocks noGrp="1" noChangeArrowheads="1"/>
          </p:cNvSpPr>
          <p:nvPr>
            <p:ph type="body" idx="1"/>
          </p:nvPr>
        </p:nvSpPr>
        <p:spPr>
          <a:xfrm>
            <a:off x="1828800" y="1600200"/>
            <a:ext cx="3276600" cy="4876800"/>
          </a:xfrm>
        </p:spPr>
        <p:txBody>
          <a:bodyPr/>
          <a:lstStyle/>
          <a:p>
            <a:pPr>
              <a:lnSpc>
                <a:spcPct val="90000"/>
              </a:lnSpc>
            </a:pPr>
            <a:r>
              <a:rPr lang="zh-CN" altLang="en-US" b="1" dirty="0"/>
              <a:t>列宁热情洋溢地称赞它是以“穷人的民主”代替了“富人的民主”，以多数人的民主代替了少数人的民主。</a:t>
            </a:r>
          </a:p>
          <a:p>
            <a:pPr>
              <a:lnSpc>
                <a:spcPct val="90000"/>
              </a:lnSpc>
            </a:pPr>
            <a:r>
              <a:rPr lang="zh-CN" altLang="en-US" b="1" dirty="0"/>
              <a:t>因而，从民主的本质上看，社会主义民主“比任何资产阶级民主要民主百万倍”。</a:t>
            </a:r>
            <a:r>
              <a:rPr lang="zh-CN" altLang="en-US" dirty="0"/>
              <a:t> </a:t>
            </a:r>
          </a:p>
        </p:txBody>
      </p:sp>
      <p:pic>
        <p:nvPicPr>
          <p:cNvPr id="251908" name="Picture 4">
            <a:extLst>
              <a:ext uri="{FF2B5EF4-FFF2-40B4-BE49-F238E27FC236}">
                <a16:creationId xmlns="" xmlns:p14="http://schemas.microsoft.com/office/powerpoint/2010/main" xmlns:a16="http://schemas.microsoft.com/office/drawing/2014/main" id="{A2EA43B2-E522-4988-AE1D-FC3406B1C81C}"/>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5943600" y="914400"/>
            <a:ext cx="4419600" cy="5943600"/>
          </a:xfrm>
          <a:prstGeom prst="rect">
            <a:avLst/>
          </a:prstGeom>
          <a:noFill/>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27803570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 xmlns:p14="http://schemas.microsoft.com/office/powerpoint/2010/main" xmlns:a16="http://schemas.microsoft.com/office/drawing/2014/main" id="{6CB09DFA-AAD9-4CFE-8216-97828C149CAE}"/>
              </a:ext>
            </a:extLst>
          </p:cNvPr>
          <p:cNvGrpSpPr>
            <a:grpSpLocks/>
          </p:cNvGrpSpPr>
          <p:nvPr/>
        </p:nvGrpSpPr>
        <p:grpSpPr bwMode="auto">
          <a:xfrm>
            <a:off x="1238250" y="748030"/>
            <a:ext cx="9756775" cy="6285230"/>
            <a:chOff x="1238250" y="748030"/>
            <a:chExt cx="9756775" cy="6285230"/>
          </a:xfrm>
        </p:grpSpPr>
        <p:sp>
          <p:nvSpPr>
            <p:cNvPr id="238595" name="Rectangle 19">
              <a:extLst>
                <a:ext uri="{FF2B5EF4-FFF2-40B4-BE49-F238E27FC236}">
                  <a16:creationId xmlns="" xmlns:p14="http://schemas.microsoft.com/office/powerpoint/2010/main" xmlns:a16="http://schemas.microsoft.com/office/drawing/2014/main" id="{2583A9DC-BCD2-42F5-8712-FA1F452957B5}"/>
                </a:ext>
              </a:extLst>
            </p:cNvPr>
            <p:cNvSpPr>
              <a:spLocks noChangeArrowheads="1"/>
            </p:cNvSpPr>
            <p:nvPr/>
          </p:nvSpPr>
          <p:spPr bwMode="auto">
            <a:xfrm>
              <a:off x="1676400" y="121920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8596" name="Text Box 21">
              <a:extLst>
                <a:ext uri="{FF2B5EF4-FFF2-40B4-BE49-F238E27FC236}">
                  <a16:creationId xmlns="" xmlns:p14="http://schemas.microsoft.com/office/powerpoint/2010/main" xmlns:a16="http://schemas.microsoft.com/office/drawing/2014/main" id="{31A96417-E7AE-4A84-84B1-A7DAEC618EE7}"/>
                </a:ext>
              </a:extLst>
            </p:cNvPr>
            <p:cNvSpPr txBox="1">
              <a:spLocks noChangeArrowheads="1"/>
            </p:cNvSpPr>
            <p:nvPr/>
          </p:nvSpPr>
          <p:spPr bwMode="auto">
            <a:xfrm>
              <a:off x="10201275" y="7480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8597" name="Text Box 22">
              <a:extLst>
                <a:ext uri="{FF2B5EF4-FFF2-40B4-BE49-F238E27FC236}">
                  <a16:creationId xmlns="" xmlns:p14="http://schemas.microsoft.com/office/powerpoint/2010/main" xmlns:a16="http://schemas.microsoft.com/office/drawing/2014/main" id="{74AC6D43-28DE-464F-940E-54C0E3F5F109}"/>
                </a:ext>
              </a:extLst>
            </p:cNvPr>
            <p:cNvSpPr txBox="1">
              <a:spLocks noChangeArrowheads="1"/>
            </p:cNvSpPr>
            <p:nvPr/>
          </p:nvSpPr>
          <p:spPr bwMode="auto">
            <a:xfrm>
              <a:off x="1238250" y="762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8598" name="Text Box 23">
              <a:extLst>
                <a:ext uri="{FF2B5EF4-FFF2-40B4-BE49-F238E27FC236}">
                  <a16:creationId xmlns="" xmlns:p14="http://schemas.microsoft.com/office/powerpoint/2010/main" xmlns:a16="http://schemas.microsoft.com/office/drawing/2014/main" id="{850F04F5-50E0-4E9F-B873-9FF21B71D51B}"/>
                </a:ext>
              </a:extLst>
            </p:cNvPr>
            <p:cNvSpPr txBox="1">
              <a:spLocks noChangeArrowheads="1"/>
            </p:cNvSpPr>
            <p:nvPr/>
          </p:nvSpPr>
          <p:spPr bwMode="auto">
            <a:xfrm flipH="1" flipV="1">
              <a:off x="1252855" y="626300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238599" name="Text Box 24">
              <a:extLst>
                <a:ext uri="{FF2B5EF4-FFF2-40B4-BE49-F238E27FC236}">
                  <a16:creationId xmlns="" xmlns:p14="http://schemas.microsoft.com/office/powerpoint/2010/main" xmlns:a16="http://schemas.microsoft.com/office/drawing/2014/main" id="{742615AA-6EB7-4F92-8C04-12C5CC7FFCD7}"/>
                </a:ext>
              </a:extLst>
            </p:cNvPr>
            <p:cNvSpPr txBox="1">
              <a:spLocks noChangeArrowheads="1"/>
            </p:cNvSpPr>
            <p:nvPr/>
          </p:nvSpPr>
          <p:spPr bwMode="auto">
            <a:xfrm rot="5400000">
              <a:off x="10347325" y="62217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sp>
        <p:nvSpPr>
          <p:cNvPr id="43022" name="Rectangle 14">
            <a:extLst>
              <a:ext uri="{FF2B5EF4-FFF2-40B4-BE49-F238E27FC236}">
                <a16:creationId xmlns="" xmlns:p14="http://schemas.microsoft.com/office/powerpoint/2010/main" xmlns:a16="http://schemas.microsoft.com/office/drawing/2014/main" id="{4A309D2E-8C8D-4E84-92D0-482B3AC71076}"/>
              </a:ext>
            </a:extLst>
          </p:cNvPr>
          <p:cNvSpPr>
            <a:spLocks noChangeArrowheads="1"/>
          </p:cNvSpPr>
          <p:nvPr/>
        </p:nvSpPr>
        <p:spPr bwMode="auto">
          <a:xfrm>
            <a:off x="1676400" y="1295400"/>
            <a:ext cx="6248400" cy="946150"/>
          </a:xfrm>
          <a:prstGeom prst="rect">
            <a:avLst/>
          </a:prstGeom>
          <a:solidFill>
            <a:schemeClr val="bg1">
              <a:alpha val="70195"/>
            </a:scheme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2800" b="1">
                <a:latin typeface="微软雅黑" panose="020B0503020204020204" pitchFamily="34" charset="-122"/>
                <a:ea typeface="微软雅黑" panose="020B0503020204020204" pitchFamily="34" charset="-122"/>
              </a:rPr>
              <a:t>“</a:t>
            </a:r>
            <a:r>
              <a:rPr kumimoji="1" lang="zh-CN" altLang="en-US" sz="2800" b="1">
                <a:latin typeface="微软雅黑" panose="020B0503020204020204" pitchFamily="34" charset="-122"/>
                <a:ea typeface="微软雅黑" panose="020B0503020204020204" pitchFamily="34" charset="-122"/>
              </a:rPr>
              <a:t>民主”源于古希腊文，原意为“人民的权力”</a:t>
            </a:r>
            <a:r>
              <a:rPr kumimoji="1" lang="en-US" altLang="zh-CN" sz="2800" b="1">
                <a:latin typeface="微软雅黑" panose="020B0503020204020204" pitchFamily="34" charset="-122"/>
                <a:ea typeface="微软雅黑" panose="020B0503020204020204" pitchFamily="34" charset="-122"/>
              </a:rPr>
              <a:t>,“</a:t>
            </a:r>
            <a:r>
              <a:rPr kumimoji="1" lang="zh-CN" altLang="en-US" sz="2800" b="1">
                <a:latin typeface="微软雅黑" panose="020B0503020204020204" pitchFamily="34" charset="-122"/>
                <a:ea typeface="微软雅黑" panose="020B0503020204020204" pitchFamily="34" charset="-122"/>
              </a:rPr>
              <a:t>多数人的统治”</a:t>
            </a:r>
          </a:p>
        </p:txBody>
      </p:sp>
      <p:grpSp>
        <p:nvGrpSpPr>
          <p:cNvPr id="5" name="Group 26">
            <a:extLst>
              <a:ext uri="{FF2B5EF4-FFF2-40B4-BE49-F238E27FC236}">
                <a16:creationId xmlns="" xmlns:p14="http://schemas.microsoft.com/office/powerpoint/2010/main" xmlns:a16="http://schemas.microsoft.com/office/drawing/2014/main" id="{5A1DC410-B1B9-4BCB-A03A-62106117219F}"/>
              </a:ext>
            </a:extLst>
          </p:cNvPr>
          <p:cNvGrpSpPr>
            <a:grpSpLocks/>
          </p:cNvGrpSpPr>
          <p:nvPr/>
        </p:nvGrpSpPr>
        <p:grpSpPr bwMode="auto">
          <a:xfrm>
            <a:off x="1219200" y="2590800"/>
            <a:ext cx="5715000" cy="3780155"/>
            <a:chOff x="1219200" y="2590800"/>
            <a:chExt cx="5715000" cy="3780155"/>
          </a:xfrm>
        </p:grpSpPr>
        <p:pic>
          <p:nvPicPr>
            <p:cNvPr id="238607" name="Picture 15">
              <a:extLst>
                <a:ext uri="{FF2B5EF4-FFF2-40B4-BE49-F238E27FC236}">
                  <a16:creationId xmlns="" xmlns:p14="http://schemas.microsoft.com/office/powerpoint/2010/main" xmlns:a16="http://schemas.microsoft.com/office/drawing/2014/main" id="{1BC86D42-AF0D-4C9D-93F4-9AC2FA78B50C}"/>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l="10397" t="15889" r="7376" b="14806"/>
            <a:stretch>
              <a:fillRect/>
            </a:stretch>
          </p:blipFill>
          <p:spPr bwMode="auto">
            <a:xfrm>
              <a:off x="1219200" y="2590800"/>
              <a:ext cx="5715000" cy="378015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43024" name="Text Box 16">
              <a:extLst>
                <a:ext uri="{FF2B5EF4-FFF2-40B4-BE49-F238E27FC236}">
                  <a16:creationId xmlns="" xmlns:p14="http://schemas.microsoft.com/office/powerpoint/2010/main" xmlns:a16="http://schemas.microsoft.com/office/drawing/2014/main" id="{E607F65E-9076-4315-9500-9C01A285BD12}"/>
                </a:ext>
              </a:extLst>
            </p:cNvPr>
            <p:cNvSpPr txBox="1">
              <a:spLocks noChangeArrowheads="1"/>
            </p:cNvSpPr>
            <p:nvPr/>
          </p:nvSpPr>
          <p:spPr bwMode="auto">
            <a:xfrm>
              <a:off x="2296160" y="3124200"/>
              <a:ext cx="4004945" cy="302895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FontTx/>
                <a:buChar char="•"/>
              </a:pPr>
              <a:r>
                <a:rPr kumimoji="1" lang="en-US" altLang="zh-CN" sz="2600">
                  <a:latin typeface="微软雅黑" panose="020B0503020204020204" pitchFamily="34" charset="-122"/>
                  <a:ea typeface="微软雅黑" panose="020B0503020204020204" pitchFamily="34" charset="-122"/>
                </a:rPr>
                <a:t>  </a:t>
              </a:r>
              <a:r>
                <a:rPr kumimoji="1" lang="en-US" altLang="zh-CN" sz="2600" b="1">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zh-CN" altLang="en-US" sz="2600" b="1">
                  <a:effectLst>
                    <a:outerShdw blurRad="38100" dist="38100" dir="2700000" algn="tl">
                      <a:srgbClr val="C0C0C0"/>
                    </a:outerShdw>
                  </a:effectLst>
                  <a:latin typeface="微软雅黑" panose="020B0503020204020204" pitchFamily="34" charset="-122"/>
                  <a:ea typeface="微软雅黑" panose="020B0503020204020204" pitchFamily="34" charset="-122"/>
                </a:rPr>
                <a:t>我们已经找到了新路，我们能跳出这</a:t>
              </a:r>
              <a:r>
                <a:rPr kumimoji="1" lang="zh-CN" altLang="en-US" sz="26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周期率</a:t>
              </a:r>
              <a:r>
                <a:rPr kumimoji="1" lang="zh-CN" altLang="en-US" sz="2600" b="1">
                  <a:effectLst>
                    <a:outerShdw blurRad="38100" dist="38100" dir="2700000" algn="tl">
                      <a:srgbClr val="C0C0C0"/>
                    </a:outerShdw>
                  </a:effectLst>
                  <a:latin typeface="微软雅黑" panose="020B0503020204020204" pitchFamily="34" charset="-122"/>
                  <a:ea typeface="微软雅黑" panose="020B0503020204020204" pitchFamily="34" charset="-122"/>
                </a:rPr>
                <a:t>。这条新路，就是民主。只有让人民来监督政府，政府才不敢松懈；只有人人起来负责，才不会人亡政息。”</a:t>
              </a:r>
            </a:p>
            <a:p>
              <a:pPr algn="r" eaLnBrk="1" hangingPunct="1">
                <a:lnSpc>
                  <a:spcPct val="90000"/>
                </a:lnSpc>
                <a:spcBef>
                  <a:spcPct val="20000"/>
                </a:spcBef>
              </a:pPr>
              <a:r>
                <a:rPr kumimoji="1" lang="en-US" altLang="zh-CN" sz="2600" b="1">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1" lang="zh-CN" altLang="en-US" sz="2600" b="1">
                  <a:effectLst>
                    <a:outerShdw blurRad="38100" dist="38100" dir="2700000" algn="tl">
                      <a:srgbClr val="C0C0C0"/>
                    </a:outerShdw>
                  </a:effectLst>
                  <a:latin typeface="微软雅黑" panose="020B0503020204020204" pitchFamily="34" charset="-122"/>
                  <a:ea typeface="微软雅黑" panose="020B0503020204020204" pitchFamily="34" charset="-122"/>
                </a:rPr>
                <a:t>毛泽东</a:t>
              </a:r>
            </a:p>
          </p:txBody>
        </p:sp>
      </p:grpSp>
      <p:pic>
        <p:nvPicPr>
          <p:cNvPr id="43026" name="Picture 18">
            <a:extLst>
              <a:ext uri="{FF2B5EF4-FFF2-40B4-BE49-F238E27FC236}">
                <a16:creationId xmlns="" xmlns:p14="http://schemas.microsoft.com/office/powerpoint/2010/main" xmlns:a16="http://schemas.microsoft.com/office/drawing/2014/main" id="{44E12652-EB24-475D-90AE-B71D2DD4A274}"/>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6705600" y="3276600"/>
            <a:ext cx="3733800" cy="2857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
        <p:nvSpPr>
          <p:cNvPr id="238610" name="Text Box 20">
            <a:extLst>
              <a:ext uri="{FF2B5EF4-FFF2-40B4-BE49-F238E27FC236}">
                <a16:creationId xmlns="" xmlns:p14="http://schemas.microsoft.com/office/powerpoint/2010/main" xmlns:a16="http://schemas.microsoft.com/office/drawing/2014/main" id="{5D75B018-1151-4FF0-9C5F-0700328437E0}"/>
              </a:ext>
            </a:extLst>
          </p:cNvPr>
          <p:cNvSpPr txBox="1">
            <a:spLocks noChangeArrowheads="1"/>
          </p:cNvSpPr>
          <p:nvPr/>
        </p:nvSpPr>
        <p:spPr bwMode="auto">
          <a:xfrm>
            <a:off x="2270125" y="22225"/>
            <a:ext cx="322580" cy="36957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a:t>
            </a:r>
          </a:p>
        </p:txBody>
      </p:sp>
      <p:grpSp>
        <p:nvGrpSpPr>
          <p:cNvPr id="6" name="Group 23">
            <a:extLst>
              <a:ext uri="{FF2B5EF4-FFF2-40B4-BE49-F238E27FC236}">
                <a16:creationId xmlns="" xmlns:p14="http://schemas.microsoft.com/office/powerpoint/2010/main" xmlns:a16="http://schemas.microsoft.com/office/drawing/2014/main" id="{8B1B36F6-1271-498D-A13C-4B19FDA099AD}"/>
              </a:ext>
            </a:extLst>
          </p:cNvPr>
          <p:cNvGrpSpPr>
            <a:grpSpLocks/>
          </p:cNvGrpSpPr>
          <p:nvPr/>
        </p:nvGrpSpPr>
        <p:grpSpPr bwMode="auto">
          <a:xfrm>
            <a:off x="7924800" y="1219200"/>
            <a:ext cx="2590800" cy="2057400"/>
            <a:chOff x="7924800" y="1219200"/>
            <a:chExt cx="2590800" cy="2057400"/>
          </a:xfrm>
        </p:grpSpPr>
        <p:pic>
          <p:nvPicPr>
            <p:cNvPr id="238612" name="Picture 21">
              <a:extLst>
                <a:ext uri="{FF2B5EF4-FFF2-40B4-BE49-F238E27FC236}">
                  <a16:creationId xmlns="" xmlns:p14="http://schemas.microsoft.com/office/powerpoint/2010/main" xmlns:a16="http://schemas.microsoft.com/office/drawing/2014/main" id="{0EA38E62-75F9-4241-A6E1-993F0E78A970}"/>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7924800" y="1219200"/>
              <a:ext cx="2106930" cy="2057400"/>
            </a:xfrm>
            <a:prstGeom prst="rect">
              <a:avLst/>
            </a:prstGeom>
            <a:noFill/>
            <a:ln w="76200">
              <a:solidFill>
                <a:schemeClr val="bg1"/>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sp>
          <p:nvSpPr>
            <p:cNvPr id="238613" name="Text Box 22">
              <a:extLst>
                <a:ext uri="{FF2B5EF4-FFF2-40B4-BE49-F238E27FC236}">
                  <a16:creationId xmlns="" xmlns:p14="http://schemas.microsoft.com/office/powerpoint/2010/main" xmlns:a16="http://schemas.microsoft.com/office/drawing/2014/main" id="{9540E028-4709-4D2B-96D4-7100E5350012}"/>
                </a:ext>
              </a:extLst>
            </p:cNvPr>
            <p:cNvSpPr txBox="1">
              <a:spLocks noChangeArrowheads="1"/>
            </p:cNvSpPr>
            <p:nvPr/>
          </p:nvSpPr>
          <p:spPr bwMode="auto">
            <a:xfrm>
              <a:off x="10054590" y="1459865"/>
              <a:ext cx="461010" cy="100203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accent2"/>
                  </a:solidFill>
                  <a:ea typeface="黑体" panose="02010609060101010101" pitchFamily="49" charset="-122"/>
                </a:rPr>
                <a:t>苏格拉底</a:t>
              </a:r>
            </a:p>
          </p:txBody>
        </p:sp>
      </p:grpSp>
    </p:spTree>
    <p:extLst>
      <p:ext uri="{BB962C8B-B14F-4D97-AF65-F5344CB8AC3E}">
        <p14:creationId xmlns="" xmlns:p14="http://schemas.microsoft.com/office/powerpoint/2010/main" val="25085026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3022"/>
                                        </p:tgtEl>
                                        <p:attrNameLst>
                                          <p:attrName>style.visibility</p:attrName>
                                        </p:attrNameLst>
                                      </p:cBhvr>
                                      <p:to>
                                        <p:strVal val="visible"/>
                                      </p:to>
                                    </p:set>
                                    <p:anim calcmode="discrete" valueType="clr">
                                      <p:cBhvr override="childStyle">
                                        <p:cTn id="14" dur="80"/>
                                        <p:tgtEl>
                                          <p:spTgt spid="4302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43022"/>
                                        </p:tgtEl>
                                        <p:attrNameLst>
                                          <p:attrName>fillcolor</p:attrName>
                                        </p:attrNameLst>
                                      </p:cBhvr>
                                      <p:tavLst>
                                        <p:tav tm="0">
                                          <p:val>
                                            <p:clrVal>
                                              <a:schemeClr val="accent2"/>
                                            </p:clrVal>
                                          </p:val>
                                        </p:tav>
                                        <p:tav tm="50000">
                                          <p:val>
                                            <p:clrVal>
                                              <a:schemeClr val="hlink"/>
                                            </p:clrVal>
                                          </p:val>
                                        </p:tav>
                                      </p:tavLst>
                                    </p:anim>
                                    <p:set>
                                      <p:cBhvr>
                                        <p:cTn id="16" dur="80"/>
                                        <p:tgtEl>
                                          <p:spTgt spid="43022"/>
                                        </p:tgtEl>
                                        <p:attrNameLst>
                                          <p:attrName>fill.type</p:attrName>
                                        </p:attrNameLst>
                                      </p:cBhvr>
                                      <p:to>
                                        <p:strVal val="solid"/>
                                      </p:to>
                                    </p:set>
                                  </p:childTnLst>
                                </p:cTn>
                              </p:par>
                            </p:childTnLst>
                          </p:cTn>
                        </p:par>
                        <p:par>
                          <p:cTn id="17" fill="hold" nodeType="afterGroup">
                            <p:stCondLst>
                              <p:cond delay="1240"/>
                            </p:stCondLst>
                            <p:childTnLst>
                              <p:par>
                                <p:cTn id="18" presetID="53" presetClass="entr" presetSubtype="0" fill="hold" nodeType="afterEffect">
                                  <p:stCondLst>
                                    <p:cond delay="0"/>
                                  </p:stCondLst>
                                  <p:childTnLst>
                                    <p:set>
                                      <p:cBhvr>
                                        <p:cTn id="19" dur="1" fill="hold">
                                          <p:stCondLst>
                                            <p:cond delay="0"/>
                                          </p:stCondLst>
                                        </p:cTn>
                                        <p:tgtEl>
                                          <p:spTgt spid="43026"/>
                                        </p:tgtEl>
                                        <p:attrNameLst>
                                          <p:attrName>style.visibility</p:attrName>
                                        </p:attrNameLst>
                                      </p:cBhvr>
                                      <p:to>
                                        <p:strVal val="visible"/>
                                      </p:to>
                                    </p:set>
                                    <p:anim calcmode="lin" valueType="num">
                                      <p:cBhvr>
                                        <p:cTn id="20" dur="2000" fill="hold"/>
                                        <p:tgtEl>
                                          <p:spTgt spid="43026"/>
                                        </p:tgtEl>
                                        <p:attrNameLst>
                                          <p:attrName>ppt_w</p:attrName>
                                        </p:attrNameLst>
                                      </p:cBhvr>
                                      <p:tavLst>
                                        <p:tav tm="0">
                                          <p:val>
                                            <p:fltVal val="0"/>
                                          </p:val>
                                        </p:tav>
                                        <p:tav tm="100000">
                                          <p:val>
                                            <p:strVal val="#ppt_w"/>
                                          </p:val>
                                        </p:tav>
                                      </p:tavLst>
                                    </p:anim>
                                    <p:anim calcmode="lin" valueType="num">
                                      <p:cBhvr>
                                        <p:cTn id="21" dur="2000" fill="hold"/>
                                        <p:tgtEl>
                                          <p:spTgt spid="43026"/>
                                        </p:tgtEl>
                                        <p:attrNameLst>
                                          <p:attrName>ppt_h</p:attrName>
                                        </p:attrNameLst>
                                      </p:cBhvr>
                                      <p:tavLst>
                                        <p:tav tm="0">
                                          <p:val>
                                            <p:fltVal val="0"/>
                                          </p:val>
                                        </p:tav>
                                        <p:tav tm="100000">
                                          <p:val>
                                            <p:strVal val="#ppt_h"/>
                                          </p:val>
                                        </p:tav>
                                      </p:tavLst>
                                    </p:anim>
                                    <p:animEffect transition="in" filter="fade">
                                      <p:cBhvr>
                                        <p:cTn id="22" dur="2000"/>
                                        <p:tgtEl>
                                          <p:spTgt spid="43026"/>
                                        </p:tgtEl>
                                      </p:cBhvr>
                                    </p:animEffect>
                                  </p:childTnLst>
                                </p:cTn>
                              </p:par>
                            </p:childTnLst>
                          </p:cTn>
                        </p:par>
                        <p:par>
                          <p:cTn id="23" fill="hold" nodeType="afterGroup">
                            <p:stCondLst>
                              <p:cond delay="3240"/>
                            </p:stCondLst>
                            <p:childTnLst>
                              <p:par>
                                <p:cTn id="24" presetID="53"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nodeType="afterGroup">
                            <p:stCondLst>
                              <p:cond delay="3740"/>
                            </p:stCondLst>
                            <p:childTnLst>
                              <p:par>
                                <p:cTn id="30" presetID="23" presetClass="entr" presetSubtype="16"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000" fill="hold"/>
                                        <p:tgtEl>
                                          <p:spTgt spid="6"/>
                                        </p:tgtEl>
                                        <p:attrNameLst>
                                          <p:attrName>ppt_w</p:attrName>
                                        </p:attrNameLst>
                                      </p:cBhvr>
                                      <p:tavLst>
                                        <p:tav tm="0">
                                          <p:val>
                                            <p:fltVal val="0"/>
                                          </p:val>
                                        </p:tav>
                                        <p:tav tm="100000">
                                          <p:val>
                                            <p:strVal val="#ppt_w"/>
                                          </p:val>
                                        </p:tav>
                                      </p:tavLst>
                                    </p:anim>
                                    <p:anim calcmode="lin" valueType="num">
                                      <p:cBhvr>
                                        <p:cTn id="33" dur="10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423795" y="2708910"/>
            <a:ext cx="914400" cy="1791970"/>
          </a:xfrm>
          <a:prstGeom prst="rect">
            <a:avLst/>
          </a:prstGeom>
          <a:noFill/>
          <a:ln w="25400">
            <a:solidFill>
              <a:srgbClr val="E60010"/>
            </a:solidFill>
            <a:miter lim="800000"/>
          </a:ln>
        </p:spPr>
        <p:txBody>
          <a:bodyPr lIns="98466" tIns="49233" rIns="98466" bIns="49233" anchor="ctr" anchorCtr="1">
            <a:spAutoFit/>
          </a:bodyPr>
          <a:lstStyle/>
          <a:p>
            <a:pPr algn="ctr"/>
            <a:r>
              <a:rPr lang="zh-CN" altLang="en-US" sz="2200" b="1" dirty="0">
                <a:solidFill>
                  <a:srgbClr val="0000FF"/>
                </a:solidFill>
                <a:ea typeface="黑体" panose="02010609060101010101" pitchFamily="49" charset="-122"/>
              </a:rPr>
              <a:t>人民当家作主制度体系</a:t>
            </a:r>
          </a:p>
        </p:txBody>
      </p:sp>
      <p:sp>
        <p:nvSpPr>
          <p:cNvPr id="3" name="Rectangle 11"/>
          <p:cNvSpPr>
            <a:spLocks noChangeArrowheads="1"/>
          </p:cNvSpPr>
          <p:nvPr/>
        </p:nvSpPr>
        <p:spPr bwMode="auto">
          <a:xfrm>
            <a:off x="4007485" y="1124585"/>
            <a:ext cx="5958205" cy="537210"/>
          </a:xfrm>
          <a:prstGeom prst="rect">
            <a:avLst/>
          </a:prstGeom>
          <a:solidFill>
            <a:srgbClr val="0000FF"/>
          </a:solidFill>
          <a:ln w="25400">
            <a:solidFill>
              <a:srgbClr val="FFFFFF"/>
            </a:solidFill>
            <a:miter lim="800000"/>
          </a:ln>
          <a:effectLst/>
        </p:spPr>
        <p:txBody>
          <a:bodyPr lIns="98466" tIns="49233" rIns="98466" bIns="49233" anchor="ctr" anchorCtr="1"/>
          <a:lstStyle/>
          <a:p>
            <a:pPr>
              <a:buFontTx/>
              <a:buNone/>
              <a:defRPr/>
            </a:pP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sym typeface="Wingdings 2" panose="05020102010507070707" pitchFamily="18" charset="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人民民主专政制度</a:t>
            </a:r>
            <a:r>
              <a:rPr lang="en-US" altLang="zh-CN"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a:t>
            </a:r>
            <a:r>
              <a:rPr lang="zh-CN" altLang="en-US"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国</a:t>
            </a:r>
            <a:r>
              <a:rPr lang="zh-CN" altLang="en-US" sz="2200" b="1" dirty="0">
                <a:solidFill>
                  <a:schemeClr val="bg1"/>
                </a:solidFill>
                <a:effectLst>
                  <a:outerShdw blurRad="38100" dist="38100" dir="2700000" algn="tl">
                    <a:srgbClr val="000000"/>
                  </a:outerShdw>
                </a:effectLst>
                <a:ea typeface="黑体" panose="02010609060101010101" pitchFamily="49" charset="-122"/>
              </a:rPr>
              <a:t>体：根本政治制度</a:t>
            </a:r>
            <a:endPar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4" name="Rectangle 12"/>
          <p:cNvSpPr>
            <a:spLocks noChangeArrowheads="1"/>
          </p:cNvSpPr>
          <p:nvPr/>
        </p:nvSpPr>
        <p:spPr bwMode="auto">
          <a:xfrm>
            <a:off x="4007485" y="2180590"/>
            <a:ext cx="5958205" cy="579755"/>
          </a:xfrm>
          <a:prstGeom prst="rect">
            <a:avLst/>
          </a:prstGeom>
          <a:solidFill>
            <a:srgbClr val="0000FF"/>
          </a:solidFill>
          <a:ln w="25400">
            <a:solidFill>
              <a:srgbClr val="FFFFFF"/>
            </a:solidFill>
            <a:miter lim="800000"/>
          </a:ln>
          <a:effectLst/>
        </p:spPr>
        <p:txBody>
          <a:bodyPr lIns="98466" tIns="49233" rIns="98466" bIns="49233" anchor="ctr" anchorCtr="1"/>
          <a:lstStyle/>
          <a:p>
            <a:pPr>
              <a:buFontTx/>
              <a:buNone/>
              <a:defRPr/>
            </a:pP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sym typeface="Wingdings 2" panose="05020102010507070707" pitchFamily="18" charset="2"/>
              </a:rPr>
              <a:t>人民代表大会制</a:t>
            </a:r>
            <a:r>
              <a:rPr lang="en-US" altLang="zh-CN"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a:t>
            </a:r>
            <a:r>
              <a:rPr lang="zh-CN" altLang="en-US" sz="2200" b="1" dirty="0">
                <a:solidFill>
                  <a:schemeClr val="bg1"/>
                </a:solidFill>
                <a:effectLst>
                  <a:outerShdw blurRad="38100" dist="38100" dir="2700000" algn="tl">
                    <a:srgbClr val="000000"/>
                  </a:outerShdw>
                </a:effectLst>
                <a:ea typeface="黑体" panose="02010609060101010101" pitchFamily="49" charset="-122"/>
              </a:rPr>
              <a:t>政体：根本政治制度</a:t>
            </a:r>
            <a:endParaRPr lang="en-US" altLang="zh-CN" sz="2200" b="1" dirty="0">
              <a:solidFill>
                <a:schemeClr val="bg1"/>
              </a:solidFill>
              <a:effectLst>
                <a:outerShdw blurRad="38100" dist="38100" dir="2700000" algn="tl">
                  <a:srgbClr val="000000"/>
                </a:outerShdw>
              </a:effectLst>
              <a:ea typeface="黑体" panose="02010609060101010101" pitchFamily="49" charset="-122"/>
            </a:endParaRPr>
          </a:p>
        </p:txBody>
      </p:sp>
      <p:sp>
        <p:nvSpPr>
          <p:cNvPr id="5" name="Rectangle 13"/>
          <p:cNvSpPr>
            <a:spLocks noChangeArrowheads="1"/>
          </p:cNvSpPr>
          <p:nvPr/>
        </p:nvSpPr>
        <p:spPr bwMode="auto">
          <a:xfrm>
            <a:off x="4007485" y="3333115"/>
            <a:ext cx="5848985" cy="654050"/>
          </a:xfrm>
          <a:prstGeom prst="rect">
            <a:avLst/>
          </a:prstGeom>
          <a:solidFill>
            <a:srgbClr val="0000FF"/>
          </a:solidFill>
          <a:ln w="25400">
            <a:solidFill>
              <a:srgbClr val="FFFFFF"/>
            </a:solidFill>
            <a:miter lim="800000"/>
          </a:ln>
          <a:effectLst/>
        </p:spPr>
        <p:txBody>
          <a:bodyPr lIns="98466" tIns="49233" rIns="98466" bIns="49233" anchor="ctr" anchorCtr="1"/>
          <a:lstStyle/>
          <a:p>
            <a:pPr>
              <a:buFontTx/>
              <a:buNone/>
              <a:defRPr/>
            </a:pP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sym typeface="Wingdings 2" panose="05020102010507070707" pitchFamily="18" charset="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多党合作政治协商制</a:t>
            </a:r>
            <a:r>
              <a:rPr lang="en-US" altLang="zh-CN"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基本政治政党制度</a:t>
            </a:r>
          </a:p>
        </p:txBody>
      </p:sp>
      <p:sp>
        <p:nvSpPr>
          <p:cNvPr id="6" name="Rectangle 14"/>
          <p:cNvSpPr>
            <a:spLocks noChangeArrowheads="1"/>
          </p:cNvSpPr>
          <p:nvPr/>
        </p:nvSpPr>
        <p:spPr bwMode="auto">
          <a:xfrm>
            <a:off x="4007485" y="4580890"/>
            <a:ext cx="5958205" cy="579755"/>
          </a:xfrm>
          <a:prstGeom prst="rect">
            <a:avLst/>
          </a:prstGeom>
          <a:solidFill>
            <a:srgbClr val="0000FF"/>
          </a:solidFill>
          <a:ln w="25400">
            <a:solidFill>
              <a:srgbClr val="FFFFFF"/>
            </a:solidFill>
            <a:miter lim="800000"/>
          </a:ln>
          <a:effectLst/>
        </p:spPr>
        <p:txBody>
          <a:bodyPr lIns="98466" tIns="49233" rIns="98466" bIns="49233" anchor="ctr" anchorCtr="1"/>
          <a:lstStyle/>
          <a:p>
            <a:pPr>
              <a:buFontTx/>
              <a:buNone/>
              <a:defRPr/>
            </a:pP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sym typeface="Wingdings 2" panose="05020102010507070707" pitchFamily="18" charset="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民族区域自治制度</a:t>
            </a:r>
            <a:r>
              <a:rPr lang="en-US" altLang="zh-CN"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基本政策、政治制度</a:t>
            </a:r>
          </a:p>
        </p:txBody>
      </p:sp>
      <p:grpSp>
        <p:nvGrpSpPr>
          <p:cNvPr id="7" name="Group 17"/>
          <p:cNvGrpSpPr/>
          <p:nvPr/>
        </p:nvGrpSpPr>
        <p:grpSpPr bwMode="auto">
          <a:xfrm>
            <a:off x="3359785" y="1124585"/>
            <a:ext cx="694055" cy="5184775"/>
            <a:chOff x="3359785" y="1124585"/>
            <a:chExt cx="694055" cy="5184775"/>
          </a:xfrm>
          <a:solidFill>
            <a:srgbClr val="0000FF"/>
          </a:solidFill>
        </p:grpSpPr>
        <p:sp>
          <p:nvSpPr>
            <p:cNvPr id="8" name="Rectangle 5"/>
            <p:cNvSpPr>
              <a:spLocks noChangeArrowheads="1"/>
            </p:cNvSpPr>
            <p:nvPr/>
          </p:nvSpPr>
          <p:spPr bwMode="auto">
            <a:xfrm>
              <a:off x="3359785" y="3509010"/>
              <a:ext cx="277495" cy="184785"/>
            </a:xfrm>
            <a:prstGeom prst="rect">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9" name="AutoShape 6"/>
            <p:cNvSpPr>
              <a:spLocks noChangeArrowheads="1"/>
            </p:cNvSpPr>
            <p:nvPr/>
          </p:nvSpPr>
          <p:spPr bwMode="auto">
            <a:xfrm>
              <a:off x="3621405" y="1124585"/>
              <a:ext cx="387350" cy="371475"/>
            </a:xfrm>
            <a:prstGeom prst="rightArrow">
              <a:avLst>
                <a:gd name="adj1" fmla="val 50000"/>
                <a:gd name="adj2" fmla="val 30625"/>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10" name="AutoShape 7"/>
            <p:cNvSpPr>
              <a:spLocks noChangeArrowheads="1"/>
            </p:cNvSpPr>
            <p:nvPr/>
          </p:nvSpPr>
          <p:spPr bwMode="auto">
            <a:xfrm>
              <a:off x="3621405" y="2182495"/>
              <a:ext cx="387350" cy="371475"/>
            </a:xfrm>
            <a:prstGeom prst="rightArrow">
              <a:avLst>
                <a:gd name="adj1" fmla="val 50000"/>
                <a:gd name="adj2" fmla="val 30625"/>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11" name="AutoShape 8"/>
            <p:cNvSpPr>
              <a:spLocks noChangeArrowheads="1"/>
            </p:cNvSpPr>
            <p:nvPr/>
          </p:nvSpPr>
          <p:spPr bwMode="auto">
            <a:xfrm>
              <a:off x="3621405" y="3399155"/>
              <a:ext cx="387350" cy="371475"/>
            </a:xfrm>
            <a:prstGeom prst="rightArrow">
              <a:avLst>
                <a:gd name="adj1" fmla="val 50000"/>
                <a:gd name="adj2" fmla="val 30625"/>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12" name="AutoShape 9"/>
            <p:cNvSpPr>
              <a:spLocks noChangeArrowheads="1"/>
            </p:cNvSpPr>
            <p:nvPr/>
          </p:nvSpPr>
          <p:spPr bwMode="auto">
            <a:xfrm>
              <a:off x="3665855" y="4669155"/>
              <a:ext cx="387350" cy="371475"/>
            </a:xfrm>
            <a:prstGeom prst="rightArrow">
              <a:avLst>
                <a:gd name="adj1" fmla="val 50000"/>
                <a:gd name="adj2" fmla="val 30625"/>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13" name="Rectangle 10"/>
            <p:cNvSpPr>
              <a:spLocks noChangeArrowheads="1"/>
            </p:cNvSpPr>
            <p:nvPr/>
          </p:nvSpPr>
          <p:spPr bwMode="auto">
            <a:xfrm>
              <a:off x="3531235" y="1182370"/>
              <a:ext cx="109220" cy="5081905"/>
            </a:xfrm>
            <a:prstGeom prst="rect">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sp>
          <p:nvSpPr>
            <p:cNvPr id="14" name="AutoShape 15"/>
            <p:cNvSpPr>
              <a:spLocks noChangeArrowheads="1"/>
            </p:cNvSpPr>
            <p:nvPr/>
          </p:nvSpPr>
          <p:spPr bwMode="auto">
            <a:xfrm>
              <a:off x="3665855" y="5937885"/>
              <a:ext cx="387350" cy="371475"/>
            </a:xfrm>
            <a:prstGeom prst="rightArrow">
              <a:avLst>
                <a:gd name="adj1" fmla="val 50000"/>
                <a:gd name="adj2" fmla="val 30625"/>
              </a:avLst>
            </a:prstGeom>
            <a:grpFill/>
            <a:ln w="25400">
              <a:solidFill>
                <a:srgbClr val="E60010"/>
              </a:solidFill>
              <a:miter lim="800000"/>
            </a:ln>
          </p:spPr>
          <p:txBody>
            <a:bodyPr wrap="none" anchor="ctr"/>
            <a:lstStyle/>
            <a:p>
              <a:endParaRPr lang="zh-CN" altLang="en-US" sz="2200" dirty="0">
                <a:solidFill>
                  <a:srgbClr val="0000FF"/>
                </a:solidFill>
                <a:ea typeface="宋体" panose="02010600030101010101" pitchFamily="2" charset="-122"/>
              </a:endParaRPr>
            </a:p>
          </p:txBody>
        </p:sp>
      </p:grpSp>
      <p:sp>
        <p:nvSpPr>
          <p:cNvPr id="15" name="Rectangle 16"/>
          <p:cNvSpPr>
            <a:spLocks noChangeArrowheads="1"/>
          </p:cNvSpPr>
          <p:nvPr/>
        </p:nvSpPr>
        <p:spPr bwMode="auto">
          <a:xfrm>
            <a:off x="4079875" y="5829300"/>
            <a:ext cx="5958205" cy="579755"/>
          </a:xfrm>
          <a:prstGeom prst="rect">
            <a:avLst/>
          </a:prstGeom>
          <a:solidFill>
            <a:srgbClr val="0000FF"/>
          </a:solidFill>
          <a:ln w="25400">
            <a:solidFill>
              <a:srgbClr val="FFFFFF"/>
            </a:solidFill>
            <a:miter lim="800000"/>
          </a:ln>
          <a:effectLst/>
        </p:spPr>
        <p:txBody>
          <a:bodyPr lIns="98466" tIns="49233" rIns="98466" bIns="49233" anchor="ctr" anchorCtr="1"/>
          <a:lstStyle/>
          <a:p>
            <a:pPr>
              <a:buFontTx/>
              <a:buNone/>
              <a:defRPr/>
            </a:pP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sym typeface="Wingdings 2" panose="05020102010507070707" pitchFamily="18" charset="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基层群众自治制度</a:t>
            </a:r>
            <a:r>
              <a:rPr lang="en-US" altLang="zh-CN" sz="2200" b="1" dirty="0">
                <a:solidFill>
                  <a:schemeClr val="bg1"/>
                </a:solidFill>
                <a:effectLst>
                  <a:outerShdw blurRad="38100" dist="38100" dir="2700000" algn="tl">
                    <a:srgbClr val="000000"/>
                  </a:outerShdw>
                </a:effectLst>
                <a:latin typeface="Times New Roman" panose="02020603050405020304"/>
                <a:ea typeface="黑体" panose="02010609060101010101" pitchFamily="49" charset="-122"/>
              </a:rPr>
              <a:t>——</a:t>
            </a:r>
            <a:r>
              <a:rPr lang="zh-CN" altLang="en-US" sz="2200" b="1" dirty="0">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基本管理、政治制度</a:t>
            </a:r>
          </a:p>
        </p:txBody>
      </p:sp>
    </p:spTree>
    <p:extLst>
      <p:ext uri="{BB962C8B-B14F-4D97-AF65-F5344CB8AC3E}">
        <p14:creationId xmlns="" xmlns:p14="http://schemas.microsoft.com/office/powerpoint/2010/main" val="112410329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a:extLst>
              <a:ext uri="{FF2B5EF4-FFF2-40B4-BE49-F238E27FC236}">
                <a16:creationId xmlns="" xmlns:p14="http://schemas.microsoft.com/office/powerpoint/2010/main" xmlns:a16="http://schemas.microsoft.com/office/drawing/2014/main" id="{3CF85E78-9F98-471B-A1C3-FF2EC57F6BC2}"/>
              </a:ext>
            </a:extLst>
          </p:cNvPr>
          <p:cNvSpPr>
            <a:spLocks noGrp="1" noChangeArrowheads="1"/>
          </p:cNvSpPr>
          <p:nvPr>
            <p:ph type="body" idx="4294967295"/>
          </p:nvPr>
        </p:nvSpPr>
        <p:spPr>
          <a:xfrm>
            <a:off x="2367280" y="1196975"/>
            <a:ext cx="8300720" cy="5107305"/>
          </a:xfrm>
          <a:noFill/>
          <a:extLst>
            <a:ext uri="{909E8E84-426E-40DD-AFC4-6F175D3DCCD1}">
              <a14:hiddenFill xmlns="" xmlns:p14="http://schemas.microsoft.com/office/powerpoint/2010/main" xmlns:a14="http://schemas.microsoft.com/office/drawing/2010/main">
                <a:solidFill>
                  <a:srgbClr val="993366"/>
                </a:solidFill>
              </a14:hiddenFill>
            </a:ext>
            <a:ext uri="{91240B29-F687-4F45-9708-019B960494DF}">
              <a14:hiddenLine xmlns="" xmlns:p14="http://schemas.microsoft.com/office/powerpoint/2010/main" xmlns:a14="http://schemas.microsoft.com/office/drawing/2010/main" w="28575">
                <a:solidFill>
                  <a:schemeClr val="accent1"/>
                </a:solidFill>
                <a:miter lim="800000"/>
                <a:headEnd/>
                <a:tailEnd/>
              </a14:hiddenLine>
            </a:ext>
          </a:extLst>
        </p:spPr>
        <p:txBody>
          <a:bodyPr/>
          <a:lstStyle/>
          <a:p>
            <a:pPr>
              <a:buFontTx/>
              <a:buNone/>
            </a:pPr>
            <a:r>
              <a:rPr lang="zh-CN" altLang="en-US" sz="4800" b="1" dirty="0"/>
              <a:t>      </a:t>
            </a:r>
            <a:r>
              <a:rPr lang="zh-CN" altLang="en-US" sz="4800" b="1" dirty="0">
                <a:latin typeface="隶书" panose="02010509060101010101" pitchFamily="49" charset="-122"/>
                <a:ea typeface="隶书" panose="02010509060101010101" pitchFamily="49" charset="-122"/>
              </a:rPr>
              <a:t>运用人民民主专政的力量，巩固人民的政权，是正义的事情。</a:t>
            </a:r>
          </a:p>
          <a:p>
            <a:pPr>
              <a:buFontTx/>
              <a:buNone/>
            </a:pPr>
            <a:r>
              <a:rPr lang="zh-CN" altLang="en-US" sz="4800" b="1" dirty="0">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邓小平文选</a:t>
            </a:r>
            <a:r>
              <a:rPr lang="en-US" altLang="zh-CN" b="1" dirty="0">
                <a:latin typeface="隶书" panose="02010509060101010101" pitchFamily="49" charset="-122"/>
                <a:ea typeface="隶书" panose="02010509060101010101" pitchFamily="49" charset="-122"/>
              </a:rPr>
              <a:t>》</a:t>
            </a:r>
            <a:r>
              <a:rPr lang="zh-CN" altLang="en-US" b="1" dirty="0">
                <a:latin typeface="隶书" panose="02010509060101010101" pitchFamily="49" charset="-122"/>
                <a:ea typeface="隶书" panose="02010509060101010101" pitchFamily="49" charset="-122"/>
              </a:rPr>
              <a:t>第三卷，第</a:t>
            </a:r>
            <a:r>
              <a:rPr lang="en-US" altLang="zh-CN" b="1" dirty="0">
                <a:latin typeface="隶书" panose="02010509060101010101" pitchFamily="49" charset="-122"/>
                <a:ea typeface="隶书" panose="02010509060101010101" pitchFamily="49" charset="-122"/>
              </a:rPr>
              <a:t>379</a:t>
            </a:r>
            <a:r>
              <a:rPr lang="zh-CN" altLang="en-US" b="1" dirty="0">
                <a:latin typeface="隶书" panose="02010509060101010101" pitchFamily="49" charset="-122"/>
                <a:ea typeface="隶书" panose="02010509060101010101" pitchFamily="49" charset="-122"/>
              </a:rPr>
              <a:t>页。</a:t>
            </a:r>
          </a:p>
          <a:p>
            <a:endParaRPr lang="zh-CN" altLang="en-US" b="1"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spTree>
    <p:extLst>
      <p:ext uri="{BB962C8B-B14F-4D97-AF65-F5344CB8AC3E}">
        <p14:creationId xmlns="" xmlns:p14="http://schemas.microsoft.com/office/powerpoint/2010/main" val="32955655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328035" cy="48133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79650" y="1917065"/>
            <a:ext cx="3096260" cy="3067050"/>
          </a:xfrm>
          <a:prstGeom prst="rect">
            <a:avLst/>
          </a:prstGeom>
        </p:spPr>
        <p:txBody>
          <a:bodyPr wrap="square" lIns="98466" tIns="49233" rIns="98466" bIns="49233">
            <a:spAutoFit/>
          </a:bodyPr>
          <a:lstStyle/>
          <a:p>
            <a:pPr>
              <a:lnSpc>
                <a:spcPct val="150000"/>
              </a:lnSpc>
            </a:pPr>
            <a:r>
              <a:rPr lang="en-US" altLang="zh-CN" sz="2200" b="1" dirty="0">
                <a:solidFill>
                  <a:srgbClr val="0000FF"/>
                </a:solidFill>
                <a:latin typeface="黑体" panose="02010609060101010101" pitchFamily="49" charset="-122"/>
                <a:ea typeface="黑体" panose="02010609060101010101" pitchFamily="49" charset="-122"/>
              </a:rPr>
              <a:t>1.1</a:t>
            </a:r>
            <a:r>
              <a:rPr lang="zh-CN" altLang="en-US" sz="2200" b="1" dirty="0">
                <a:solidFill>
                  <a:srgbClr val="0000FF"/>
                </a:solidFill>
                <a:latin typeface="黑体" panose="02010609060101010101" pitchFamily="49" charset="-122"/>
                <a:ea typeface="黑体" panose="02010609060101010101" pitchFamily="49" charset="-122"/>
              </a:rPr>
              <a:t>人民代表大会制度是一个什么样的制度？</a:t>
            </a:r>
            <a:endParaRPr lang="en-US" altLang="zh-CN" sz="2200" b="1" dirty="0">
              <a:solidFill>
                <a:schemeClr val="accent6">
                  <a:lumMod val="50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r>
              <a:rPr lang="zh-CN" altLang="en-US" sz="2200" b="1" dirty="0">
                <a:latin typeface="楷体" panose="02010609060101010101" pitchFamily="49" charset="-122"/>
                <a:ea typeface="楷体" panose="02010609060101010101" pitchFamily="49" charset="-122"/>
              </a:rPr>
              <a:t>它是坚持党的领导、人民当家作主、依法治国有机统一的根本政治制度。</a:t>
            </a:r>
            <a:endParaRPr lang="en-US" altLang="zh-CN" sz="2200" b="1" dirty="0">
              <a:latin typeface="楷体" panose="02010609060101010101" pitchFamily="49" charset="-122"/>
              <a:ea typeface="楷体" panose="02010609060101010101" pitchFamily="49" charset="-122"/>
            </a:endParaRPr>
          </a:p>
        </p:txBody>
      </p:sp>
      <p:sp>
        <p:nvSpPr>
          <p:cNvPr id="8"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10" name="TextBox 9">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坚持人民代表大会制度</a:t>
            </a:r>
          </a:p>
        </p:txBody>
      </p:sp>
      <p:pic>
        <p:nvPicPr>
          <p:cNvPr id="57346" name="Picture 2"/>
          <p:cNvPicPr>
            <a:picLocks noChangeAspect="1" noChangeArrowheads="1"/>
          </p:cNvPicPr>
          <p:nvPr/>
        </p:nvPicPr>
        <p:blipFill>
          <a:blip r:embed="rId2" cstate="print"/>
          <a:srcRect/>
          <a:stretch>
            <a:fillRect/>
          </a:stretch>
        </p:blipFill>
        <p:spPr bwMode="auto">
          <a:xfrm>
            <a:off x="9204960" y="1685925"/>
            <a:ext cx="2448560" cy="4215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圆角矩形标注 11"/>
          <p:cNvSpPr/>
          <p:nvPr/>
        </p:nvSpPr>
        <p:spPr>
          <a:xfrm>
            <a:off x="5591810" y="3573145"/>
            <a:ext cx="2376170" cy="2832100"/>
          </a:xfrm>
          <a:prstGeom prst="wedgeRoundRectCallout">
            <a:avLst>
              <a:gd name="adj1" fmla="val 100373"/>
              <a:gd name="adj2" fmla="val -57544"/>
              <a:gd name="adj3" fmla="val 16667"/>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lnSpc>
                <a:spcPct val="150000"/>
              </a:lnSpc>
            </a:pPr>
            <a:r>
              <a:rPr lang="zh-CN" altLang="en-US" sz="1900" b="1" dirty="0">
                <a:solidFill>
                  <a:schemeClr val="tx1"/>
                </a:solidFill>
                <a:latin typeface="楷体" panose="02010609060101010101" pitchFamily="49" charset="-122"/>
                <a:ea typeface="楷体" panose="02010609060101010101" pitchFamily="49" charset="-122"/>
              </a:rPr>
              <a:t>我们的主席、总理，都是由全国人民代表大会产生出来的，一定要服从全国人民代表大会，不能跳出如来佛的手掌。</a:t>
            </a:r>
          </a:p>
        </p:txBody>
      </p:sp>
    </p:spTree>
    <p:extLst>
      <p:ext uri="{BB962C8B-B14F-4D97-AF65-F5344CB8AC3E}">
        <p14:creationId xmlns="" xmlns:p14="http://schemas.microsoft.com/office/powerpoint/2010/main" val="865050555"/>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38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2700"/>
                            </p:stCondLst>
                            <p:childTnLst>
                              <p:par>
                                <p:cTn id="21" presetID="53" presetClass="entr" presetSubtype="16" fill="hold" nodeType="afterEffect">
                                  <p:stCondLst>
                                    <p:cond delay="0"/>
                                  </p:stCondLst>
                                  <p:childTnLst>
                                    <p:set>
                                      <p:cBhvr>
                                        <p:cTn id="22" dur="1" fill="hold">
                                          <p:stCondLst>
                                            <p:cond delay="0"/>
                                          </p:stCondLst>
                                        </p:cTn>
                                        <p:tgtEl>
                                          <p:spTgt spid="57346"/>
                                        </p:tgtEl>
                                        <p:attrNameLst>
                                          <p:attrName>style.visibility</p:attrName>
                                        </p:attrNameLst>
                                      </p:cBhvr>
                                      <p:to>
                                        <p:strVal val="visible"/>
                                      </p:to>
                                    </p:set>
                                    <p:anim calcmode="lin" valueType="num">
                                      <p:cBhvr>
                                        <p:cTn id="23" dur="500" fill="hold"/>
                                        <p:tgtEl>
                                          <p:spTgt spid="57346"/>
                                        </p:tgtEl>
                                        <p:attrNameLst>
                                          <p:attrName>ppt_w</p:attrName>
                                        </p:attrNameLst>
                                      </p:cBhvr>
                                      <p:tavLst>
                                        <p:tav tm="0">
                                          <p:val>
                                            <p:fltVal val="0"/>
                                          </p:val>
                                        </p:tav>
                                        <p:tav tm="100000">
                                          <p:val>
                                            <p:strVal val="#ppt_w"/>
                                          </p:val>
                                        </p:tav>
                                      </p:tavLst>
                                    </p:anim>
                                    <p:anim calcmode="lin" valueType="num">
                                      <p:cBhvr>
                                        <p:cTn id="24" dur="500" fill="hold"/>
                                        <p:tgtEl>
                                          <p:spTgt spid="57346"/>
                                        </p:tgtEl>
                                        <p:attrNameLst>
                                          <p:attrName>ppt_h</p:attrName>
                                        </p:attrNameLst>
                                      </p:cBhvr>
                                      <p:tavLst>
                                        <p:tav tm="0">
                                          <p:val>
                                            <p:fltVal val="0"/>
                                          </p:val>
                                        </p:tav>
                                        <p:tav tm="100000">
                                          <p:val>
                                            <p:strVal val="#ppt_h"/>
                                          </p:val>
                                        </p:tav>
                                      </p:tavLst>
                                    </p:anim>
                                    <p:animEffect transition="in" filter="fade">
                                      <p:cBhvr>
                                        <p:cTn id="25" dur="500"/>
                                        <p:tgtEl>
                                          <p:spTgt spid="57346"/>
                                        </p:tgtEl>
                                      </p:cBhvr>
                                    </p:animEffect>
                                  </p:childTnLst>
                                </p:cTn>
                              </p:par>
                            </p:childTnLst>
                          </p:cTn>
                        </p:par>
                        <p:par>
                          <p:cTn id="26" fill="hold">
                            <p:stCondLst>
                              <p:cond delay="3200"/>
                            </p:stCondLst>
                            <p:childTnLst>
                              <p:par>
                                <p:cTn id="27" presetID="2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 xmlns:p14="http://schemas.microsoft.com/office/powerpoint/2010/main" xmlns:a16="http://schemas.microsoft.com/office/drawing/2014/main" id="{BA2C4971-67D7-429D-8BE8-8515CA2001A4}"/>
              </a:ext>
            </a:extLst>
          </p:cNvPr>
          <p:cNvGrpSpPr>
            <a:grpSpLocks/>
          </p:cNvGrpSpPr>
          <p:nvPr/>
        </p:nvGrpSpPr>
        <p:grpSpPr bwMode="auto">
          <a:xfrm>
            <a:off x="1219200" y="581025"/>
            <a:ext cx="9756775" cy="6285230"/>
            <a:chOff x="1219200" y="581025"/>
            <a:chExt cx="9756775" cy="6285230"/>
          </a:xfrm>
        </p:grpSpPr>
        <p:sp>
          <p:nvSpPr>
            <p:cNvPr id="43042" name="Rectangle 3">
              <a:extLst>
                <a:ext uri="{FF2B5EF4-FFF2-40B4-BE49-F238E27FC236}">
                  <a16:creationId xmlns="" xmlns:p14="http://schemas.microsoft.com/office/powerpoint/2010/main" xmlns:a16="http://schemas.microsoft.com/office/drawing/2014/main" id="{7552CBD7-E44C-4B90-8B19-851C327386B2}"/>
                </a:ext>
              </a:extLst>
            </p:cNvPr>
            <p:cNvSpPr>
              <a:spLocks noChangeArrowheads="1"/>
            </p:cNvSpPr>
            <p:nvPr/>
          </p:nvSpPr>
          <p:spPr bwMode="auto">
            <a:xfrm>
              <a:off x="1657350" y="105283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43" name="Text Box 4">
              <a:extLst>
                <a:ext uri="{FF2B5EF4-FFF2-40B4-BE49-F238E27FC236}">
                  <a16:creationId xmlns="" xmlns:p14="http://schemas.microsoft.com/office/powerpoint/2010/main" xmlns:a16="http://schemas.microsoft.com/office/drawing/2014/main" id="{E4EB99B0-B085-42CD-BB73-5C4906CEED3B}"/>
                </a:ext>
              </a:extLst>
            </p:cNvPr>
            <p:cNvSpPr txBox="1">
              <a:spLocks noChangeArrowheads="1"/>
            </p:cNvSpPr>
            <p:nvPr/>
          </p:nvSpPr>
          <p:spPr bwMode="auto">
            <a:xfrm>
              <a:off x="10182225" y="58102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3044" name="Text Box 5">
              <a:extLst>
                <a:ext uri="{FF2B5EF4-FFF2-40B4-BE49-F238E27FC236}">
                  <a16:creationId xmlns="" xmlns:p14="http://schemas.microsoft.com/office/powerpoint/2010/main" xmlns:a16="http://schemas.microsoft.com/office/drawing/2014/main" id="{0C1E4E46-7707-4334-A95B-54B601756797}"/>
                </a:ext>
              </a:extLst>
            </p:cNvPr>
            <p:cNvSpPr txBox="1">
              <a:spLocks noChangeArrowheads="1"/>
            </p:cNvSpPr>
            <p:nvPr/>
          </p:nvSpPr>
          <p:spPr bwMode="auto">
            <a:xfrm>
              <a:off x="1219200" y="5956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3045" name="Text Box 6">
              <a:extLst>
                <a:ext uri="{FF2B5EF4-FFF2-40B4-BE49-F238E27FC236}">
                  <a16:creationId xmlns="" xmlns:p14="http://schemas.microsoft.com/office/powerpoint/2010/main" xmlns:a16="http://schemas.microsoft.com/office/drawing/2014/main" id="{C32620B0-92C6-42EC-BB2A-D522216D3C2C}"/>
                </a:ext>
              </a:extLst>
            </p:cNvPr>
            <p:cNvSpPr txBox="1">
              <a:spLocks noChangeArrowheads="1"/>
            </p:cNvSpPr>
            <p:nvPr/>
          </p:nvSpPr>
          <p:spPr bwMode="auto">
            <a:xfrm flipH="1" flipV="1">
              <a:off x="1233805" y="6096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3046" name="Text Box 7">
              <a:extLst>
                <a:ext uri="{FF2B5EF4-FFF2-40B4-BE49-F238E27FC236}">
                  <a16:creationId xmlns="" xmlns:p14="http://schemas.microsoft.com/office/powerpoint/2010/main" xmlns:a16="http://schemas.microsoft.com/office/drawing/2014/main" id="{B232A7C7-F4EE-4966-91F7-806B63EF20F9}"/>
                </a:ext>
              </a:extLst>
            </p:cNvPr>
            <p:cNvSpPr txBox="1">
              <a:spLocks noChangeArrowheads="1"/>
            </p:cNvSpPr>
            <p:nvPr/>
          </p:nvSpPr>
          <p:spPr bwMode="auto">
            <a:xfrm rot="5400000">
              <a:off x="10328275" y="605472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43011" name="Group 8">
            <a:extLst>
              <a:ext uri="{FF2B5EF4-FFF2-40B4-BE49-F238E27FC236}">
                <a16:creationId xmlns="" xmlns:p14="http://schemas.microsoft.com/office/powerpoint/2010/main" xmlns:a16="http://schemas.microsoft.com/office/drawing/2014/main" id="{06A00661-68EB-4904-A34B-D1D8AFAB2014}"/>
              </a:ext>
            </a:extLst>
          </p:cNvPr>
          <p:cNvGrpSpPr>
            <a:grpSpLocks/>
          </p:cNvGrpSpPr>
          <p:nvPr/>
        </p:nvGrpSpPr>
        <p:grpSpPr bwMode="auto">
          <a:xfrm>
            <a:off x="2971800" y="-76200"/>
            <a:ext cx="8839200" cy="1079500"/>
            <a:chOff x="2971800" y="-76200"/>
            <a:chExt cx="8839200" cy="1079500"/>
          </a:xfrm>
        </p:grpSpPr>
        <p:grpSp>
          <p:nvGrpSpPr>
            <p:cNvPr id="43038" name="Group 9">
              <a:extLst>
                <a:ext uri="{FF2B5EF4-FFF2-40B4-BE49-F238E27FC236}">
                  <a16:creationId xmlns="" xmlns:p14="http://schemas.microsoft.com/office/powerpoint/2010/main" xmlns:a16="http://schemas.microsoft.com/office/drawing/2014/main" id="{6B77A929-BD96-4866-BC50-F5AB8638BF3B}"/>
                </a:ext>
              </a:extLst>
            </p:cNvPr>
            <p:cNvGrpSpPr>
              <a:grpSpLocks/>
            </p:cNvGrpSpPr>
            <p:nvPr/>
          </p:nvGrpSpPr>
          <p:grpSpPr bwMode="auto">
            <a:xfrm>
              <a:off x="2971800" y="-76200"/>
              <a:ext cx="5715000" cy="1079500"/>
              <a:chOff x="2971800" y="-76200"/>
              <a:chExt cx="5715000" cy="1079500"/>
            </a:xfrm>
          </p:grpSpPr>
          <p:sp>
            <p:nvSpPr>
              <p:cNvPr id="52234" name="AutoShape 10">
                <a:extLst>
                  <a:ext uri="{FF2B5EF4-FFF2-40B4-BE49-F238E27FC236}">
                    <a16:creationId xmlns="" xmlns:p14="http://schemas.microsoft.com/office/powerpoint/2010/main" xmlns:a16="http://schemas.microsoft.com/office/drawing/2014/main" id="{3BF17DB9-2AF4-4C8B-B686-5AD6B223E427}"/>
                  </a:ext>
                </a:extLst>
              </p:cNvPr>
              <p:cNvSpPr>
                <a:spLocks noChangeArrowheads="1"/>
              </p:cNvSpPr>
              <p:nvPr/>
            </p:nvSpPr>
            <p:spPr bwMode="auto">
              <a:xfrm>
                <a:off x="3587115" y="283845"/>
                <a:ext cx="5099685"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43041" name="Picture 11">
                <a:extLst>
                  <a:ext uri="{FF2B5EF4-FFF2-40B4-BE49-F238E27FC236}">
                    <a16:creationId xmlns="" xmlns:p14="http://schemas.microsoft.com/office/powerpoint/2010/main" xmlns:a16="http://schemas.microsoft.com/office/drawing/2014/main" id="{037724A0-92D2-44FD-AA1C-A73137949D29}"/>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971800" y="-762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grpSp>
        <p:sp>
          <p:nvSpPr>
            <p:cNvPr id="43039" name="Text Box 12">
              <a:extLst>
                <a:ext uri="{FF2B5EF4-FFF2-40B4-BE49-F238E27FC236}">
                  <a16:creationId xmlns="" xmlns:p14="http://schemas.microsoft.com/office/powerpoint/2010/main" xmlns:a16="http://schemas.microsoft.com/office/drawing/2014/main" id="{B66FE069-121E-495B-9E66-19F451E1237F}"/>
                </a:ext>
              </a:extLst>
            </p:cNvPr>
            <p:cNvSpPr txBox="1">
              <a:spLocks noChangeArrowheads="1"/>
            </p:cNvSpPr>
            <p:nvPr/>
          </p:nvSpPr>
          <p:spPr bwMode="auto">
            <a:xfrm>
              <a:off x="4114800" y="381000"/>
              <a:ext cx="76962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b="1" dirty="0">
                  <a:ea typeface="方正大黑简体" pitchFamily="65" charset="-122"/>
                </a:rPr>
                <a:t>     人民代表大会制度</a:t>
              </a:r>
            </a:p>
          </p:txBody>
        </p:sp>
      </p:grpSp>
      <p:grpSp>
        <p:nvGrpSpPr>
          <p:cNvPr id="13" name="组合 37">
            <a:extLst>
              <a:ext uri="{FF2B5EF4-FFF2-40B4-BE49-F238E27FC236}">
                <a16:creationId xmlns="" xmlns:p14="http://schemas.microsoft.com/office/powerpoint/2010/main" xmlns:a16="http://schemas.microsoft.com/office/drawing/2014/main" id="{E39691AC-4688-4D24-8B2F-AE1CFD96D834}"/>
              </a:ext>
            </a:extLst>
          </p:cNvPr>
          <p:cNvGrpSpPr>
            <a:grpSpLocks/>
          </p:cNvGrpSpPr>
          <p:nvPr/>
        </p:nvGrpSpPr>
        <p:grpSpPr bwMode="auto">
          <a:xfrm>
            <a:off x="2362200" y="1752600"/>
            <a:ext cx="1981200" cy="723900"/>
            <a:chOff x="2362200" y="1752600"/>
            <a:chExt cx="1981200" cy="723900"/>
          </a:xfrm>
        </p:grpSpPr>
        <p:sp>
          <p:nvSpPr>
            <p:cNvPr id="2" name="AutoShape 12">
              <a:extLst>
                <a:ext uri="{FF2B5EF4-FFF2-40B4-BE49-F238E27FC236}">
                  <a16:creationId xmlns="" xmlns:p14="http://schemas.microsoft.com/office/powerpoint/2010/main" xmlns:a16="http://schemas.microsoft.com/office/drawing/2014/main" id="{F1798705-0117-4372-89B7-80829359B082}"/>
                </a:ext>
              </a:extLst>
            </p:cNvPr>
            <p:cNvSpPr>
              <a:spLocks noChangeArrowheads="1"/>
            </p:cNvSpPr>
            <p:nvPr/>
          </p:nvSpPr>
          <p:spPr bwMode="auto">
            <a:xfrm>
              <a:off x="2362200" y="1752600"/>
              <a:ext cx="1981200" cy="717550"/>
            </a:xfrm>
            <a:prstGeom prst="diamond">
              <a:avLst/>
            </a:prstGeom>
            <a:gradFill rotWithShape="1">
              <a:gsLst>
                <a:gs pos="0">
                  <a:schemeClr val="accent5">
                    <a:lumMod val="40000"/>
                    <a:lumOff val="60000"/>
                  </a:schemeClr>
                </a:gs>
                <a:gs pos="100000">
                  <a:schemeClr val="accent5">
                    <a:lumMod val="75000"/>
                  </a:schemeClr>
                </a:gs>
              </a:gsLst>
              <a:lin ang="2700000" scaled="1"/>
            </a:gradFill>
            <a:ln w="9525" algn="ctr">
              <a:noFill/>
              <a:miter lim="800000"/>
              <a:headEnd/>
              <a:tailEnd/>
            </a:ln>
            <a:effectLst/>
            <a:scene3d>
              <a:camera prst="legacyObliqueBottom"/>
              <a:lightRig rig="legacyFlat4" dir="b"/>
            </a:scene3d>
            <a:sp3d extrusionH="430200" prstMaterial="legacyMatte">
              <a:bevelT w="13500" h="13500" prst="angle"/>
              <a:bevelB w="13500" h="13500" prst="angle"/>
              <a:extrusionClr>
                <a:schemeClr val="accent5">
                  <a:lumMod val="60000"/>
                  <a:lumOff val="40000"/>
                </a:schemeClr>
              </a:extrusionClr>
            </a:sp3d>
          </p:spPr>
          <p:txBody>
            <a:bodyPr wrap="none" anchor="ctr">
              <a:flatTx/>
            </a:bodyPr>
            <a:lstStyle/>
            <a:p>
              <a:pPr algn="ctr">
                <a:defRPr/>
              </a:pPr>
              <a:endParaRPr lang="zh-CN" altLang="en-US"/>
            </a:p>
          </p:txBody>
        </p:sp>
        <p:sp>
          <p:nvSpPr>
            <p:cNvPr id="3" name="Freeform 13">
              <a:extLst>
                <a:ext uri="{FF2B5EF4-FFF2-40B4-BE49-F238E27FC236}">
                  <a16:creationId xmlns="" xmlns:p14="http://schemas.microsoft.com/office/powerpoint/2010/main" xmlns:a16="http://schemas.microsoft.com/office/drawing/2014/main" id="{A59C0441-E12D-4850-A820-EE4E8D4E7D07}"/>
                </a:ext>
              </a:extLst>
            </p:cNvPr>
            <p:cNvSpPr>
              <a:spLocks/>
            </p:cNvSpPr>
            <p:nvPr/>
          </p:nvSpPr>
          <p:spPr bwMode="gray">
            <a:xfrm>
              <a:off x="2362200" y="1778000"/>
              <a:ext cx="197358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noFill/>
            <a:ln w="12700">
              <a:solidFill>
                <a:schemeClr val="accent5">
                  <a:lumMod val="20000"/>
                  <a:lumOff val="80000"/>
                </a:schemeClr>
              </a:solidFill>
              <a:round/>
              <a:headEnd/>
              <a:tailEnd/>
            </a:ln>
          </p:spPr>
          <p:txBody>
            <a:bodyPr wrap="none" anchor="ctr"/>
            <a:lstStyle/>
            <a:p>
              <a:pPr>
                <a:defRPr/>
              </a:pPr>
              <a:endParaRPr lang="zh-CN" altLang="en-US" b="1">
                <a:latin typeface="Calibri" pitchFamily="34" charset="0"/>
              </a:endParaRPr>
            </a:p>
          </p:txBody>
        </p:sp>
      </p:grpSp>
      <p:grpSp>
        <p:nvGrpSpPr>
          <p:cNvPr id="14" name="Group 24">
            <a:extLst>
              <a:ext uri="{FF2B5EF4-FFF2-40B4-BE49-F238E27FC236}">
                <a16:creationId xmlns="" xmlns:p14="http://schemas.microsoft.com/office/powerpoint/2010/main" xmlns:a16="http://schemas.microsoft.com/office/drawing/2014/main" id="{C03CCB42-85B1-41FB-B2AB-EAAAF53DFC9C}"/>
              </a:ext>
            </a:extLst>
          </p:cNvPr>
          <p:cNvGrpSpPr>
            <a:grpSpLocks/>
          </p:cNvGrpSpPr>
          <p:nvPr/>
        </p:nvGrpSpPr>
        <p:grpSpPr bwMode="auto">
          <a:xfrm>
            <a:off x="2286000" y="1524000"/>
            <a:ext cx="2057400" cy="698500"/>
            <a:chOff x="2286000" y="1524000"/>
            <a:chExt cx="2057400" cy="698500"/>
          </a:xfrm>
        </p:grpSpPr>
        <p:sp>
          <p:nvSpPr>
            <p:cNvPr id="5" name="Freeform 13">
              <a:extLst>
                <a:ext uri="{FF2B5EF4-FFF2-40B4-BE49-F238E27FC236}">
                  <a16:creationId xmlns="" xmlns:p14="http://schemas.microsoft.com/office/powerpoint/2010/main" xmlns:a16="http://schemas.microsoft.com/office/drawing/2014/main" id="{7FFB0CF2-217B-417B-8366-AEDC46A0040A}"/>
                </a:ext>
              </a:extLst>
            </p:cNvPr>
            <p:cNvSpPr>
              <a:spLocks/>
            </p:cNvSpPr>
            <p:nvPr/>
          </p:nvSpPr>
          <p:spPr bwMode="gray">
            <a:xfrm>
              <a:off x="2286000" y="1524000"/>
              <a:ext cx="205740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gradFill rotWithShape="0">
              <a:gsLst>
                <a:gs pos="0">
                  <a:schemeClr val="accent5">
                    <a:lumMod val="20000"/>
                    <a:lumOff val="80000"/>
                    <a:alpha val="70000"/>
                  </a:schemeClr>
                </a:gs>
                <a:gs pos="100000">
                  <a:schemeClr val="bg1">
                    <a:alpha val="40000"/>
                  </a:schemeClr>
                </a:gs>
              </a:gsLst>
              <a:lin ang="5400000" scaled="1"/>
            </a:gradFill>
            <a:ln w="9525" algn="ctr">
              <a:solidFill>
                <a:schemeClr val="accent5">
                  <a:alpha val="40000"/>
                </a:schemeClr>
              </a:solidFill>
              <a:round/>
              <a:headEnd/>
              <a:tailEnd/>
            </a:ln>
            <a:effectLst/>
          </p:spPr>
          <p:txBody>
            <a:bodyPr wrap="none" anchor="ctr"/>
            <a:lstStyle/>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43035" name="Text Box 11">
              <a:extLst>
                <a:ext uri="{FF2B5EF4-FFF2-40B4-BE49-F238E27FC236}">
                  <a16:creationId xmlns="" xmlns:p14="http://schemas.microsoft.com/office/powerpoint/2010/main" xmlns:a16="http://schemas.microsoft.com/office/drawing/2014/main" id="{E2E953AC-89B1-475B-B7A0-FC9DB2351EB3}"/>
                </a:ext>
              </a:extLst>
            </p:cNvPr>
            <p:cNvSpPr txBox="1">
              <a:spLocks noChangeArrowheads="1"/>
            </p:cNvSpPr>
            <p:nvPr/>
          </p:nvSpPr>
          <p:spPr bwMode="auto">
            <a:xfrm>
              <a:off x="2514600" y="1600200"/>
              <a:ext cx="1689100" cy="461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Lst>
          </p:spPr>
          <p:txBody>
            <a:bodyPr lIns="92075" tIns="46038" rIns="92075" bIns="46038">
              <a:spAutoFit/>
            </a:bodyPr>
            <a:lstStyle>
              <a:lvl1pPr marL="622300" indent="-6223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1pPr>
              <a:lvl2pPr marL="742950" indent="-28575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2pPr>
              <a:lvl3pPr marL="11430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3pPr>
              <a:lvl4pPr marL="16002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4pPr>
              <a:lvl5pPr marL="20574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5pPr>
              <a:lvl6pPr marL="25146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6pPr>
              <a:lvl7pPr marL="29718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7pPr>
              <a:lvl8pPr marL="34290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8pPr>
              <a:lvl9pPr marL="38862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9pPr>
            </a:lstStyle>
            <a:p>
              <a:pPr algn="ctr" eaLnBrk="1" latinLnBrk="1" hangingPunct="1">
                <a:spcBef>
                  <a:spcPct val="20000"/>
                </a:spcBef>
              </a:pPr>
              <a:r>
                <a:rPr kumimoji="1" lang="zh-CN" altLang="en-US" sz="2400" b="1">
                  <a:latin typeface="微软雅黑" panose="020B0503020204020204" pitchFamily="34" charset="-122"/>
                  <a:ea typeface="微软雅黑" panose="020B0503020204020204" pitchFamily="34" charset="-122"/>
                </a:rPr>
                <a:t>辛亥革命</a:t>
              </a:r>
            </a:p>
          </p:txBody>
        </p:sp>
      </p:grpSp>
      <p:sp>
        <p:nvSpPr>
          <p:cNvPr id="44" name="矩形 43">
            <a:extLst>
              <a:ext uri="{FF2B5EF4-FFF2-40B4-BE49-F238E27FC236}">
                <a16:creationId xmlns="" xmlns:p14="http://schemas.microsoft.com/office/powerpoint/2010/main" xmlns:a16="http://schemas.microsoft.com/office/drawing/2014/main" id="{40B3CED4-301C-492D-8BAE-5697F51DC640}"/>
              </a:ext>
            </a:extLst>
          </p:cNvPr>
          <p:cNvSpPr/>
          <p:nvPr/>
        </p:nvSpPr>
        <p:spPr>
          <a:xfrm>
            <a:off x="4648200" y="1752600"/>
            <a:ext cx="25400" cy="643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50" name="Text Box 26">
            <a:extLst>
              <a:ext uri="{FF2B5EF4-FFF2-40B4-BE49-F238E27FC236}">
                <a16:creationId xmlns="" xmlns:p14="http://schemas.microsoft.com/office/powerpoint/2010/main" xmlns:a16="http://schemas.microsoft.com/office/drawing/2014/main" id="{891BBF8B-64F6-4E64-B771-69305DF8AF93}"/>
              </a:ext>
            </a:extLst>
          </p:cNvPr>
          <p:cNvSpPr txBox="1">
            <a:spLocks noChangeArrowheads="1"/>
          </p:cNvSpPr>
          <p:nvPr/>
        </p:nvSpPr>
        <p:spPr bwMode="auto">
          <a:xfrm>
            <a:off x="5105400" y="1600200"/>
            <a:ext cx="5105400" cy="10064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辛亥革命后，曾效仿西方民主制度模式建立了资产阶级共和国，但并没有改变旧中国的社会性质和人民的命运。 </a:t>
            </a:r>
          </a:p>
        </p:txBody>
      </p:sp>
      <p:grpSp>
        <p:nvGrpSpPr>
          <p:cNvPr id="15" name="组合 37">
            <a:extLst>
              <a:ext uri="{FF2B5EF4-FFF2-40B4-BE49-F238E27FC236}">
                <a16:creationId xmlns="" xmlns:p14="http://schemas.microsoft.com/office/powerpoint/2010/main" xmlns:a16="http://schemas.microsoft.com/office/drawing/2014/main" id="{E9DA24D1-0044-40F0-960E-226246052397}"/>
              </a:ext>
            </a:extLst>
          </p:cNvPr>
          <p:cNvGrpSpPr>
            <a:grpSpLocks/>
          </p:cNvGrpSpPr>
          <p:nvPr/>
        </p:nvGrpSpPr>
        <p:grpSpPr bwMode="auto">
          <a:xfrm>
            <a:off x="2362200" y="3124200"/>
            <a:ext cx="1981200" cy="723900"/>
            <a:chOff x="2362200" y="3124200"/>
            <a:chExt cx="1981200" cy="723900"/>
          </a:xfrm>
        </p:grpSpPr>
        <p:sp>
          <p:nvSpPr>
            <p:cNvPr id="7" name="AutoShape 12">
              <a:extLst>
                <a:ext uri="{FF2B5EF4-FFF2-40B4-BE49-F238E27FC236}">
                  <a16:creationId xmlns="" xmlns:p14="http://schemas.microsoft.com/office/powerpoint/2010/main" xmlns:a16="http://schemas.microsoft.com/office/drawing/2014/main" id="{7425D606-7C62-40C2-BDB9-91CE9EFBF4FC}"/>
                </a:ext>
              </a:extLst>
            </p:cNvPr>
            <p:cNvSpPr>
              <a:spLocks noChangeArrowheads="1"/>
            </p:cNvSpPr>
            <p:nvPr/>
          </p:nvSpPr>
          <p:spPr bwMode="auto">
            <a:xfrm>
              <a:off x="2362200" y="3124200"/>
              <a:ext cx="1981200" cy="717550"/>
            </a:xfrm>
            <a:prstGeom prst="diamond">
              <a:avLst/>
            </a:prstGeom>
            <a:gradFill rotWithShape="1">
              <a:gsLst>
                <a:gs pos="0">
                  <a:schemeClr val="accent5">
                    <a:lumMod val="40000"/>
                    <a:lumOff val="60000"/>
                  </a:schemeClr>
                </a:gs>
                <a:gs pos="100000">
                  <a:schemeClr val="accent5">
                    <a:lumMod val="75000"/>
                  </a:schemeClr>
                </a:gs>
              </a:gsLst>
              <a:lin ang="2700000" scaled="1"/>
            </a:gradFill>
            <a:ln w="9525" algn="ctr">
              <a:noFill/>
              <a:miter lim="800000"/>
              <a:headEnd/>
              <a:tailEnd/>
            </a:ln>
            <a:effectLst/>
            <a:scene3d>
              <a:camera prst="legacyObliqueBottom"/>
              <a:lightRig rig="legacyFlat4" dir="b"/>
            </a:scene3d>
            <a:sp3d extrusionH="430200" prstMaterial="legacyMatte">
              <a:bevelT w="13500" h="13500" prst="angle"/>
              <a:bevelB w="13500" h="13500" prst="angle"/>
              <a:extrusionClr>
                <a:schemeClr val="accent5">
                  <a:lumMod val="60000"/>
                  <a:lumOff val="40000"/>
                </a:schemeClr>
              </a:extrusionClr>
            </a:sp3d>
          </p:spPr>
          <p:txBody>
            <a:bodyPr wrap="none" anchor="ctr">
              <a:flatTx/>
            </a:bodyPr>
            <a:lstStyle/>
            <a:p>
              <a:pPr algn="ctr">
                <a:defRPr/>
              </a:pPr>
              <a:endParaRPr lang="zh-CN" altLang="en-US"/>
            </a:p>
          </p:txBody>
        </p:sp>
        <p:sp>
          <p:nvSpPr>
            <p:cNvPr id="8" name="Freeform 13">
              <a:extLst>
                <a:ext uri="{FF2B5EF4-FFF2-40B4-BE49-F238E27FC236}">
                  <a16:creationId xmlns="" xmlns:p14="http://schemas.microsoft.com/office/powerpoint/2010/main" xmlns:a16="http://schemas.microsoft.com/office/drawing/2014/main" id="{28CCDD40-903B-4F0F-BA00-EA6A5ECD8173}"/>
                </a:ext>
              </a:extLst>
            </p:cNvPr>
            <p:cNvSpPr>
              <a:spLocks/>
            </p:cNvSpPr>
            <p:nvPr/>
          </p:nvSpPr>
          <p:spPr bwMode="gray">
            <a:xfrm>
              <a:off x="2362200" y="3149600"/>
              <a:ext cx="197358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noFill/>
            <a:ln w="12700">
              <a:solidFill>
                <a:schemeClr val="accent5">
                  <a:lumMod val="20000"/>
                  <a:lumOff val="80000"/>
                </a:schemeClr>
              </a:solidFill>
              <a:round/>
              <a:headEnd/>
              <a:tailEnd/>
            </a:ln>
          </p:spPr>
          <p:txBody>
            <a:bodyPr wrap="none" anchor="ctr"/>
            <a:lstStyle/>
            <a:p>
              <a:pPr>
                <a:defRPr/>
              </a:pPr>
              <a:endParaRPr lang="zh-CN" altLang="en-US" b="1">
                <a:latin typeface="Calibri" pitchFamily="34" charset="0"/>
              </a:endParaRPr>
            </a:p>
          </p:txBody>
        </p:sp>
      </p:grpSp>
      <p:grpSp>
        <p:nvGrpSpPr>
          <p:cNvPr id="16" name="Group 33">
            <a:extLst>
              <a:ext uri="{FF2B5EF4-FFF2-40B4-BE49-F238E27FC236}">
                <a16:creationId xmlns="" xmlns:p14="http://schemas.microsoft.com/office/powerpoint/2010/main" xmlns:a16="http://schemas.microsoft.com/office/drawing/2014/main" id="{F0B38422-2C77-491C-8923-02DDF8EB1036}"/>
              </a:ext>
            </a:extLst>
          </p:cNvPr>
          <p:cNvGrpSpPr>
            <a:grpSpLocks/>
          </p:cNvGrpSpPr>
          <p:nvPr/>
        </p:nvGrpSpPr>
        <p:grpSpPr bwMode="auto">
          <a:xfrm>
            <a:off x="2209800" y="2895600"/>
            <a:ext cx="2057400" cy="698500"/>
            <a:chOff x="2209800" y="2895600"/>
            <a:chExt cx="2057400" cy="698500"/>
          </a:xfrm>
        </p:grpSpPr>
        <p:sp>
          <p:nvSpPr>
            <p:cNvPr id="9" name="Freeform 13">
              <a:extLst>
                <a:ext uri="{FF2B5EF4-FFF2-40B4-BE49-F238E27FC236}">
                  <a16:creationId xmlns="" xmlns:p14="http://schemas.microsoft.com/office/powerpoint/2010/main" xmlns:a16="http://schemas.microsoft.com/office/drawing/2014/main" id="{5461504F-0614-4D27-89B7-F591371F16D3}"/>
                </a:ext>
              </a:extLst>
            </p:cNvPr>
            <p:cNvSpPr>
              <a:spLocks/>
            </p:cNvSpPr>
            <p:nvPr/>
          </p:nvSpPr>
          <p:spPr bwMode="gray">
            <a:xfrm>
              <a:off x="2209800" y="2895600"/>
              <a:ext cx="205740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gradFill rotWithShape="0">
              <a:gsLst>
                <a:gs pos="0">
                  <a:schemeClr val="accent5">
                    <a:lumMod val="20000"/>
                    <a:lumOff val="80000"/>
                    <a:alpha val="70000"/>
                  </a:schemeClr>
                </a:gs>
                <a:gs pos="100000">
                  <a:schemeClr val="bg1">
                    <a:alpha val="40000"/>
                  </a:schemeClr>
                </a:gs>
              </a:gsLst>
              <a:lin ang="5400000" scaled="1"/>
            </a:gradFill>
            <a:ln w="9525" algn="ctr">
              <a:solidFill>
                <a:schemeClr val="accent5">
                  <a:alpha val="40000"/>
                </a:schemeClr>
              </a:solidFill>
              <a:round/>
              <a:headEnd/>
              <a:tailEnd/>
            </a:ln>
            <a:effectLst/>
          </p:spPr>
          <p:txBody>
            <a:bodyPr wrap="none" anchor="ctr"/>
            <a:lstStyle/>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43031" name="Text Box 11">
              <a:extLst>
                <a:ext uri="{FF2B5EF4-FFF2-40B4-BE49-F238E27FC236}">
                  <a16:creationId xmlns="" xmlns:p14="http://schemas.microsoft.com/office/powerpoint/2010/main" xmlns:a16="http://schemas.microsoft.com/office/drawing/2014/main" id="{24F1D9A0-2FA2-4BCE-8D29-1C8898BF203E}"/>
                </a:ext>
              </a:extLst>
            </p:cNvPr>
            <p:cNvSpPr txBox="1">
              <a:spLocks noChangeArrowheads="1"/>
            </p:cNvSpPr>
            <p:nvPr/>
          </p:nvSpPr>
          <p:spPr bwMode="auto">
            <a:xfrm>
              <a:off x="2438400" y="2971800"/>
              <a:ext cx="1689100" cy="461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Lst>
          </p:spPr>
          <p:txBody>
            <a:bodyPr lIns="92075" tIns="46038" rIns="92075" bIns="46038">
              <a:spAutoFit/>
            </a:bodyPr>
            <a:lstStyle>
              <a:lvl1pPr marL="622300" indent="-6223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1pPr>
              <a:lvl2pPr marL="742950" indent="-28575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2pPr>
              <a:lvl3pPr marL="11430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3pPr>
              <a:lvl4pPr marL="16002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4pPr>
              <a:lvl5pPr marL="20574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5pPr>
              <a:lvl6pPr marL="25146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6pPr>
              <a:lvl7pPr marL="29718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7pPr>
              <a:lvl8pPr marL="34290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8pPr>
              <a:lvl9pPr marL="38862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9pPr>
            </a:lstStyle>
            <a:p>
              <a:pPr algn="ctr" eaLnBrk="1" latinLnBrk="1" hangingPunct="1">
                <a:spcBef>
                  <a:spcPct val="20000"/>
                </a:spcBef>
              </a:pPr>
              <a:r>
                <a:rPr kumimoji="1" lang="zh-CN" altLang="en-US" sz="2400" b="1">
                  <a:latin typeface="微软雅黑" panose="020B0503020204020204" pitchFamily="34" charset="-122"/>
                  <a:ea typeface="微软雅黑" panose="020B0503020204020204" pitchFamily="34" charset="-122"/>
                </a:rPr>
                <a:t>国内革命</a:t>
              </a:r>
            </a:p>
          </p:txBody>
        </p:sp>
      </p:grpSp>
      <p:grpSp>
        <p:nvGrpSpPr>
          <p:cNvPr id="17" name="组合 37">
            <a:extLst>
              <a:ext uri="{FF2B5EF4-FFF2-40B4-BE49-F238E27FC236}">
                <a16:creationId xmlns="" xmlns:p14="http://schemas.microsoft.com/office/powerpoint/2010/main" xmlns:a16="http://schemas.microsoft.com/office/drawing/2014/main" id="{2F221AC7-001A-4BDD-9858-D809485DD7F2}"/>
              </a:ext>
            </a:extLst>
          </p:cNvPr>
          <p:cNvGrpSpPr>
            <a:grpSpLocks/>
          </p:cNvGrpSpPr>
          <p:nvPr/>
        </p:nvGrpSpPr>
        <p:grpSpPr bwMode="auto">
          <a:xfrm>
            <a:off x="2286000" y="4495800"/>
            <a:ext cx="1981200" cy="723900"/>
            <a:chOff x="2286000" y="4495800"/>
            <a:chExt cx="1981200" cy="723900"/>
          </a:xfrm>
        </p:grpSpPr>
        <p:sp>
          <p:nvSpPr>
            <p:cNvPr id="39" name="AutoShape 12">
              <a:extLst>
                <a:ext uri="{FF2B5EF4-FFF2-40B4-BE49-F238E27FC236}">
                  <a16:creationId xmlns="" xmlns:p14="http://schemas.microsoft.com/office/powerpoint/2010/main" xmlns:a16="http://schemas.microsoft.com/office/drawing/2014/main" id="{8482EE5C-DAFE-4D15-A091-0602DC516EF6}"/>
                </a:ext>
              </a:extLst>
            </p:cNvPr>
            <p:cNvSpPr>
              <a:spLocks noChangeArrowheads="1"/>
            </p:cNvSpPr>
            <p:nvPr/>
          </p:nvSpPr>
          <p:spPr bwMode="auto">
            <a:xfrm>
              <a:off x="2286000" y="4495800"/>
              <a:ext cx="1981200" cy="717550"/>
            </a:xfrm>
            <a:prstGeom prst="diamond">
              <a:avLst/>
            </a:prstGeom>
            <a:gradFill rotWithShape="1">
              <a:gsLst>
                <a:gs pos="0">
                  <a:schemeClr val="accent5">
                    <a:lumMod val="40000"/>
                    <a:lumOff val="60000"/>
                  </a:schemeClr>
                </a:gs>
                <a:gs pos="100000">
                  <a:schemeClr val="accent5">
                    <a:lumMod val="75000"/>
                  </a:schemeClr>
                </a:gs>
              </a:gsLst>
              <a:lin ang="2700000" scaled="1"/>
            </a:gradFill>
            <a:ln w="9525" algn="ctr">
              <a:noFill/>
              <a:miter lim="800000"/>
              <a:headEnd/>
              <a:tailEnd/>
            </a:ln>
            <a:effectLst/>
            <a:scene3d>
              <a:camera prst="legacyObliqueBottom"/>
              <a:lightRig rig="legacyFlat4" dir="b"/>
            </a:scene3d>
            <a:sp3d extrusionH="430200" prstMaterial="legacyMatte">
              <a:bevelT w="13500" h="13500" prst="angle"/>
              <a:bevelB w="13500" h="13500" prst="angle"/>
              <a:extrusionClr>
                <a:schemeClr val="accent5">
                  <a:lumMod val="60000"/>
                  <a:lumOff val="40000"/>
                </a:schemeClr>
              </a:extrusionClr>
            </a:sp3d>
          </p:spPr>
          <p:txBody>
            <a:bodyPr wrap="none" anchor="ctr">
              <a:flatTx/>
            </a:bodyPr>
            <a:lstStyle/>
            <a:p>
              <a:pPr algn="ctr">
                <a:defRPr/>
              </a:pPr>
              <a:endParaRPr lang="zh-CN" altLang="en-US"/>
            </a:p>
          </p:txBody>
        </p:sp>
        <p:sp>
          <p:nvSpPr>
            <p:cNvPr id="40" name="Freeform 13">
              <a:extLst>
                <a:ext uri="{FF2B5EF4-FFF2-40B4-BE49-F238E27FC236}">
                  <a16:creationId xmlns="" xmlns:p14="http://schemas.microsoft.com/office/powerpoint/2010/main" xmlns:a16="http://schemas.microsoft.com/office/drawing/2014/main" id="{B269D14B-BFDE-4A95-B099-9EE062C0C98A}"/>
                </a:ext>
              </a:extLst>
            </p:cNvPr>
            <p:cNvSpPr>
              <a:spLocks/>
            </p:cNvSpPr>
            <p:nvPr/>
          </p:nvSpPr>
          <p:spPr bwMode="gray">
            <a:xfrm>
              <a:off x="2286000" y="4521200"/>
              <a:ext cx="197358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noFill/>
            <a:ln w="12700">
              <a:solidFill>
                <a:schemeClr val="accent5">
                  <a:lumMod val="20000"/>
                  <a:lumOff val="80000"/>
                </a:schemeClr>
              </a:solidFill>
              <a:round/>
              <a:headEnd/>
              <a:tailEnd/>
            </a:ln>
          </p:spPr>
          <p:txBody>
            <a:bodyPr wrap="none" anchor="ctr"/>
            <a:lstStyle/>
            <a:p>
              <a:pPr>
                <a:defRPr/>
              </a:pPr>
              <a:endParaRPr lang="zh-CN" altLang="en-US" b="1">
                <a:latin typeface="Calibri" pitchFamily="34" charset="0"/>
              </a:endParaRPr>
            </a:p>
          </p:txBody>
        </p:sp>
      </p:grpSp>
      <p:sp>
        <p:nvSpPr>
          <p:cNvPr id="11" name="矩形 43">
            <a:extLst>
              <a:ext uri="{FF2B5EF4-FFF2-40B4-BE49-F238E27FC236}">
                <a16:creationId xmlns="" xmlns:p14="http://schemas.microsoft.com/office/powerpoint/2010/main" xmlns:a16="http://schemas.microsoft.com/office/drawing/2014/main" id="{35B5371A-066F-49D0-B961-70D4DEF6D534}"/>
              </a:ext>
            </a:extLst>
          </p:cNvPr>
          <p:cNvSpPr/>
          <p:nvPr/>
        </p:nvSpPr>
        <p:spPr>
          <a:xfrm>
            <a:off x="4648200" y="3048000"/>
            <a:ext cx="25400" cy="643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64" name="Text Box 40">
            <a:extLst>
              <a:ext uri="{FF2B5EF4-FFF2-40B4-BE49-F238E27FC236}">
                <a16:creationId xmlns="" xmlns:p14="http://schemas.microsoft.com/office/powerpoint/2010/main" xmlns:a16="http://schemas.microsoft.com/office/drawing/2014/main" id="{EB231716-50FD-478F-B9BC-64FCC251C767}"/>
              </a:ext>
            </a:extLst>
          </p:cNvPr>
          <p:cNvSpPr txBox="1">
            <a:spLocks noChangeArrowheads="1"/>
          </p:cNvSpPr>
          <p:nvPr/>
        </p:nvSpPr>
        <p:spPr bwMode="auto">
          <a:xfrm>
            <a:off x="5105400" y="2971800"/>
            <a:ext cx="5105400" cy="10064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以组织工人代表大会、农民协会和在农民革命根据地成立工农兵代表苏维埃等形式，进行政权建设的尝试。</a:t>
            </a:r>
          </a:p>
        </p:txBody>
      </p:sp>
      <p:grpSp>
        <p:nvGrpSpPr>
          <p:cNvPr id="18" name="Group 41">
            <a:extLst>
              <a:ext uri="{FF2B5EF4-FFF2-40B4-BE49-F238E27FC236}">
                <a16:creationId xmlns="" xmlns:p14="http://schemas.microsoft.com/office/powerpoint/2010/main" xmlns:a16="http://schemas.microsoft.com/office/drawing/2014/main" id="{EF253B63-B70A-48ED-AE22-328C3AC650C6}"/>
              </a:ext>
            </a:extLst>
          </p:cNvPr>
          <p:cNvGrpSpPr>
            <a:grpSpLocks/>
          </p:cNvGrpSpPr>
          <p:nvPr/>
        </p:nvGrpSpPr>
        <p:grpSpPr bwMode="auto">
          <a:xfrm>
            <a:off x="2209800" y="4343400"/>
            <a:ext cx="2057400" cy="698500"/>
            <a:chOff x="2209800" y="4343400"/>
            <a:chExt cx="2057400" cy="698500"/>
          </a:xfrm>
        </p:grpSpPr>
        <p:sp>
          <p:nvSpPr>
            <p:cNvPr id="42" name="Freeform 13">
              <a:extLst>
                <a:ext uri="{FF2B5EF4-FFF2-40B4-BE49-F238E27FC236}">
                  <a16:creationId xmlns="" xmlns:p14="http://schemas.microsoft.com/office/powerpoint/2010/main" xmlns:a16="http://schemas.microsoft.com/office/drawing/2014/main" id="{7770E42D-C48D-4DA3-B99E-9D20F31084CE}"/>
                </a:ext>
              </a:extLst>
            </p:cNvPr>
            <p:cNvSpPr>
              <a:spLocks/>
            </p:cNvSpPr>
            <p:nvPr/>
          </p:nvSpPr>
          <p:spPr bwMode="gray">
            <a:xfrm>
              <a:off x="2209800" y="4343400"/>
              <a:ext cx="205740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gradFill rotWithShape="0">
              <a:gsLst>
                <a:gs pos="0">
                  <a:schemeClr val="accent5">
                    <a:lumMod val="20000"/>
                    <a:lumOff val="80000"/>
                    <a:alpha val="70000"/>
                  </a:schemeClr>
                </a:gs>
                <a:gs pos="100000">
                  <a:schemeClr val="bg1">
                    <a:alpha val="40000"/>
                  </a:schemeClr>
                </a:gs>
              </a:gsLst>
              <a:lin ang="5400000" scaled="1"/>
            </a:gradFill>
            <a:ln w="9525" algn="ctr">
              <a:solidFill>
                <a:schemeClr val="accent5">
                  <a:alpha val="40000"/>
                </a:schemeClr>
              </a:solidFill>
              <a:round/>
              <a:headEnd/>
              <a:tailEnd/>
            </a:ln>
            <a:effectLst/>
          </p:spPr>
          <p:txBody>
            <a:bodyPr wrap="none" anchor="ctr"/>
            <a:lstStyle/>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43027" name="Text Box 11">
              <a:extLst>
                <a:ext uri="{FF2B5EF4-FFF2-40B4-BE49-F238E27FC236}">
                  <a16:creationId xmlns="" xmlns:p14="http://schemas.microsoft.com/office/powerpoint/2010/main" xmlns:a16="http://schemas.microsoft.com/office/drawing/2014/main" id="{E753A0D0-AEE5-4243-A9CE-0F352623375E}"/>
                </a:ext>
              </a:extLst>
            </p:cNvPr>
            <p:cNvSpPr txBox="1">
              <a:spLocks noChangeArrowheads="1"/>
            </p:cNvSpPr>
            <p:nvPr/>
          </p:nvSpPr>
          <p:spPr bwMode="auto">
            <a:xfrm>
              <a:off x="2438400" y="4419600"/>
              <a:ext cx="1689100" cy="461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Lst>
          </p:spPr>
          <p:txBody>
            <a:bodyPr lIns="92075" tIns="46038" rIns="92075" bIns="46038">
              <a:spAutoFit/>
            </a:bodyPr>
            <a:lstStyle>
              <a:lvl1pPr marL="622300" indent="-6223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1pPr>
              <a:lvl2pPr marL="742950" indent="-28575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2pPr>
              <a:lvl3pPr marL="11430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3pPr>
              <a:lvl4pPr marL="16002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4pPr>
              <a:lvl5pPr marL="20574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5pPr>
              <a:lvl6pPr marL="25146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6pPr>
              <a:lvl7pPr marL="29718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7pPr>
              <a:lvl8pPr marL="34290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8pPr>
              <a:lvl9pPr marL="38862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9pPr>
            </a:lstStyle>
            <a:p>
              <a:pPr algn="ctr" eaLnBrk="1" latinLnBrk="1" hangingPunct="1">
                <a:spcBef>
                  <a:spcPct val="20000"/>
                </a:spcBef>
              </a:pPr>
              <a:r>
                <a:rPr kumimoji="1" lang="zh-CN" altLang="en-US" sz="2400" b="1">
                  <a:latin typeface="微软雅黑" panose="020B0503020204020204" pitchFamily="34" charset="-122"/>
                  <a:ea typeface="微软雅黑" panose="020B0503020204020204" pitchFamily="34" charset="-122"/>
                </a:rPr>
                <a:t>抗日战争</a:t>
              </a:r>
            </a:p>
          </p:txBody>
        </p:sp>
      </p:grpSp>
      <p:sp>
        <p:nvSpPr>
          <p:cNvPr id="12" name="矩形 43">
            <a:extLst>
              <a:ext uri="{FF2B5EF4-FFF2-40B4-BE49-F238E27FC236}">
                <a16:creationId xmlns="" xmlns:p14="http://schemas.microsoft.com/office/powerpoint/2010/main" xmlns:a16="http://schemas.microsoft.com/office/drawing/2014/main" id="{18E9772D-07AE-4E1D-B54F-70011CF8946A}"/>
              </a:ext>
            </a:extLst>
          </p:cNvPr>
          <p:cNvSpPr/>
          <p:nvPr/>
        </p:nvSpPr>
        <p:spPr>
          <a:xfrm>
            <a:off x="4648200" y="4495800"/>
            <a:ext cx="25400" cy="643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269" name="Text Box 45">
            <a:extLst>
              <a:ext uri="{FF2B5EF4-FFF2-40B4-BE49-F238E27FC236}">
                <a16:creationId xmlns="" xmlns:p14="http://schemas.microsoft.com/office/powerpoint/2010/main" xmlns:a16="http://schemas.microsoft.com/office/drawing/2014/main" id="{7033C082-43F8-4097-A36B-D601084FD306}"/>
              </a:ext>
            </a:extLst>
          </p:cNvPr>
          <p:cNvSpPr txBox="1">
            <a:spLocks noChangeArrowheads="1"/>
          </p:cNvSpPr>
          <p:nvPr/>
        </p:nvSpPr>
        <p:spPr bwMode="auto">
          <a:xfrm>
            <a:off x="5029200" y="4419600"/>
            <a:ext cx="5105400" cy="7016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微软雅黑" panose="020B0503020204020204" pitchFamily="34" charset="-122"/>
                <a:ea typeface="微软雅黑" panose="020B0503020204020204" pitchFamily="34" charset="-122"/>
              </a:rPr>
              <a:t>党领导的各抗日根据地根据“三三制”原则成立了参议会和其他政权组织。</a:t>
            </a:r>
          </a:p>
        </p:txBody>
      </p:sp>
      <p:pic>
        <p:nvPicPr>
          <p:cNvPr id="43024" name="Picture 47">
            <a:extLst>
              <a:ext uri="{FF2B5EF4-FFF2-40B4-BE49-F238E27FC236}">
                <a16:creationId xmlns="" xmlns:p14="http://schemas.microsoft.com/office/powerpoint/2010/main" xmlns:a16="http://schemas.microsoft.com/office/drawing/2014/main" id="{5E252466-4165-4582-9B42-CF292589AC8D}"/>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6416675" y="5257800"/>
            <a:ext cx="1333500" cy="1600200"/>
          </a:xfrm>
          <a:prstGeom prst="rect">
            <a:avLst/>
          </a:prstGeom>
          <a:noFill/>
          <a:ln w="57150">
            <a:solidFill>
              <a:srgbClr val="969696"/>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pic>
        <p:nvPicPr>
          <p:cNvPr id="43025" name="Picture 49">
            <a:extLst>
              <a:ext uri="{FF2B5EF4-FFF2-40B4-BE49-F238E27FC236}">
                <a16:creationId xmlns="" xmlns:p14="http://schemas.microsoft.com/office/powerpoint/2010/main" xmlns:a16="http://schemas.microsoft.com/office/drawing/2014/main" id="{23BEF3C5-392D-4544-A6DF-6D7D5F72F5E9}"/>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8321675" y="5257800"/>
            <a:ext cx="1355725" cy="1600200"/>
          </a:xfrm>
          <a:prstGeom prst="rect">
            <a:avLst/>
          </a:prstGeom>
          <a:noFill/>
          <a:ln w="57150">
            <a:solidFill>
              <a:srgbClr val="969696"/>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22873699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nodeType="afterGroup">
                            <p:stCondLst>
                              <p:cond delay="5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
                                        <p:tgtEl>
                                          <p:spTgt spid="13"/>
                                        </p:tgtEl>
                                      </p:cBhvr>
                                    </p:animEffect>
                                    <p:anim calcmode="lin" valueType="num">
                                      <p:cBhvr>
                                        <p:cTn id="14" dur="100" fill="hold"/>
                                        <p:tgtEl>
                                          <p:spTgt spid="13"/>
                                        </p:tgtEl>
                                        <p:attrNameLst>
                                          <p:attrName>ppt_x</p:attrName>
                                        </p:attrNameLst>
                                      </p:cBhvr>
                                      <p:tavLst>
                                        <p:tav tm="0">
                                          <p:val>
                                            <p:strVal val="#ppt_x"/>
                                          </p:val>
                                        </p:tav>
                                        <p:tav tm="100000">
                                          <p:val>
                                            <p:strVal val="#ppt_x"/>
                                          </p:val>
                                        </p:tav>
                                      </p:tavLst>
                                    </p:anim>
                                    <p:anim calcmode="lin" valueType="num">
                                      <p:cBhvr>
                                        <p:cTn id="15" dur="1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
                                        <p:tgtEl>
                                          <p:spTgt spid="14"/>
                                        </p:tgtEl>
                                      </p:cBhvr>
                                    </p:animEffect>
                                    <p:anim calcmode="lin" valueType="num">
                                      <p:cBhvr>
                                        <p:cTn id="19" dur="100" fill="hold"/>
                                        <p:tgtEl>
                                          <p:spTgt spid="14"/>
                                        </p:tgtEl>
                                        <p:attrNameLst>
                                          <p:attrName>ppt_x</p:attrName>
                                        </p:attrNameLst>
                                      </p:cBhvr>
                                      <p:tavLst>
                                        <p:tav tm="0">
                                          <p:val>
                                            <p:strVal val="#ppt_x"/>
                                          </p:val>
                                        </p:tav>
                                        <p:tav tm="100000">
                                          <p:val>
                                            <p:strVal val="#ppt_x"/>
                                          </p:val>
                                        </p:tav>
                                      </p:tavLst>
                                    </p:anim>
                                    <p:anim calcmode="lin" valueType="num">
                                      <p:cBhvr>
                                        <p:cTn id="20" dur="100" fill="hold"/>
                                        <p:tgtEl>
                                          <p:spTgt spid="14"/>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300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100"/>
                                        <p:tgtEl>
                                          <p:spTgt spid="44"/>
                                        </p:tgtEl>
                                      </p:cBhvr>
                                    </p:animEffect>
                                  </p:childTnLst>
                                </p:cTn>
                              </p:par>
                              <p:par>
                                <p:cTn id="24" presetID="42" presetClass="entr" presetSubtype="0" fill="hold" nodeType="withEffect">
                                  <p:stCondLst>
                                    <p:cond delay="16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
                                        <p:tgtEl>
                                          <p:spTgt spid="15"/>
                                        </p:tgtEl>
                                      </p:cBhvr>
                                    </p:animEffect>
                                    <p:anim calcmode="lin" valueType="num">
                                      <p:cBhvr>
                                        <p:cTn id="27" dur="100" fill="hold"/>
                                        <p:tgtEl>
                                          <p:spTgt spid="15"/>
                                        </p:tgtEl>
                                        <p:attrNameLst>
                                          <p:attrName>ppt_x</p:attrName>
                                        </p:attrNameLst>
                                      </p:cBhvr>
                                      <p:tavLst>
                                        <p:tav tm="0">
                                          <p:val>
                                            <p:strVal val="#ppt_x"/>
                                          </p:val>
                                        </p:tav>
                                        <p:tav tm="100000">
                                          <p:val>
                                            <p:strVal val="#ppt_x"/>
                                          </p:val>
                                        </p:tav>
                                      </p:tavLst>
                                    </p:anim>
                                    <p:anim calcmode="lin" valueType="num">
                                      <p:cBhvr>
                                        <p:cTn id="28" dur="1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6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
                                        <p:tgtEl>
                                          <p:spTgt spid="16"/>
                                        </p:tgtEl>
                                      </p:cBhvr>
                                    </p:animEffect>
                                    <p:anim calcmode="lin" valueType="num">
                                      <p:cBhvr>
                                        <p:cTn id="32" dur="100" fill="hold"/>
                                        <p:tgtEl>
                                          <p:spTgt spid="16"/>
                                        </p:tgtEl>
                                        <p:attrNameLst>
                                          <p:attrName>ppt_x</p:attrName>
                                        </p:attrNameLst>
                                      </p:cBhvr>
                                      <p:tavLst>
                                        <p:tav tm="0">
                                          <p:val>
                                            <p:strVal val="#ppt_x"/>
                                          </p:val>
                                        </p:tav>
                                        <p:tav tm="100000">
                                          <p:val>
                                            <p:strVal val="#ppt_x"/>
                                          </p:val>
                                        </p:tav>
                                      </p:tavLst>
                                    </p:anim>
                                    <p:anim calcmode="lin" valueType="num">
                                      <p:cBhvr>
                                        <p:cTn id="33" dur="10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16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
                                        <p:tgtEl>
                                          <p:spTgt spid="17"/>
                                        </p:tgtEl>
                                      </p:cBhvr>
                                    </p:animEffect>
                                    <p:anim calcmode="lin" valueType="num">
                                      <p:cBhvr>
                                        <p:cTn id="37" dur="100" fill="hold"/>
                                        <p:tgtEl>
                                          <p:spTgt spid="17"/>
                                        </p:tgtEl>
                                        <p:attrNameLst>
                                          <p:attrName>ppt_x</p:attrName>
                                        </p:attrNameLst>
                                      </p:cBhvr>
                                      <p:tavLst>
                                        <p:tav tm="0">
                                          <p:val>
                                            <p:strVal val="#ppt_x"/>
                                          </p:val>
                                        </p:tav>
                                        <p:tav tm="100000">
                                          <p:val>
                                            <p:strVal val="#ppt_x"/>
                                          </p:val>
                                        </p:tav>
                                      </p:tavLst>
                                    </p:anim>
                                    <p:anim calcmode="lin" valueType="num">
                                      <p:cBhvr>
                                        <p:cTn id="38" dur="1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17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
                                        <p:tgtEl>
                                          <p:spTgt spid="18"/>
                                        </p:tgtEl>
                                      </p:cBhvr>
                                    </p:animEffect>
                                    <p:anim calcmode="lin" valueType="num">
                                      <p:cBhvr>
                                        <p:cTn id="42" dur="100" fill="hold"/>
                                        <p:tgtEl>
                                          <p:spTgt spid="18"/>
                                        </p:tgtEl>
                                        <p:attrNameLst>
                                          <p:attrName>ppt_x</p:attrName>
                                        </p:attrNameLst>
                                      </p:cBhvr>
                                      <p:tavLst>
                                        <p:tav tm="0">
                                          <p:val>
                                            <p:strVal val="#ppt_x"/>
                                          </p:val>
                                        </p:tav>
                                        <p:tav tm="100000">
                                          <p:val>
                                            <p:strVal val="#ppt_x"/>
                                          </p:val>
                                        </p:tav>
                                      </p:tavLst>
                                    </p:anim>
                                    <p:anim calcmode="lin" valueType="num">
                                      <p:cBhvr>
                                        <p:cTn id="43" dur="100" fill="hold"/>
                                        <p:tgtEl>
                                          <p:spTgt spid="18"/>
                                        </p:tgtEl>
                                        <p:attrNameLst>
                                          <p:attrName>ppt_y</p:attrName>
                                        </p:attrNameLst>
                                      </p:cBhvr>
                                      <p:tavLst>
                                        <p:tav tm="0">
                                          <p:val>
                                            <p:strVal val="#ppt_y+.1"/>
                                          </p:val>
                                        </p:tav>
                                        <p:tav tm="100000">
                                          <p:val>
                                            <p:strVal val="#ppt_y"/>
                                          </p:val>
                                        </p:tav>
                                      </p:tavLst>
                                    </p:anim>
                                  </p:childTnLst>
                                </p:cTn>
                              </p:par>
                              <p:par>
                                <p:cTn id="44" presetID="22" presetClass="entr" presetSubtype="1" fill="hold" grpId="0" nodeType="withEffect">
                                  <p:stCondLst>
                                    <p:cond delay="300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100"/>
                                        <p:tgtEl>
                                          <p:spTgt spid="11"/>
                                        </p:tgtEl>
                                      </p:cBhvr>
                                    </p:animEffect>
                                  </p:childTnLst>
                                </p:cTn>
                              </p:par>
                              <p:par>
                                <p:cTn id="47" presetID="22" presetClass="entr" presetSubtype="1" fill="hold" grpId="0" nodeType="withEffect">
                                  <p:stCondLst>
                                    <p:cond delay="300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100"/>
                                        <p:tgtEl>
                                          <p:spTgt spid="12"/>
                                        </p:tgtEl>
                                      </p:cBhvr>
                                    </p:animEffect>
                                  </p:childTnLst>
                                </p:cTn>
                              </p:par>
                            </p:childTnLst>
                          </p:cTn>
                        </p:par>
                        <p:par>
                          <p:cTn id="50" fill="hold" nodeType="afterGroup">
                            <p:stCondLst>
                              <p:cond delay="3600"/>
                            </p:stCondLst>
                            <p:childTnLst>
                              <p:par>
                                <p:cTn id="51" presetID="4" presetClass="entr" presetSubtype="16" fill="hold" grpId="0" nodeType="afterEffect">
                                  <p:stCondLst>
                                    <p:cond delay="0"/>
                                  </p:stCondLst>
                                  <p:childTnLst>
                                    <p:set>
                                      <p:cBhvr>
                                        <p:cTn id="52" dur="1" fill="hold">
                                          <p:stCondLst>
                                            <p:cond delay="0"/>
                                          </p:stCondLst>
                                        </p:cTn>
                                        <p:tgtEl>
                                          <p:spTgt spid="52250"/>
                                        </p:tgtEl>
                                        <p:attrNameLst>
                                          <p:attrName>style.visibility</p:attrName>
                                        </p:attrNameLst>
                                      </p:cBhvr>
                                      <p:to>
                                        <p:strVal val="visible"/>
                                      </p:to>
                                    </p:set>
                                    <p:animEffect transition="in" filter="box(in)">
                                      <p:cBhvr>
                                        <p:cTn id="53" dur="500"/>
                                        <p:tgtEl>
                                          <p:spTgt spid="52250"/>
                                        </p:tgtEl>
                                      </p:cBhvr>
                                    </p:animEffect>
                                  </p:childTnLst>
                                </p:cTn>
                              </p:par>
                            </p:childTnLst>
                          </p:cTn>
                        </p:par>
                        <p:par>
                          <p:cTn id="54" fill="hold" nodeType="afterGroup">
                            <p:stCondLst>
                              <p:cond delay="4100"/>
                            </p:stCondLst>
                            <p:childTnLst>
                              <p:par>
                                <p:cTn id="55" presetID="4" presetClass="entr" presetSubtype="16" fill="hold" grpId="0" nodeType="afterEffect">
                                  <p:stCondLst>
                                    <p:cond delay="0"/>
                                  </p:stCondLst>
                                  <p:childTnLst>
                                    <p:set>
                                      <p:cBhvr>
                                        <p:cTn id="56" dur="1" fill="hold">
                                          <p:stCondLst>
                                            <p:cond delay="0"/>
                                          </p:stCondLst>
                                        </p:cTn>
                                        <p:tgtEl>
                                          <p:spTgt spid="52264"/>
                                        </p:tgtEl>
                                        <p:attrNameLst>
                                          <p:attrName>style.visibility</p:attrName>
                                        </p:attrNameLst>
                                      </p:cBhvr>
                                      <p:to>
                                        <p:strVal val="visible"/>
                                      </p:to>
                                    </p:set>
                                    <p:animEffect transition="in" filter="box(in)">
                                      <p:cBhvr>
                                        <p:cTn id="57" dur="500"/>
                                        <p:tgtEl>
                                          <p:spTgt spid="52264"/>
                                        </p:tgtEl>
                                      </p:cBhvr>
                                    </p:animEffect>
                                  </p:childTnLst>
                                </p:cTn>
                              </p:par>
                            </p:childTnLst>
                          </p:cTn>
                        </p:par>
                        <p:par>
                          <p:cTn id="58" fill="hold" nodeType="afterGroup">
                            <p:stCondLst>
                              <p:cond delay="4600"/>
                            </p:stCondLst>
                            <p:childTnLst>
                              <p:par>
                                <p:cTn id="59" presetID="4" presetClass="entr" presetSubtype="16" fill="hold" grpId="0" nodeType="afterEffect">
                                  <p:stCondLst>
                                    <p:cond delay="0"/>
                                  </p:stCondLst>
                                  <p:childTnLst>
                                    <p:set>
                                      <p:cBhvr>
                                        <p:cTn id="60" dur="1" fill="hold">
                                          <p:stCondLst>
                                            <p:cond delay="0"/>
                                          </p:stCondLst>
                                        </p:cTn>
                                        <p:tgtEl>
                                          <p:spTgt spid="52269"/>
                                        </p:tgtEl>
                                        <p:attrNameLst>
                                          <p:attrName>style.visibility</p:attrName>
                                        </p:attrNameLst>
                                      </p:cBhvr>
                                      <p:to>
                                        <p:strVal val="visible"/>
                                      </p:to>
                                    </p:set>
                                    <p:animEffect transition="in" filter="box(in)">
                                      <p:cBhvr>
                                        <p:cTn id="61" dur="500"/>
                                        <p:tgtEl>
                                          <p:spTgt spid="52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250" grpId="0"/>
      <p:bldP spid="11" grpId="0" animBg="1"/>
      <p:bldP spid="52264" grpId="0"/>
      <p:bldP spid="12" grpId="0" animBg="1"/>
      <p:bldP spid="5226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 xmlns:p14="http://schemas.microsoft.com/office/powerpoint/2010/main" xmlns:a16="http://schemas.microsoft.com/office/drawing/2014/main" id="{0F01F689-37E7-4061-AE9C-59B666D97C80}"/>
              </a:ext>
            </a:extLst>
          </p:cNvPr>
          <p:cNvSpPr>
            <a:spLocks noGrp="1" noChangeArrowheads="1"/>
          </p:cNvSpPr>
          <p:nvPr>
            <p:ph type="title" idx="4294967295"/>
          </p:nvPr>
        </p:nvSpPr>
        <p:spPr>
          <a:xfrm>
            <a:off x="838200" y="365125"/>
            <a:ext cx="10516235" cy="1326515"/>
          </a:xfrm>
        </p:spPr>
        <p:txBody>
          <a:bodyPr/>
          <a:lstStyle/>
          <a:p>
            <a:r>
              <a:rPr lang="zh-CN" altLang="en-US" sz="4800" b="1"/>
              <a:t>“三三制”</a:t>
            </a:r>
          </a:p>
        </p:txBody>
      </p:sp>
      <p:sp>
        <p:nvSpPr>
          <p:cNvPr id="240643" name="Rectangle 3">
            <a:extLst>
              <a:ext uri="{FF2B5EF4-FFF2-40B4-BE49-F238E27FC236}">
                <a16:creationId xmlns="" xmlns:p14="http://schemas.microsoft.com/office/powerpoint/2010/main" xmlns:a16="http://schemas.microsoft.com/office/drawing/2014/main" id="{625A6C23-5CB7-47E6-A7B5-7D8C56FA6CD6}"/>
              </a:ext>
            </a:extLst>
          </p:cNvPr>
          <p:cNvSpPr>
            <a:spLocks noGrp="1" noChangeArrowheads="1"/>
          </p:cNvSpPr>
          <p:nvPr>
            <p:ph type="body" idx="4294967295"/>
          </p:nvPr>
        </p:nvSpPr>
        <p:spPr>
          <a:xfrm>
            <a:off x="1981200" y="1600200"/>
            <a:ext cx="8458200" cy="4953000"/>
          </a:xfrm>
        </p:spPr>
        <p:txBody>
          <a:bodyPr/>
          <a:lstStyle/>
          <a:p>
            <a:pPr>
              <a:lnSpc>
                <a:spcPct val="90000"/>
              </a:lnSpc>
            </a:pPr>
            <a:r>
              <a:rPr lang="zh-CN" altLang="en-US"/>
              <a:t>抗战时期中国共产党领导的抗日民主政权在人员组成上采取的制度，是党的抗日民族统一战线政策的具体体现。</a:t>
            </a:r>
          </a:p>
          <a:p>
            <a:pPr>
              <a:lnSpc>
                <a:spcPct val="90000"/>
              </a:lnSpc>
            </a:pPr>
            <a:r>
              <a:rPr lang="zh-CN" altLang="en-US" b="1"/>
              <a:t>它规定在</a:t>
            </a:r>
            <a:r>
              <a:rPr lang="zh-CN" altLang="en-US" b="1">
                <a:solidFill>
                  <a:srgbClr val="008000"/>
                </a:solidFill>
              </a:rPr>
              <a:t>政权机构的人员分配</a:t>
            </a:r>
            <a:r>
              <a:rPr lang="zh-CN" altLang="en-US" b="1"/>
              <a:t>上</a:t>
            </a:r>
            <a:r>
              <a:rPr lang="zh-CN" altLang="en-US" b="1" u="sng">
                <a:solidFill>
                  <a:srgbClr val="FF0000"/>
                </a:solidFill>
              </a:rPr>
              <a:t>共产党</a:t>
            </a:r>
            <a:r>
              <a:rPr lang="zh-CN" altLang="en-US" b="1" u="sng"/>
              <a:t>（代表工人阶级和贫农，实现党的领导）</a:t>
            </a:r>
            <a:r>
              <a:rPr lang="zh-CN" altLang="en-US" b="1"/>
              <a:t>、</a:t>
            </a:r>
            <a:r>
              <a:rPr lang="zh-CN" altLang="en-US" b="1" u="sng">
                <a:solidFill>
                  <a:srgbClr val="FF0000"/>
                </a:solidFill>
              </a:rPr>
              <a:t>党外进步分子</a:t>
            </a:r>
            <a:r>
              <a:rPr lang="zh-CN" altLang="en-US" b="1" u="sng"/>
              <a:t>（代表和联系广大小资产阶级）、</a:t>
            </a:r>
            <a:r>
              <a:rPr lang="zh-CN" altLang="en-US" b="1" u="sng">
                <a:solidFill>
                  <a:srgbClr val="FF0000"/>
                </a:solidFill>
              </a:rPr>
              <a:t>中间派</a:t>
            </a:r>
            <a:r>
              <a:rPr lang="zh-CN" altLang="en-US" b="1" u="sng"/>
              <a:t>（代表中等资产阶级和开明绅士）</a:t>
            </a:r>
            <a:r>
              <a:rPr lang="zh-CN" altLang="en-US" b="1"/>
              <a:t>各占三分之一。</a:t>
            </a:r>
          </a:p>
          <a:p>
            <a:pPr>
              <a:lnSpc>
                <a:spcPct val="90000"/>
              </a:lnSpc>
            </a:pPr>
            <a:r>
              <a:rPr lang="zh-CN" altLang="en-US"/>
              <a:t>这一制度在当时对团结抗日、推动全国的民主化起了积极作用。</a:t>
            </a:r>
          </a:p>
        </p:txBody>
      </p:sp>
    </p:spTree>
    <p:extLst>
      <p:ext uri="{BB962C8B-B14F-4D97-AF65-F5344CB8AC3E}">
        <p14:creationId xmlns="" xmlns:p14="http://schemas.microsoft.com/office/powerpoint/2010/main" val="13760745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 xmlns:p14="http://schemas.microsoft.com/office/powerpoint/2010/main" xmlns:a16="http://schemas.microsoft.com/office/drawing/2014/main" id="{7D887C4C-7999-4BC7-B1BD-89E2641BEA60}"/>
              </a:ext>
            </a:extLst>
          </p:cNvPr>
          <p:cNvGrpSpPr>
            <a:grpSpLocks/>
          </p:cNvGrpSpPr>
          <p:nvPr/>
        </p:nvGrpSpPr>
        <p:grpSpPr bwMode="auto">
          <a:xfrm>
            <a:off x="1219200" y="581025"/>
            <a:ext cx="9756775" cy="6285230"/>
            <a:chOff x="1219200" y="581025"/>
            <a:chExt cx="9756775" cy="6285230"/>
          </a:xfrm>
        </p:grpSpPr>
        <p:sp>
          <p:nvSpPr>
            <p:cNvPr id="44058" name="Rectangle 3">
              <a:extLst>
                <a:ext uri="{FF2B5EF4-FFF2-40B4-BE49-F238E27FC236}">
                  <a16:creationId xmlns="" xmlns:p14="http://schemas.microsoft.com/office/powerpoint/2010/main" xmlns:a16="http://schemas.microsoft.com/office/drawing/2014/main" id="{BD643DA7-A311-449D-999A-1B5FEEB5C18A}"/>
                </a:ext>
              </a:extLst>
            </p:cNvPr>
            <p:cNvSpPr>
              <a:spLocks noChangeArrowheads="1"/>
            </p:cNvSpPr>
            <p:nvPr/>
          </p:nvSpPr>
          <p:spPr bwMode="auto">
            <a:xfrm>
              <a:off x="1657350" y="105283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59" name="Text Box 4">
              <a:extLst>
                <a:ext uri="{FF2B5EF4-FFF2-40B4-BE49-F238E27FC236}">
                  <a16:creationId xmlns="" xmlns:p14="http://schemas.microsoft.com/office/powerpoint/2010/main" xmlns:a16="http://schemas.microsoft.com/office/drawing/2014/main" id="{5E97E814-5AA0-45AA-810E-0DC880B6D7A3}"/>
                </a:ext>
              </a:extLst>
            </p:cNvPr>
            <p:cNvSpPr txBox="1">
              <a:spLocks noChangeArrowheads="1"/>
            </p:cNvSpPr>
            <p:nvPr/>
          </p:nvSpPr>
          <p:spPr bwMode="auto">
            <a:xfrm>
              <a:off x="10182225" y="58102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4060" name="Text Box 5">
              <a:extLst>
                <a:ext uri="{FF2B5EF4-FFF2-40B4-BE49-F238E27FC236}">
                  <a16:creationId xmlns="" xmlns:p14="http://schemas.microsoft.com/office/powerpoint/2010/main" xmlns:a16="http://schemas.microsoft.com/office/drawing/2014/main" id="{56FB9304-27D0-4029-A6BD-D40307065ADC}"/>
                </a:ext>
              </a:extLst>
            </p:cNvPr>
            <p:cNvSpPr txBox="1">
              <a:spLocks noChangeArrowheads="1"/>
            </p:cNvSpPr>
            <p:nvPr/>
          </p:nvSpPr>
          <p:spPr bwMode="auto">
            <a:xfrm>
              <a:off x="1219200" y="5956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4061" name="Text Box 6">
              <a:extLst>
                <a:ext uri="{FF2B5EF4-FFF2-40B4-BE49-F238E27FC236}">
                  <a16:creationId xmlns="" xmlns:p14="http://schemas.microsoft.com/office/powerpoint/2010/main" xmlns:a16="http://schemas.microsoft.com/office/drawing/2014/main" id="{FDB9945A-B201-4BD6-A722-BA2F4CE3F73E}"/>
                </a:ext>
              </a:extLst>
            </p:cNvPr>
            <p:cNvSpPr txBox="1">
              <a:spLocks noChangeArrowheads="1"/>
            </p:cNvSpPr>
            <p:nvPr/>
          </p:nvSpPr>
          <p:spPr bwMode="auto">
            <a:xfrm flipH="1" flipV="1">
              <a:off x="1233805" y="6096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4062" name="Text Box 7">
              <a:extLst>
                <a:ext uri="{FF2B5EF4-FFF2-40B4-BE49-F238E27FC236}">
                  <a16:creationId xmlns="" xmlns:p14="http://schemas.microsoft.com/office/powerpoint/2010/main" xmlns:a16="http://schemas.microsoft.com/office/drawing/2014/main" id="{57E53666-5E63-414D-A132-5A0986DA6524}"/>
                </a:ext>
              </a:extLst>
            </p:cNvPr>
            <p:cNvSpPr txBox="1">
              <a:spLocks noChangeArrowheads="1"/>
            </p:cNvSpPr>
            <p:nvPr/>
          </p:nvSpPr>
          <p:spPr bwMode="auto">
            <a:xfrm rot="5400000">
              <a:off x="10328275" y="605472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44035" name="Group 8">
            <a:extLst>
              <a:ext uri="{FF2B5EF4-FFF2-40B4-BE49-F238E27FC236}">
                <a16:creationId xmlns="" xmlns:p14="http://schemas.microsoft.com/office/powerpoint/2010/main" xmlns:a16="http://schemas.microsoft.com/office/drawing/2014/main" id="{874740CB-D1D6-4720-8032-36DC889E2A64}"/>
              </a:ext>
            </a:extLst>
          </p:cNvPr>
          <p:cNvGrpSpPr>
            <a:grpSpLocks/>
          </p:cNvGrpSpPr>
          <p:nvPr/>
        </p:nvGrpSpPr>
        <p:grpSpPr bwMode="auto">
          <a:xfrm>
            <a:off x="2971800" y="-76200"/>
            <a:ext cx="8839200" cy="1079500"/>
            <a:chOff x="2971800" y="-76200"/>
            <a:chExt cx="8839200" cy="1079500"/>
          </a:xfrm>
        </p:grpSpPr>
        <p:grpSp>
          <p:nvGrpSpPr>
            <p:cNvPr id="44054" name="Group 9">
              <a:extLst>
                <a:ext uri="{FF2B5EF4-FFF2-40B4-BE49-F238E27FC236}">
                  <a16:creationId xmlns="" xmlns:p14="http://schemas.microsoft.com/office/powerpoint/2010/main" xmlns:a16="http://schemas.microsoft.com/office/drawing/2014/main" id="{862926EE-98D4-46C0-B742-A818BDE22AD5}"/>
                </a:ext>
              </a:extLst>
            </p:cNvPr>
            <p:cNvGrpSpPr>
              <a:grpSpLocks/>
            </p:cNvGrpSpPr>
            <p:nvPr/>
          </p:nvGrpSpPr>
          <p:grpSpPr bwMode="auto">
            <a:xfrm>
              <a:off x="2971800" y="-76200"/>
              <a:ext cx="5715000" cy="1079500"/>
              <a:chOff x="2971800" y="-76200"/>
              <a:chExt cx="5715000" cy="1079500"/>
            </a:xfrm>
          </p:grpSpPr>
          <p:sp>
            <p:nvSpPr>
              <p:cNvPr id="53258" name="AutoShape 10">
                <a:extLst>
                  <a:ext uri="{FF2B5EF4-FFF2-40B4-BE49-F238E27FC236}">
                    <a16:creationId xmlns="" xmlns:p14="http://schemas.microsoft.com/office/powerpoint/2010/main" xmlns:a16="http://schemas.microsoft.com/office/drawing/2014/main" id="{116424AD-25C3-49A8-95E4-1D95FE31BBCF}"/>
                  </a:ext>
                </a:extLst>
              </p:cNvPr>
              <p:cNvSpPr>
                <a:spLocks noChangeArrowheads="1"/>
              </p:cNvSpPr>
              <p:nvPr/>
            </p:nvSpPr>
            <p:spPr bwMode="auto">
              <a:xfrm>
                <a:off x="3587115" y="283845"/>
                <a:ext cx="5099685"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44057" name="Picture 11">
                <a:extLst>
                  <a:ext uri="{FF2B5EF4-FFF2-40B4-BE49-F238E27FC236}">
                    <a16:creationId xmlns="" xmlns:p14="http://schemas.microsoft.com/office/powerpoint/2010/main" xmlns:a16="http://schemas.microsoft.com/office/drawing/2014/main" id="{D7A843F2-16BE-43EC-822B-E6984F7ED949}"/>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971800" y="-762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grpSp>
        <p:sp>
          <p:nvSpPr>
            <p:cNvPr id="44055" name="Text Box 12">
              <a:extLst>
                <a:ext uri="{FF2B5EF4-FFF2-40B4-BE49-F238E27FC236}">
                  <a16:creationId xmlns="" xmlns:p14="http://schemas.microsoft.com/office/powerpoint/2010/main" xmlns:a16="http://schemas.microsoft.com/office/drawing/2014/main" id="{E6041804-2E16-4055-B733-5C7FCC23E627}"/>
                </a:ext>
              </a:extLst>
            </p:cNvPr>
            <p:cNvSpPr txBox="1">
              <a:spLocks noChangeArrowheads="1"/>
            </p:cNvSpPr>
            <p:nvPr/>
          </p:nvSpPr>
          <p:spPr bwMode="auto">
            <a:xfrm>
              <a:off x="4114800" y="381000"/>
              <a:ext cx="76962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dirty="0">
                  <a:ea typeface="方正大黑简体" pitchFamily="65" charset="-122"/>
                </a:rPr>
                <a:t>    人民代表大会制度</a:t>
              </a:r>
            </a:p>
          </p:txBody>
        </p:sp>
      </p:grpSp>
      <p:grpSp>
        <p:nvGrpSpPr>
          <p:cNvPr id="9" name="组合 37">
            <a:extLst>
              <a:ext uri="{FF2B5EF4-FFF2-40B4-BE49-F238E27FC236}">
                <a16:creationId xmlns="" xmlns:p14="http://schemas.microsoft.com/office/powerpoint/2010/main" xmlns:a16="http://schemas.microsoft.com/office/drawing/2014/main" id="{3A4F34D7-EFDE-4A41-B7FA-B7DE5A5A2556}"/>
              </a:ext>
            </a:extLst>
          </p:cNvPr>
          <p:cNvGrpSpPr>
            <a:grpSpLocks/>
          </p:cNvGrpSpPr>
          <p:nvPr/>
        </p:nvGrpSpPr>
        <p:grpSpPr bwMode="auto">
          <a:xfrm>
            <a:off x="2362200" y="1828800"/>
            <a:ext cx="1981200" cy="723900"/>
            <a:chOff x="2362200" y="1828800"/>
            <a:chExt cx="1981200" cy="723900"/>
          </a:xfrm>
        </p:grpSpPr>
        <p:sp>
          <p:nvSpPr>
            <p:cNvPr id="2" name="AutoShape 12">
              <a:extLst>
                <a:ext uri="{FF2B5EF4-FFF2-40B4-BE49-F238E27FC236}">
                  <a16:creationId xmlns="" xmlns:p14="http://schemas.microsoft.com/office/powerpoint/2010/main" xmlns:a16="http://schemas.microsoft.com/office/drawing/2014/main" id="{B4D064C8-4711-4D3A-AD5B-318AD682FE85}"/>
                </a:ext>
              </a:extLst>
            </p:cNvPr>
            <p:cNvSpPr>
              <a:spLocks noChangeArrowheads="1"/>
            </p:cNvSpPr>
            <p:nvPr/>
          </p:nvSpPr>
          <p:spPr bwMode="auto">
            <a:xfrm>
              <a:off x="2362200" y="1828800"/>
              <a:ext cx="1981200" cy="717550"/>
            </a:xfrm>
            <a:prstGeom prst="diamond">
              <a:avLst/>
            </a:prstGeom>
            <a:gradFill rotWithShape="1">
              <a:gsLst>
                <a:gs pos="0">
                  <a:schemeClr val="accent5">
                    <a:lumMod val="40000"/>
                    <a:lumOff val="60000"/>
                  </a:schemeClr>
                </a:gs>
                <a:gs pos="100000">
                  <a:schemeClr val="accent5">
                    <a:lumMod val="75000"/>
                  </a:schemeClr>
                </a:gs>
              </a:gsLst>
              <a:lin ang="2700000" scaled="1"/>
            </a:gradFill>
            <a:ln w="9525" algn="ctr">
              <a:noFill/>
              <a:miter lim="800000"/>
              <a:headEnd/>
              <a:tailEnd/>
            </a:ln>
            <a:effectLst/>
            <a:scene3d>
              <a:camera prst="legacyObliqueBottom"/>
              <a:lightRig rig="legacyFlat4" dir="b"/>
            </a:scene3d>
            <a:sp3d extrusionH="430200" prstMaterial="legacyMatte">
              <a:bevelT w="13500" h="13500" prst="angle"/>
              <a:bevelB w="13500" h="13500" prst="angle"/>
              <a:extrusionClr>
                <a:schemeClr val="accent5">
                  <a:lumMod val="60000"/>
                  <a:lumOff val="40000"/>
                </a:schemeClr>
              </a:extrusionClr>
            </a:sp3d>
          </p:spPr>
          <p:txBody>
            <a:bodyPr wrap="none" anchor="ctr">
              <a:flatTx/>
            </a:bodyPr>
            <a:lstStyle/>
            <a:p>
              <a:pPr algn="ctr">
                <a:defRPr/>
              </a:pPr>
              <a:endParaRPr lang="zh-CN" altLang="en-US"/>
            </a:p>
          </p:txBody>
        </p:sp>
        <p:sp>
          <p:nvSpPr>
            <p:cNvPr id="3" name="Freeform 13">
              <a:extLst>
                <a:ext uri="{FF2B5EF4-FFF2-40B4-BE49-F238E27FC236}">
                  <a16:creationId xmlns="" xmlns:p14="http://schemas.microsoft.com/office/powerpoint/2010/main" xmlns:a16="http://schemas.microsoft.com/office/drawing/2014/main" id="{2385470D-FA65-4187-B5DB-6C872502C5C8}"/>
                </a:ext>
              </a:extLst>
            </p:cNvPr>
            <p:cNvSpPr>
              <a:spLocks/>
            </p:cNvSpPr>
            <p:nvPr/>
          </p:nvSpPr>
          <p:spPr bwMode="gray">
            <a:xfrm>
              <a:off x="2362200" y="1854200"/>
              <a:ext cx="197358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noFill/>
            <a:ln w="12700">
              <a:solidFill>
                <a:schemeClr val="accent5">
                  <a:lumMod val="20000"/>
                  <a:lumOff val="80000"/>
                </a:schemeClr>
              </a:solidFill>
              <a:round/>
              <a:headEnd/>
              <a:tailEnd/>
            </a:ln>
          </p:spPr>
          <p:txBody>
            <a:bodyPr wrap="none" anchor="ctr"/>
            <a:lstStyle/>
            <a:p>
              <a:pPr>
                <a:defRPr/>
              </a:pPr>
              <a:endParaRPr lang="zh-CN" altLang="en-US" b="1">
                <a:latin typeface="Calibri" pitchFamily="34" charset="0"/>
              </a:endParaRPr>
            </a:p>
          </p:txBody>
        </p:sp>
      </p:grpSp>
      <p:grpSp>
        <p:nvGrpSpPr>
          <p:cNvPr id="10" name="Group 16">
            <a:extLst>
              <a:ext uri="{FF2B5EF4-FFF2-40B4-BE49-F238E27FC236}">
                <a16:creationId xmlns="" xmlns:p14="http://schemas.microsoft.com/office/powerpoint/2010/main" xmlns:a16="http://schemas.microsoft.com/office/drawing/2014/main" id="{B1FC4E64-81C5-42B8-9896-DC5D3E54DDF4}"/>
              </a:ext>
            </a:extLst>
          </p:cNvPr>
          <p:cNvGrpSpPr>
            <a:grpSpLocks/>
          </p:cNvGrpSpPr>
          <p:nvPr/>
        </p:nvGrpSpPr>
        <p:grpSpPr bwMode="auto">
          <a:xfrm>
            <a:off x="2286000" y="1600200"/>
            <a:ext cx="2057400" cy="698500"/>
            <a:chOff x="2286000" y="1600200"/>
            <a:chExt cx="2057400" cy="698500"/>
          </a:xfrm>
        </p:grpSpPr>
        <p:sp>
          <p:nvSpPr>
            <p:cNvPr id="5" name="Freeform 13">
              <a:extLst>
                <a:ext uri="{FF2B5EF4-FFF2-40B4-BE49-F238E27FC236}">
                  <a16:creationId xmlns="" xmlns:p14="http://schemas.microsoft.com/office/powerpoint/2010/main" xmlns:a16="http://schemas.microsoft.com/office/drawing/2014/main" id="{DF415247-6BB0-4923-A1BF-11DE2E298759}"/>
                </a:ext>
              </a:extLst>
            </p:cNvPr>
            <p:cNvSpPr>
              <a:spLocks/>
            </p:cNvSpPr>
            <p:nvPr/>
          </p:nvSpPr>
          <p:spPr bwMode="gray">
            <a:xfrm>
              <a:off x="2286000" y="1600200"/>
              <a:ext cx="205740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gradFill rotWithShape="0">
              <a:gsLst>
                <a:gs pos="0">
                  <a:schemeClr val="accent5">
                    <a:lumMod val="20000"/>
                    <a:lumOff val="80000"/>
                    <a:alpha val="70000"/>
                  </a:schemeClr>
                </a:gs>
                <a:gs pos="100000">
                  <a:schemeClr val="bg1">
                    <a:alpha val="40000"/>
                  </a:schemeClr>
                </a:gs>
              </a:gsLst>
              <a:lin ang="5400000" scaled="1"/>
            </a:gradFill>
            <a:ln w="9525" algn="ctr">
              <a:solidFill>
                <a:schemeClr val="accent5">
                  <a:alpha val="40000"/>
                </a:schemeClr>
              </a:solidFill>
              <a:round/>
              <a:headEnd/>
              <a:tailEnd/>
            </a:ln>
            <a:effectLst/>
          </p:spPr>
          <p:txBody>
            <a:bodyPr wrap="none" anchor="ctr"/>
            <a:lstStyle/>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44051" name="Text Box 11">
              <a:extLst>
                <a:ext uri="{FF2B5EF4-FFF2-40B4-BE49-F238E27FC236}">
                  <a16:creationId xmlns="" xmlns:p14="http://schemas.microsoft.com/office/powerpoint/2010/main" xmlns:a16="http://schemas.microsoft.com/office/drawing/2014/main" id="{35F1FE89-24D3-4AC4-ACEC-A4EA888F759F}"/>
                </a:ext>
              </a:extLst>
            </p:cNvPr>
            <p:cNvSpPr txBox="1">
              <a:spLocks noChangeArrowheads="1"/>
            </p:cNvSpPr>
            <p:nvPr/>
          </p:nvSpPr>
          <p:spPr bwMode="auto">
            <a:xfrm>
              <a:off x="2514600" y="1676400"/>
              <a:ext cx="1689100" cy="461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Lst>
          </p:spPr>
          <p:txBody>
            <a:bodyPr lIns="92075" tIns="46038" rIns="92075" bIns="46038">
              <a:spAutoFit/>
            </a:bodyPr>
            <a:lstStyle>
              <a:lvl1pPr marL="622300" indent="-6223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1pPr>
              <a:lvl2pPr marL="742950" indent="-28575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2pPr>
              <a:lvl3pPr marL="11430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3pPr>
              <a:lvl4pPr marL="16002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4pPr>
              <a:lvl5pPr marL="20574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5pPr>
              <a:lvl6pPr marL="25146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6pPr>
              <a:lvl7pPr marL="29718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7pPr>
              <a:lvl8pPr marL="34290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8pPr>
              <a:lvl9pPr marL="38862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9pPr>
            </a:lstStyle>
            <a:p>
              <a:pPr algn="ctr" eaLnBrk="1" latinLnBrk="1" hangingPunct="1">
                <a:spcBef>
                  <a:spcPct val="20000"/>
                </a:spcBef>
              </a:pPr>
              <a:r>
                <a:rPr kumimoji="1" lang="zh-CN" altLang="en-US" sz="2400" b="1">
                  <a:latin typeface="微软雅黑" panose="020B0503020204020204" pitchFamily="34" charset="-122"/>
                  <a:ea typeface="微软雅黑" panose="020B0503020204020204" pitchFamily="34" charset="-122"/>
                </a:rPr>
                <a:t>建国初期</a:t>
              </a:r>
            </a:p>
          </p:txBody>
        </p:sp>
      </p:grpSp>
      <p:sp>
        <p:nvSpPr>
          <p:cNvPr id="44" name="矩形 43">
            <a:extLst>
              <a:ext uri="{FF2B5EF4-FFF2-40B4-BE49-F238E27FC236}">
                <a16:creationId xmlns="" xmlns:p14="http://schemas.microsoft.com/office/powerpoint/2010/main" xmlns:a16="http://schemas.microsoft.com/office/drawing/2014/main" id="{2F964DD7-C354-4827-B74E-F5C1B0D415BD}"/>
              </a:ext>
            </a:extLst>
          </p:cNvPr>
          <p:cNvSpPr/>
          <p:nvPr/>
        </p:nvSpPr>
        <p:spPr>
          <a:xfrm>
            <a:off x="4648200" y="1828800"/>
            <a:ext cx="25400" cy="643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51" name="Text Box 20">
            <a:extLst>
              <a:ext uri="{FF2B5EF4-FFF2-40B4-BE49-F238E27FC236}">
                <a16:creationId xmlns="" xmlns:p14="http://schemas.microsoft.com/office/powerpoint/2010/main" xmlns:a16="http://schemas.microsoft.com/office/drawing/2014/main" id="{D805A719-0E87-4011-B46E-AAA7A7160B5B}"/>
              </a:ext>
            </a:extLst>
          </p:cNvPr>
          <p:cNvSpPr txBox="1">
            <a:spLocks noChangeArrowheads="1"/>
          </p:cNvSpPr>
          <p:nvPr/>
        </p:nvSpPr>
        <p:spPr bwMode="auto">
          <a:xfrm>
            <a:off x="5105400" y="1676400"/>
            <a:ext cx="5105400" cy="13112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黑体" panose="02010609060101010101" pitchFamily="49" charset="-122"/>
                <a:ea typeface="黑体" panose="02010609060101010101" pitchFamily="49" charset="-122"/>
              </a:rPr>
              <a:t>各地普遍召开了</a:t>
            </a:r>
            <a:r>
              <a:rPr lang="zh-CN" altLang="en-US" sz="2000" b="1">
                <a:solidFill>
                  <a:srgbClr val="FF0000"/>
                </a:solidFill>
                <a:latin typeface="黑体" panose="02010609060101010101" pitchFamily="49" charset="-122"/>
                <a:ea typeface="黑体" panose="02010609060101010101" pitchFamily="49" charset="-122"/>
              </a:rPr>
              <a:t>各界人民代表会议</a:t>
            </a:r>
            <a:r>
              <a:rPr lang="zh-CN" altLang="en-US" sz="2000" b="1">
                <a:latin typeface="黑体" panose="02010609060101010101" pitchFamily="49" charset="-122"/>
                <a:ea typeface="黑体" panose="02010609060101010101" pitchFamily="49" charset="-122"/>
              </a:rPr>
              <a:t>，对新中国的建设和建国初期国民经济的恢复，对于发展人民民主，进行政权建设，以及实施各项政策，发挥了重要作用。</a:t>
            </a:r>
          </a:p>
        </p:txBody>
      </p:sp>
      <p:grpSp>
        <p:nvGrpSpPr>
          <p:cNvPr id="11" name="组合 37">
            <a:extLst>
              <a:ext uri="{FF2B5EF4-FFF2-40B4-BE49-F238E27FC236}">
                <a16:creationId xmlns="" xmlns:p14="http://schemas.microsoft.com/office/powerpoint/2010/main" xmlns:a16="http://schemas.microsoft.com/office/drawing/2014/main" id="{0AF5F8B2-5DB3-43DA-8472-80968C68EAD6}"/>
              </a:ext>
            </a:extLst>
          </p:cNvPr>
          <p:cNvGrpSpPr>
            <a:grpSpLocks/>
          </p:cNvGrpSpPr>
          <p:nvPr/>
        </p:nvGrpSpPr>
        <p:grpSpPr bwMode="auto">
          <a:xfrm>
            <a:off x="2286000" y="3581400"/>
            <a:ext cx="1981200" cy="723900"/>
            <a:chOff x="2286000" y="3581400"/>
            <a:chExt cx="1981200" cy="723900"/>
          </a:xfrm>
        </p:grpSpPr>
        <p:sp>
          <p:nvSpPr>
            <p:cNvPr id="39" name="AutoShape 12">
              <a:extLst>
                <a:ext uri="{FF2B5EF4-FFF2-40B4-BE49-F238E27FC236}">
                  <a16:creationId xmlns="" xmlns:p14="http://schemas.microsoft.com/office/powerpoint/2010/main" xmlns:a16="http://schemas.microsoft.com/office/drawing/2014/main" id="{B0C54083-6F3B-4EE5-AA78-5D704747326E}"/>
                </a:ext>
              </a:extLst>
            </p:cNvPr>
            <p:cNvSpPr>
              <a:spLocks noChangeArrowheads="1"/>
            </p:cNvSpPr>
            <p:nvPr/>
          </p:nvSpPr>
          <p:spPr bwMode="auto">
            <a:xfrm>
              <a:off x="2286000" y="3581400"/>
              <a:ext cx="1981200" cy="717550"/>
            </a:xfrm>
            <a:prstGeom prst="diamond">
              <a:avLst/>
            </a:prstGeom>
            <a:gradFill rotWithShape="1">
              <a:gsLst>
                <a:gs pos="0">
                  <a:schemeClr val="accent5">
                    <a:lumMod val="40000"/>
                    <a:lumOff val="60000"/>
                  </a:schemeClr>
                </a:gs>
                <a:gs pos="100000">
                  <a:schemeClr val="accent5">
                    <a:lumMod val="75000"/>
                  </a:schemeClr>
                </a:gs>
              </a:gsLst>
              <a:lin ang="2700000" scaled="1"/>
            </a:gradFill>
            <a:ln w="9525" algn="ctr">
              <a:noFill/>
              <a:miter lim="800000"/>
              <a:headEnd/>
              <a:tailEnd/>
            </a:ln>
            <a:effectLst/>
            <a:scene3d>
              <a:camera prst="legacyObliqueBottom"/>
              <a:lightRig rig="legacyFlat4" dir="b"/>
            </a:scene3d>
            <a:sp3d extrusionH="430200" prstMaterial="legacyMatte">
              <a:bevelT w="13500" h="13500" prst="angle"/>
              <a:bevelB w="13500" h="13500" prst="angle"/>
              <a:extrusionClr>
                <a:schemeClr val="accent5">
                  <a:lumMod val="60000"/>
                  <a:lumOff val="40000"/>
                </a:schemeClr>
              </a:extrusionClr>
            </a:sp3d>
          </p:spPr>
          <p:txBody>
            <a:bodyPr wrap="none" anchor="ctr">
              <a:flatTx/>
            </a:bodyPr>
            <a:lstStyle/>
            <a:p>
              <a:pPr algn="ctr">
                <a:defRPr/>
              </a:pPr>
              <a:endParaRPr lang="zh-CN" altLang="en-US"/>
            </a:p>
          </p:txBody>
        </p:sp>
        <p:sp>
          <p:nvSpPr>
            <p:cNvPr id="40" name="Freeform 13">
              <a:extLst>
                <a:ext uri="{FF2B5EF4-FFF2-40B4-BE49-F238E27FC236}">
                  <a16:creationId xmlns="" xmlns:p14="http://schemas.microsoft.com/office/powerpoint/2010/main" xmlns:a16="http://schemas.microsoft.com/office/drawing/2014/main" id="{713A785F-20FB-4340-894C-9BD5B073B68B}"/>
                </a:ext>
              </a:extLst>
            </p:cNvPr>
            <p:cNvSpPr>
              <a:spLocks/>
            </p:cNvSpPr>
            <p:nvPr/>
          </p:nvSpPr>
          <p:spPr bwMode="gray">
            <a:xfrm>
              <a:off x="2286000" y="3606800"/>
              <a:ext cx="197358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noFill/>
            <a:ln w="12700">
              <a:solidFill>
                <a:schemeClr val="accent5">
                  <a:lumMod val="20000"/>
                  <a:lumOff val="80000"/>
                </a:schemeClr>
              </a:solidFill>
              <a:round/>
              <a:headEnd/>
              <a:tailEnd/>
            </a:ln>
          </p:spPr>
          <p:txBody>
            <a:bodyPr wrap="none" anchor="ctr"/>
            <a:lstStyle/>
            <a:p>
              <a:pPr>
                <a:defRPr/>
              </a:pPr>
              <a:endParaRPr lang="zh-CN" altLang="en-US" b="1">
                <a:latin typeface="Calibri" pitchFamily="34" charset="0"/>
              </a:endParaRPr>
            </a:p>
          </p:txBody>
        </p:sp>
      </p:grpSp>
      <p:grpSp>
        <p:nvGrpSpPr>
          <p:cNvPr id="12" name="Group 32">
            <a:extLst>
              <a:ext uri="{FF2B5EF4-FFF2-40B4-BE49-F238E27FC236}">
                <a16:creationId xmlns="" xmlns:p14="http://schemas.microsoft.com/office/powerpoint/2010/main" xmlns:a16="http://schemas.microsoft.com/office/drawing/2014/main" id="{75869A15-1C06-4477-808A-3B91B781CBCA}"/>
              </a:ext>
            </a:extLst>
          </p:cNvPr>
          <p:cNvGrpSpPr>
            <a:grpSpLocks/>
          </p:cNvGrpSpPr>
          <p:nvPr/>
        </p:nvGrpSpPr>
        <p:grpSpPr bwMode="auto">
          <a:xfrm>
            <a:off x="2209800" y="3429000"/>
            <a:ext cx="2057400" cy="698500"/>
            <a:chOff x="2209800" y="3429000"/>
            <a:chExt cx="2057400" cy="698500"/>
          </a:xfrm>
        </p:grpSpPr>
        <p:sp>
          <p:nvSpPr>
            <p:cNvPr id="42" name="Freeform 13">
              <a:extLst>
                <a:ext uri="{FF2B5EF4-FFF2-40B4-BE49-F238E27FC236}">
                  <a16:creationId xmlns="" xmlns:p14="http://schemas.microsoft.com/office/powerpoint/2010/main" xmlns:a16="http://schemas.microsoft.com/office/drawing/2014/main" id="{831E68A3-50FD-4677-8054-899EE12333A7}"/>
                </a:ext>
              </a:extLst>
            </p:cNvPr>
            <p:cNvSpPr>
              <a:spLocks/>
            </p:cNvSpPr>
            <p:nvPr/>
          </p:nvSpPr>
          <p:spPr bwMode="gray">
            <a:xfrm>
              <a:off x="2209800" y="3429000"/>
              <a:ext cx="2057400" cy="698500"/>
            </a:xfrm>
            <a:custGeom>
              <a:avLst/>
              <a:gdLst>
                <a:gd name="T0" fmla="*/ 2147483647 w 1203"/>
                <a:gd name="T1" fmla="*/ 0 h 491"/>
                <a:gd name="T2" fmla="*/ 0 w 1203"/>
                <a:gd name="T3" fmla="*/ 2147483647 h 491"/>
                <a:gd name="T4" fmla="*/ 2147483647 w 1203"/>
                <a:gd name="T5" fmla="*/ 2147483647 h 491"/>
                <a:gd name="T6" fmla="*/ 2147483647 w 1203"/>
                <a:gd name="T7" fmla="*/ 2147483647 h 491"/>
                <a:gd name="T8" fmla="*/ 2147483647 w 1203"/>
                <a:gd name="T9" fmla="*/ 0 h 491"/>
                <a:gd name="T10" fmla="*/ 0 60000 65536"/>
                <a:gd name="T11" fmla="*/ 0 60000 65536"/>
                <a:gd name="T12" fmla="*/ 0 60000 65536"/>
                <a:gd name="T13" fmla="*/ 0 60000 65536"/>
                <a:gd name="T14" fmla="*/ 0 60000 65536"/>
                <a:gd name="T15" fmla="*/ 0 w 1203"/>
                <a:gd name="T16" fmla="*/ 0 h 491"/>
                <a:gd name="T17" fmla="*/ 1203 w 1203"/>
                <a:gd name="T18" fmla="*/ 491 h 491"/>
              </a:gdLst>
              <a:ahLst/>
              <a:cxnLst>
                <a:cxn ang="T10">
                  <a:pos x="T0" y="T1"/>
                </a:cxn>
                <a:cxn ang="T11">
                  <a:pos x="T2" y="T3"/>
                </a:cxn>
                <a:cxn ang="T12">
                  <a:pos x="T4" y="T5"/>
                </a:cxn>
                <a:cxn ang="T13">
                  <a:pos x="T6" y="T7"/>
                </a:cxn>
                <a:cxn ang="T14">
                  <a:pos x="T8" y="T9"/>
                </a:cxn>
              </a:cxnLst>
              <a:rect l="T15" t="T16" r="T17" b="T18"/>
              <a:pathLst>
                <a:path w="1203" h="491">
                  <a:moveTo>
                    <a:pt x="600" y="0"/>
                  </a:moveTo>
                  <a:lnTo>
                    <a:pt x="0" y="234"/>
                  </a:lnTo>
                  <a:lnTo>
                    <a:pt x="599" y="491"/>
                  </a:lnTo>
                  <a:lnTo>
                    <a:pt x="1203" y="231"/>
                  </a:lnTo>
                  <a:lnTo>
                    <a:pt x="600" y="0"/>
                  </a:lnTo>
                  <a:close/>
                </a:path>
              </a:pathLst>
            </a:custGeom>
            <a:gradFill rotWithShape="0">
              <a:gsLst>
                <a:gs pos="0">
                  <a:schemeClr val="accent5">
                    <a:lumMod val="20000"/>
                    <a:lumOff val="80000"/>
                    <a:alpha val="70000"/>
                  </a:schemeClr>
                </a:gs>
                <a:gs pos="100000">
                  <a:schemeClr val="bg1">
                    <a:alpha val="40000"/>
                  </a:schemeClr>
                </a:gs>
              </a:gsLst>
              <a:lin ang="5400000" scaled="1"/>
            </a:gradFill>
            <a:ln w="9525" algn="ctr">
              <a:solidFill>
                <a:schemeClr val="accent5">
                  <a:alpha val="40000"/>
                </a:schemeClr>
              </a:solidFill>
              <a:round/>
              <a:headEnd/>
              <a:tailEnd/>
            </a:ln>
            <a:effectLst/>
          </p:spPr>
          <p:txBody>
            <a:bodyPr wrap="none" anchor="ctr"/>
            <a:lstStyle/>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a:p>
              <a:pPr>
                <a:defRPr/>
              </a:pPr>
              <a:endParaRPr lang="en-US" altLang="zh-CN">
                <a:latin typeface="Arial" charset="0"/>
              </a:endParaRPr>
            </a:p>
          </p:txBody>
        </p:sp>
        <p:sp>
          <p:nvSpPr>
            <p:cNvPr id="44047" name="Text Box 11">
              <a:extLst>
                <a:ext uri="{FF2B5EF4-FFF2-40B4-BE49-F238E27FC236}">
                  <a16:creationId xmlns="" xmlns:p14="http://schemas.microsoft.com/office/powerpoint/2010/main" xmlns:a16="http://schemas.microsoft.com/office/drawing/2014/main" id="{12D4FBC7-51BE-4F96-BB79-E4E779E334DA}"/>
                </a:ext>
              </a:extLst>
            </p:cNvPr>
            <p:cNvSpPr txBox="1">
              <a:spLocks noChangeArrowheads="1"/>
            </p:cNvSpPr>
            <p:nvPr/>
          </p:nvSpPr>
          <p:spPr bwMode="auto">
            <a:xfrm>
              <a:off x="2438400" y="3505200"/>
              <a:ext cx="1689100" cy="46164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lgn="ctr">
                  <a:solidFill>
                    <a:srgbClr val="000000"/>
                  </a:solidFill>
                  <a:miter lim="800000"/>
                  <a:headEnd/>
                  <a:tailEnd/>
                </a14:hiddenLine>
              </a:ext>
            </a:extLst>
          </p:spPr>
          <p:txBody>
            <a:bodyPr lIns="92075" tIns="46038" rIns="92075" bIns="46038">
              <a:spAutoFit/>
            </a:bodyPr>
            <a:lstStyle>
              <a:lvl1pPr marL="622300" indent="-6223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1pPr>
              <a:lvl2pPr marL="742950" indent="-28575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2pPr>
              <a:lvl3pPr marL="11430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3pPr>
              <a:lvl4pPr marL="16002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4pPr>
              <a:lvl5pPr marL="2057400" indent="-228600" defTabSz="190500" eaLnBrk="0" hangingPunct="0">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5pPr>
              <a:lvl6pPr marL="25146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6pPr>
              <a:lvl7pPr marL="29718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7pPr>
              <a:lvl8pPr marL="34290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8pPr>
              <a:lvl9pPr marL="3886200" indent="-228600" defTabSz="190500" eaLnBrk="0" fontAlgn="base" hangingPunct="0">
                <a:spcBef>
                  <a:spcPct val="0"/>
                </a:spcBef>
                <a:spcAft>
                  <a:spcPct val="0"/>
                </a:spcAft>
                <a:tabLst>
                  <a:tab pos="177800" algn="l"/>
                  <a:tab pos="444500" algn="l"/>
                  <a:tab pos="622300" algn="l"/>
                </a:tabLst>
                <a:defRPr>
                  <a:solidFill>
                    <a:schemeClr val="tx1"/>
                  </a:solidFill>
                  <a:latin typeface="Arial" panose="020B0604020202020204" pitchFamily="34" charset="0"/>
                  <a:ea typeface="宋体" panose="02010600030101010101" pitchFamily="2" charset="-122"/>
                </a:defRPr>
              </a:lvl9pPr>
            </a:lstStyle>
            <a:p>
              <a:pPr algn="ctr" eaLnBrk="1" latinLnBrk="1" hangingPunct="1">
                <a:spcBef>
                  <a:spcPct val="20000"/>
                </a:spcBef>
              </a:pPr>
              <a:r>
                <a:rPr kumimoji="1" lang="zh-CN" altLang="en-US" sz="2400" b="1">
                  <a:latin typeface="微软雅黑" panose="020B0503020204020204" pitchFamily="34" charset="-122"/>
                  <a:ea typeface="微软雅黑" panose="020B0503020204020204" pitchFamily="34" charset="-122"/>
                </a:rPr>
                <a:t>毛泽东</a:t>
              </a:r>
            </a:p>
          </p:txBody>
        </p:sp>
      </p:grpSp>
      <p:sp>
        <p:nvSpPr>
          <p:cNvPr id="7" name="矩形 43">
            <a:extLst>
              <a:ext uri="{FF2B5EF4-FFF2-40B4-BE49-F238E27FC236}">
                <a16:creationId xmlns="" xmlns:p14="http://schemas.microsoft.com/office/powerpoint/2010/main" xmlns:a16="http://schemas.microsoft.com/office/drawing/2014/main" id="{6DF5681A-0C6F-4E54-9E52-9A46A53C316B}"/>
              </a:ext>
            </a:extLst>
          </p:cNvPr>
          <p:cNvSpPr/>
          <p:nvPr/>
        </p:nvSpPr>
        <p:spPr>
          <a:xfrm>
            <a:off x="4648200" y="3581400"/>
            <a:ext cx="25400" cy="643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55" name="Text Box 36">
            <a:extLst>
              <a:ext uri="{FF2B5EF4-FFF2-40B4-BE49-F238E27FC236}">
                <a16:creationId xmlns="" xmlns:p14="http://schemas.microsoft.com/office/powerpoint/2010/main" xmlns:a16="http://schemas.microsoft.com/office/drawing/2014/main" id="{ED149E45-0F07-4843-81D0-EA7A23C8EE3D}"/>
              </a:ext>
            </a:extLst>
          </p:cNvPr>
          <p:cNvSpPr txBox="1">
            <a:spLocks noChangeArrowheads="1"/>
          </p:cNvSpPr>
          <p:nvPr/>
        </p:nvSpPr>
        <p:spPr bwMode="auto">
          <a:xfrm>
            <a:off x="5029200" y="3505200"/>
            <a:ext cx="5105400" cy="16160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latin typeface="黑体" panose="02010609060101010101" pitchFamily="49" charset="-122"/>
                <a:ea typeface="黑体" panose="02010609060101010101" pitchFamily="49" charset="-122"/>
              </a:rPr>
              <a:t>只有这个制度，才既能表现</a:t>
            </a:r>
            <a:r>
              <a:rPr lang="zh-CN" altLang="en-US" sz="2000" b="1">
                <a:solidFill>
                  <a:srgbClr val="FF0000"/>
                </a:solidFill>
                <a:latin typeface="黑体" panose="02010609060101010101" pitchFamily="49" charset="-122"/>
                <a:ea typeface="黑体" panose="02010609060101010101" pitchFamily="49" charset="-122"/>
              </a:rPr>
              <a:t>广泛的民主</a:t>
            </a:r>
            <a:r>
              <a:rPr lang="zh-CN" altLang="en-US" sz="2000" b="1">
                <a:latin typeface="黑体" panose="02010609060101010101" pitchFamily="49" charset="-122"/>
                <a:ea typeface="黑体" panose="02010609060101010101" pitchFamily="49" charset="-122"/>
              </a:rPr>
              <a:t>，使各级人民代表大会有高度的权力；又能</a:t>
            </a:r>
            <a:r>
              <a:rPr lang="zh-CN" altLang="en-US" sz="2000" b="1">
                <a:solidFill>
                  <a:srgbClr val="FF0000"/>
                </a:solidFill>
                <a:latin typeface="黑体" panose="02010609060101010101" pitchFamily="49" charset="-122"/>
                <a:ea typeface="黑体" panose="02010609060101010101" pitchFamily="49" charset="-122"/>
              </a:rPr>
              <a:t>集中处理国事</a:t>
            </a:r>
            <a:r>
              <a:rPr lang="zh-CN" altLang="en-US" sz="2000" b="1">
                <a:latin typeface="黑体" panose="02010609060101010101" pitchFamily="49" charset="-122"/>
                <a:ea typeface="黑体" panose="02010609060101010101" pitchFamily="49" charset="-122"/>
              </a:rPr>
              <a:t>，使各级政府能集中地处理被各级人民代表大会所委托的一切事务，并保障人民的一切必要的民主活动。</a:t>
            </a:r>
          </a:p>
        </p:txBody>
      </p:sp>
      <p:pic>
        <p:nvPicPr>
          <p:cNvPr id="44044" name="Picture 37">
            <a:extLst>
              <a:ext uri="{FF2B5EF4-FFF2-40B4-BE49-F238E27FC236}">
                <a16:creationId xmlns="" xmlns:p14="http://schemas.microsoft.com/office/powerpoint/2010/main" xmlns:a16="http://schemas.microsoft.com/office/drawing/2014/main" id="{3A8EBF5C-816E-4DD7-9DCC-C3FF5D81A305}"/>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8321675" y="5181600"/>
            <a:ext cx="1355725" cy="1676400"/>
          </a:xfrm>
          <a:prstGeom prst="rect">
            <a:avLst/>
          </a:prstGeom>
          <a:noFill/>
          <a:ln w="57150">
            <a:solidFill>
              <a:srgbClr val="969696"/>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pic>
        <p:nvPicPr>
          <p:cNvPr id="44045" name="Picture 39">
            <a:extLst>
              <a:ext uri="{FF2B5EF4-FFF2-40B4-BE49-F238E27FC236}">
                <a16:creationId xmlns="" xmlns:p14="http://schemas.microsoft.com/office/powerpoint/2010/main" xmlns:a16="http://schemas.microsoft.com/office/drawing/2014/main" id="{4F1C38D2-1367-4E3E-8A8B-F7B280BBC080}"/>
              </a:ext>
            </a:extLst>
          </p:cNvPr>
          <p:cNvPicPr>
            <a:picLocks noChangeAspect="1" noChangeArrowheads="1"/>
          </p:cNvPicPr>
          <p:nvPr/>
        </p:nvPicPr>
        <p:blipFill>
          <a:blip r:embed="rId4">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6553200" y="5181600"/>
            <a:ext cx="1422400" cy="1676400"/>
          </a:xfrm>
          <a:prstGeom prst="rect">
            <a:avLst/>
          </a:prstGeom>
          <a:noFill/>
          <a:ln w="38100">
            <a:solidFill>
              <a:srgbClr val="808080"/>
            </a:solidFill>
            <a:miter lim="800000"/>
            <a:headEnd/>
            <a:tailEnd/>
          </a:ln>
          <a:extLst>
            <a:ext uri="{909E8E84-426E-40DD-AFC4-6F175D3DCCD1}">
              <a14:hiddenFill xmlns="" xmlns:p14="http://schemas.microsoft.com/office/powerpoint/2010/main" xmlns:a14="http://schemas.microsoft.com/office/drawing/2010/main">
                <a:solidFill>
                  <a:srgbClr val="FFFFFF"/>
                </a:solidFill>
              </a14:hiddenFill>
            </a:ext>
          </a:extLst>
        </p:spPr>
      </p:pic>
    </p:spTree>
    <p:extLst>
      <p:ext uri="{BB962C8B-B14F-4D97-AF65-F5344CB8AC3E}">
        <p14:creationId xmlns="" xmlns:p14="http://schemas.microsoft.com/office/powerpoint/2010/main" val="37469385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entr" presetSubtype="0" fill="hold" nodeType="withEffect">
                                  <p:stCondLst>
                                    <p:cond delay="16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
                                        <p:tgtEl>
                                          <p:spTgt spid="9"/>
                                        </p:tgtEl>
                                      </p:cBhvr>
                                    </p:animEffect>
                                    <p:anim calcmode="lin" valueType="num">
                                      <p:cBhvr>
                                        <p:cTn id="13" dur="100" fill="hold"/>
                                        <p:tgtEl>
                                          <p:spTgt spid="9"/>
                                        </p:tgtEl>
                                        <p:attrNameLst>
                                          <p:attrName>ppt_x</p:attrName>
                                        </p:attrNameLst>
                                      </p:cBhvr>
                                      <p:tavLst>
                                        <p:tav tm="0">
                                          <p:val>
                                            <p:strVal val="#ppt_x"/>
                                          </p:val>
                                        </p:tav>
                                        <p:tav tm="100000">
                                          <p:val>
                                            <p:strVal val="#ppt_x"/>
                                          </p:val>
                                        </p:tav>
                                      </p:tavLst>
                                    </p:anim>
                                    <p:anim calcmode="lin" valueType="num">
                                      <p:cBhvr>
                                        <p:cTn id="14" dur="1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
                                        <p:tgtEl>
                                          <p:spTgt spid="10"/>
                                        </p:tgtEl>
                                      </p:cBhvr>
                                    </p:animEffect>
                                    <p:anim calcmode="lin" valueType="num">
                                      <p:cBhvr>
                                        <p:cTn id="18" dur="100" fill="hold"/>
                                        <p:tgtEl>
                                          <p:spTgt spid="10"/>
                                        </p:tgtEl>
                                        <p:attrNameLst>
                                          <p:attrName>ppt_x</p:attrName>
                                        </p:attrNameLst>
                                      </p:cBhvr>
                                      <p:tavLst>
                                        <p:tav tm="0">
                                          <p:val>
                                            <p:strVal val="#ppt_x"/>
                                          </p:val>
                                        </p:tav>
                                        <p:tav tm="100000">
                                          <p:val>
                                            <p:strVal val="#ppt_x"/>
                                          </p:val>
                                        </p:tav>
                                      </p:tavLst>
                                    </p:anim>
                                    <p:anim calcmode="lin" valueType="num">
                                      <p:cBhvr>
                                        <p:cTn id="19" dur="100" fill="hold"/>
                                        <p:tgtEl>
                                          <p:spTgt spid="10"/>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160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100"/>
                                        <p:tgtEl>
                                          <p:spTgt spid="44"/>
                                        </p:tgtEl>
                                      </p:cBhvr>
                                    </p:animEffect>
                                  </p:childTnLst>
                                </p:cTn>
                              </p:par>
                              <p:par>
                                <p:cTn id="23" presetID="42" presetClass="entr" presetSubtype="0" fill="hold" nodeType="withEffect">
                                  <p:stCondLst>
                                    <p:cond delay="16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
                                        <p:tgtEl>
                                          <p:spTgt spid="12"/>
                                        </p:tgtEl>
                                      </p:cBhvr>
                                    </p:animEffect>
                                    <p:anim calcmode="lin" valueType="num">
                                      <p:cBhvr>
                                        <p:cTn id="26" dur="100" fill="hold"/>
                                        <p:tgtEl>
                                          <p:spTgt spid="12"/>
                                        </p:tgtEl>
                                        <p:attrNameLst>
                                          <p:attrName>ppt_x</p:attrName>
                                        </p:attrNameLst>
                                      </p:cBhvr>
                                      <p:tavLst>
                                        <p:tav tm="0">
                                          <p:val>
                                            <p:strVal val="#ppt_x"/>
                                          </p:val>
                                        </p:tav>
                                        <p:tav tm="100000">
                                          <p:val>
                                            <p:strVal val="#ppt_x"/>
                                          </p:val>
                                        </p:tav>
                                      </p:tavLst>
                                    </p:anim>
                                    <p:anim calcmode="lin" valueType="num">
                                      <p:cBhvr>
                                        <p:cTn id="27" dur="1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6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
                                        <p:tgtEl>
                                          <p:spTgt spid="11"/>
                                        </p:tgtEl>
                                      </p:cBhvr>
                                    </p:animEffect>
                                    <p:anim calcmode="lin" valueType="num">
                                      <p:cBhvr>
                                        <p:cTn id="31" dur="100" fill="hold"/>
                                        <p:tgtEl>
                                          <p:spTgt spid="11"/>
                                        </p:tgtEl>
                                        <p:attrNameLst>
                                          <p:attrName>ppt_x</p:attrName>
                                        </p:attrNameLst>
                                      </p:cBhvr>
                                      <p:tavLst>
                                        <p:tav tm="0">
                                          <p:val>
                                            <p:strVal val="#ppt_x"/>
                                          </p:val>
                                        </p:tav>
                                        <p:tav tm="100000">
                                          <p:val>
                                            <p:strVal val="#ppt_x"/>
                                          </p:val>
                                        </p:tav>
                                      </p:tavLst>
                                    </p:anim>
                                    <p:anim calcmode="lin" valueType="num">
                                      <p:cBhvr>
                                        <p:cTn id="32" dur="100" fill="hold"/>
                                        <p:tgtEl>
                                          <p:spTgt spid="11"/>
                                        </p:tgtEl>
                                        <p:attrNameLst>
                                          <p:attrName>ppt_y</p:attrName>
                                        </p:attrNameLst>
                                      </p:cBhvr>
                                      <p:tavLst>
                                        <p:tav tm="0">
                                          <p:val>
                                            <p:strVal val="#ppt_y+.1"/>
                                          </p:val>
                                        </p:tav>
                                        <p:tav tm="100000">
                                          <p:val>
                                            <p:strVal val="#ppt_y"/>
                                          </p:val>
                                        </p:tav>
                                      </p:tavLst>
                                    </p:anim>
                                  </p:childTnLst>
                                </p:cTn>
                              </p:par>
                              <p:par>
                                <p:cTn id="33" presetID="22" presetClass="entr" presetSubtype="1" fill="hold" grpId="0" nodeType="withEffect">
                                  <p:stCondLst>
                                    <p:cond delay="160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100"/>
                                        <p:tgtEl>
                                          <p:spTgt spid="7"/>
                                        </p:tgtEl>
                                      </p:cBhvr>
                                    </p:animEffect>
                                  </p:childTnLst>
                                </p:cTn>
                              </p:par>
                            </p:childTnLst>
                          </p:cTn>
                        </p:par>
                        <p:par>
                          <p:cTn id="36" fill="hold" nodeType="afterGroup">
                            <p:stCondLst>
                              <p:cond delay="1700"/>
                            </p:stCondLst>
                            <p:childTnLst>
                              <p:par>
                                <p:cTn id="37" presetID="29" presetClass="entr" presetSubtype="0" fill="hold" grpId="0" nodeType="afterEffect">
                                  <p:stCondLst>
                                    <p:cond delay="0"/>
                                  </p:stCondLst>
                                  <p:childTnLst>
                                    <p:set>
                                      <p:cBhvr>
                                        <p:cTn id="38" dur="1" fill="hold">
                                          <p:stCondLst>
                                            <p:cond delay="0"/>
                                          </p:stCondLst>
                                        </p:cTn>
                                        <p:tgtEl>
                                          <p:spTgt spid="31751"/>
                                        </p:tgtEl>
                                        <p:attrNameLst>
                                          <p:attrName>style.visibility</p:attrName>
                                        </p:attrNameLst>
                                      </p:cBhvr>
                                      <p:to>
                                        <p:strVal val="visible"/>
                                      </p:to>
                                    </p:set>
                                    <p:anim calcmode="lin" valueType="num">
                                      <p:cBhvr>
                                        <p:cTn id="39" dur="1000" fill="hold"/>
                                        <p:tgtEl>
                                          <p:spTgt spid="31751"/>
                                        </p:tgtEl>
                                        <p:attrNameLst>
                                          <p:attrName>ppt_x</p:attrName>
                                        </p:attrNameLst>
                                      </p:cBhvr>
                                      <p:tavLst>
                                        <p:tav tm="0">
                                          <p:val>
                                            <p:strVal val="#ppt_x-.2"/>
                                          </p:val>
                                        </p:tav>
                                        <p:tav tm="100000">
                                          <p:val>
                                            <p:strVal val="#ppt_x"/>
                                          </p:val>
                                        </p:tav>
                                      </p:tavLst>
                                    </p:anim>
                                    <p:anim calcmode="lin" valueType="num">
                                      <p:cBhvr>
                                        <p:cTn id="40" dur="1000" fill="hold"/>
                                        <p:tgtEl>
                                          <p:spTgt spid="31751"/>
                                        </p:tgtEl>
                                        <p:attrNameLst>
                                          <p:attrName>ppt_y</p:attrName>
                                        </p:attrNameLst>
                                      </p:cBhvr>
                                      <p:tavLst>
                                        <p:tav tm="0">
                                          <p:val>
                                            <p:strVal val="#ppt_y"/>
                                          </p:val>
                                        </p:tav>
                                        <p:tav tm="100000">
                                          <p:val>
                                            <p:strVal val="#ppt_y"/>
                                          </p:val>
                                        </p:tav>
                                      </p:tavLst>
                                    </p:anim>
                                    <p:animEffect transition="in" filter="wipe(right)" prLst="gradientSize: 0.1">
                                      <p:cBhvr>
                                        <p:cTn id="41" dur="1000"/>
                                        <p:tgtEl>
                                          <p:spTgt spid="31751"/>
                                        </p:tgtEl>
                                      </p:cBhvr>
                                    </p:animEffect>
                                  </p:childTnLst>
                                </p:cTn>
                              </p:par>
                              <p:par>
                                <p:cTn id="42" presetID="29" presetClass="entr" presetSubtype="0" fill="hold" grpId="0" nodeType="withEffect">
                                  <p:stCondLst>
                                    <p:cond delay="0"/>
                                  </p:stCondLst>
                                  <p:childTnLst>
                                    <p:set>
                                      <p:cBhvr>
                                        <p:cTn id="43" dur="1" fill="hold">
                                          <p:stCondLst>
                                            <p:cond delay="0"/>
                                          </p:stCondLst>
                                        </p:cTn>
                                        <p:tgtEl>
                                          <p:spTgt spid="31755"/>
                                        </p:tgtEl>
                                        <p:attrNameLst>
                                          <p:attrName>style.visibility</p:attrName>
                                        </p:attrNameLst>
                                      </p:cBhvr>
                                      <p:to>
                                        <p:strVal val="visible"/>
                                      </p:to>
                                    </p:set>
                                    <p:anim calcmode="lin" valueType="num">
                                      <p:cBhvr>
                                        <p:cTn id="44" dur="1000" fill="hold"/>
                                        <p:tgtEl>
                                          <p:spTgt spid="31755"/>
                                        </p:tgtEl>
                                        <p:attrNameLst>
                                          <p:attrName>ppt_x</p:attrName>
                                        </p:attrNameLst>
                                      </p:cBhvr>
                                      <p:tavLst>
                                        <p:tav tm="0">
                                          <p:val>
                                            <p:strVal val="#ppt_x-.2"/>
                                          </p:val>
                                        </p:tav>
                                        <p:tav tm="100000">
                                          <p:val>
                                            <p:strVal val="#ppt_x"/>
                                          </p:val>
                                        </p:tav>
                                      </p:tavLst>
                                    </p:anim>
                                    <p:anim calcmode="lin" valueType="num">
                                      <p:cBhvr>
                                        <p:cTn id="45" dur="1000" fill="hold"/>
                                        <p:tgtEl>
                                          <p:spTgt spid="31755"/>
                                        </p:tgtEl>
                                        <p:attrNameLst>
                                          <p:attrName>ppt_y</p:attrName>
                                        </p:attrNameLst>
                                      </p:cBhvr>
                                      <p:tavLst>
                                        <p:tav tm="0">
                                          <p:val>
                                            <p:strVal val="#ppt_y"/>
                                          </p:val>
                                        </p:tav>
                                        <p:tav tm="100000">
                                          <p:val>
                                            <p:strVal val="#ppt_y"/>
                                          </p:val>
                                        </p:tav>
                                      </p:tavLst>
                                    </p:anim>
                                    <p:animEffect transition="in" filter="wipe(right)" prLst="gradientSize: 0.1">
                                      <p:cBhvr>
                                        <p:cTn id="46" dur="1000"/>
                                        <p:tgtEl>
                                          <p:spTgt spid="31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1751" grpId="0"/>
      <p:bldP spid="7" grpId="0" animBg="1"/>
      <p:bldP spid="317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 xmlns:p14="http://schemas.microsoft.com/office/powerpoint/2010/main" xmlns:a16="http://schemas.microsoft.com/office/drawing/2014/main" id="{4BB804AC-BEB4-4825-947D-293C8B0A41EF}"/>
              </a:ext>
            </a:extLst>
          </p:cNvPr>
          <p:cNvGrpSpPr>
            <a:grpSpLocks/>
          </p:cNvGrpSpPr>
          <p:nvPr/>
        </p:nvGrpSpPr>
        <p:grpSpPr bwMode="auto">
          <a:xfrm>
            <a:off x="1238250" y="748030"/>
            <a:ext cx="9756775" cy="6285230"/>
            <a:chOff x="1238250" y="748030"/>
            <a:chExt cx="9756775" cy="6285230"/>
          </a:xfrm>
        </p:grpSpPr>
        <p:sp>
          <p:nvSpPr>
            <p:cNvPr id="46092" name="Rectangle 3">
              <a:extLst>
                <a:ext uri="{FF2B5EF4-FFF2-40B4-BE49-F238E27FC236}">
                  <a16:creationId xmlns="" xmlns:p14="http://schemas.microsoft.com/office/powerpoint/2010/main" xmlns:a16="http://schemas.microsoft.com/office/drawing/2014/main" id="{3E7BDC14-8251-4C2B-B499-63EAECA6E8ED}"/>
                </a:ext>
              </a:extLst>
            </p:cNvPr>
            <p:cNvSpPr>
              <a:spLocks noChangeArrowheads="1"/>
            </p:cNvSpPr>
            <p:nvPr/>
          </p:nvSpPr>
          <p:spPr bwMode="auto">
            <a:xfrm>
              <a:off x="1676400" y="1219200"/>
              <a:ext cx="8839200" cy="5334000"/>
            </a:xfrm>
            <a:prstGeom prst="rect">
              <a:avLst/>
            </a:prstGeom>
            <a:solidFill>
              <a:schemeClr val="bg1">
                <a:alpha val="89018"/>
              </a:schemeClr>
            </a:solidFill>
            <a:ln w="57150">
              <a:solidFill>
                <a:srgbClr val="80808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3" name="Text Box 4">
              <a:extLst>
                <a:ext uri="{FF2B5EF4-FFF2-40B4-BE49-F238E27FC236}">
                  <a16:creationId xmlns="" xmlns:p14="http://schemas.microsoft.com/office/powerpoint/2010/main" xmlns:a16="http://schemas.microsoft.com/office/drawing/2014/main" id="{D33A6DDF-9C78-4B61-B5F0-317D4A064FCD}"/>
                </a:ext>
              </a:extLst>
            </p:cNvPr>
            <p:cNvSpPr txBox="1">
              <a:spLocks noChangeArrowheads="1"/>
            </p:cNvSpPr>
            <p:nvPr/>
          </p:nvSpPr>
          <p:spPr bwMode="auto">
            <a:xfrm>
              <a:off x="10201275" y="7480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6094" name="Text Box 5">
              <a:extLst>
                <a:ext uri="{FF2B5EF4-FFF2-40B4-BE49-F238E27FC236}">
                  <a16:creationId xmlns="" xmlns:p14="http://schemas.microsoft.com/office/powerpoint/2010/main" xmlns:a16="http://schemas.microsoft.com/office/drawing/2014/main" id="{1DFC9A64-482A-41E2-8560-19F35DC6239F}"/>
                </a:ext>
              </a:extLst>
            </p:cNvPr>
            <p:cNvSpPr txBox="1">
              <a:spLocks noChangeArrowheads="1"/>
            </p:cNvSpPr>
            <p:nvPr/>
          </p:nvSpPr>
          <p:spPr bwMode="auto">
            <a:xfrm>
              <a:off x="1238250" y="76200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6095" name="Text Box 6">
              <a:extLst>
                <a:ext uri="{FF2B5EF4-FFF2-40B4-BE49-F238E27FC236}">
                  <a16:creationId xmlns="" xmlns:p14="http://schemas.microsoft.com/office/powerpoint/2010/main" xmlns:a16="http://schemas.microsoft.com/office/drawing/2014/main" id="{A5527D8D-573F-493E-A2BF-1B77B1C8641D}"/>
                </a:ext>
              </a:extLst>
            </p:cNvPr>
            <p:cNvSpPr txBox="1">
              <a:spLocks noChangeArrowheads="1"/>
            </p:cNvSpPr>
            <p:nvPr/>
          </p:nvSpPr>
          <p:spPr bwMode="auto">
            <a:xfrm flipH="1" flipV="1">
              <a:off x="1252855" y="6263005"/>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sp>
          <p:nvSpPr>
            <p:cNvPr id="46096" name="Text Box 7">
              <a:extLst>
                <a:ext uri="{FF2B5EF4-FFF2-40B4-BE49-F238E27FC236}">
                  <a16:creationId xmlns="" xmlns:p14="http://schemas.microsoft.com/office/powerpoint/2010/main" xmlns:a16="http://schemas.microsoft.com/office/drawing/2014/main" id="{D5A43F54-3B5C-459D-8C2D-B4CD808F4180}"/>
                </a:ext>
              </a:extLst>
            </p:cNvPr>
            <p:cNvSpPr txBox="1">
              <a:spLocks noChangeArrowheads="1"/>
            </p:cNvSpPr>
            <p:nvPr/>
          </p:nvSpPr>
          <p:spPr bwMode="auto">
            <a:xfrm rot="5400000">
              <a:off x="10347325" y="6221730"/>
              <a:ext cx="521970" cy="7696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4400"/>
                <a:t>┓</a:t>
              </a:r>
            </a:p>
          </p:txBody>
        </p:sp>
      </p:grpSp>
      <p:grpSp>
        <p:nvGrpSpPr>
          <p:cNvPr id="46083" name="Group 8">
            <a:extLst>
              <a:ext uri="{FF2B5EF4-FFF2-40B4-BE49-F238E27FC236}">
                <a16:creationId xmlns="" xmlns:p14="http://schemas.microsoft.com/office/powerpoint/2010/main" xmlns:a16="http://schemas.microsoft.com/office/drawing/2014/main" id="{D4E84505-BF0E-45A2-907A-73EE833EFBF9}"/>
              </a:ext>
            </a:extLst>
          </p:cNvPr>
          <p:cNvGrpSpPr>
            <a:grpSpLocks/>
          </p:cNvGrpSpPr>
          <p:nvPr/>
        </p:nvGrpSpPr>
        <p:grpSpPr bwMode="auto">
          <a:xfrm>
            <a:off x="2971800" y="-76200"/>
            <a:ext cx="8839200" cy="1079500"/>
            <a:chOff x="2971800" y="-76200"/>
            <a:chExt cx="8839200" cy="1079500"/>
          </a:xfrm>
        </p:grpSpPr>
        <p:grpSp>
          <p:nvGrpSpPr>
            <p:cNvPr id="46088" name="Group 9">
              <a:extLst>
                <a:ext uri="{FF2B5EF4-FFF2-40B4-BE49-F238E27FC236}">
                  <a16:creationId xmlns="" xmlns:p14="http://schemas.microsoft.com/office/powerpoint/2010/main" xmlns:a16="http://schemas.microsoft.com/office/drawing/2014/main" id="{63B5605B-0161-48F0-84BD-128D8764E673}"/>
                </a:ext>
              </a:extLst>
            </p:cNvPr>
            <p:cNvGrpSpPr>
              <a:grpSpLocks/>
            </p:cNvGrpSpPr>
            <p:nvPr/>
          </p:nvGrpSpPr>
          <p:grpSpPr bwMode="auto">
            <a:xfrm>
              <a:off x="2971800" y="-76200"/>
              <a:ext cx="5715000" cy="1079500"/>
              <a:chOff x="2971800" y="-76200"/>
              <a:chExt cx="5715000" cy="1079500"/>
            </a:xfrm>
          </p:grpSpPr>
          <p:sp>
            <p:nvSpPr>
              <p:cNvPr id="55306" name="AutoShape 10">
                <a:extLst>
                  <a:ext uri="{FF2B5EF4-FFF2-40B4-BE49-F238E27FC236}">
                    <a16:creationId xmlns="" xmlns:p14="http://schemas.microsoft.com/office/powerpoint/2010/main" xmlns:a16="http://schemas.microsoft.com/office/drawing/2014/main" id="{B368C2E8-C4AC-471F-8261-60A149E65F8D}"/>
                  </a:ext>
                </a:extLst>
              </p:cNvPr>
              <p:cNvSpPr>
                <a:spLocks noChangeArrowheads="1"/>
              </p:cNvSpPr>
              <p:nvPr/>
            </p:nvSpPr>
            <p:spPr bwMode="auto">
              <a:xfrm>
                <a:off x="3587115" y="283845"/>
                <a:ext cx="5099685" cy="706120"/>
              </a:xfrm>
              <a:prstGeom prst="roundRect">
                <a:avLst>
                  <a:gd name="adj" fmla="val 50000"/>
                </a:avLst>
              </a:prstGeom>
              <a:gradFill rotWithShape="1">
                <a:gsLst>
                  <a:gs pos="0">
                    <a:schemeClr val="bg1"/>
                  </a:gs>
                  <a:gs pos="50000">
                    <a:schemeClr val="bg1">
                      <a:alpha val="35001"/>
                    </a:schemeClr>
                  </a:gs>
                  <a:gs pos="100000">
                    <a:schemeClr val="bg1"/>
                  </a:gs>
                </a:gsLst>
                <a:lin ang="5400000" scaled="1"/>
              </a:gradFill>
              <a:ln w="38100">
                <a:solidFill>
                  <a:srgbClr val="0000FF"/>
                </a:solidFill>
                <a:round/>
                <a:headEnd/>
                <a:tailEnd/>
              </a:ln>
              <a:effectLst>
                <a:outerShdw dist="107763" dir="13500000" algn="ctr" rotWithShape="0">
                  <a:schemeClr val="bg1">
                    <a:alpha val="50000"/>
                  </a:schemeClr>
                </a:outerShdw>
              </a:effectLst>
            </p:spPr>
            <p:txBody>
              <a:bodyPr wrap="none" anchor="ctr"/>
              <a:lstStyle/>
              <a:p>
                <a:pPr>
                  <a:defRPr/>
                </a:pPr>
                <a:endParaRPr lang="zh-CN" altLang="en-US">
                  <a:latin typeface="Arial" charset="0"/>
                </a:endParaRPr>
              </a:p>
            </p:txBody>
          </p:sp>
          <p:pic>
            <p:nvPicPr>
              <p:cNvPr id="46091" name="Picture 11">
                <a:extLst>
                  <a:ext uri="{FF2B5EF4-FFF2-40B4-BE49-F238E27FC236}">
                    <a16:creationId xmlns="" xmlns:p14="http://schemas.microsoft.com/office/powerpoint/2010/main" xmlns:a16="http://schemas.microsoft.com/office/drawing/2014/main" id="{0B6321DA-16C6-4353-8CE6-7E0D3FFDAA91}"/>
                  </a:ext>
                </a:extLst>
              </p:cNvPr>
              <p:cNvPicPr>
                <a:picLocks noChangeAspect="1" noChangeArrowheads="1"/>
              </p:cNvPicPr>
              <p:nvPr/>
            </p:nvPicPr>
            <p:blipFill>
              <a:blip r:embed="rId2">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2971800" y="-76200"/>
                <a:ext cx="1245870" cy="107950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grpSp>
        <p:sp>
          <p:nvSpPr>
            <p:cNvPr id="46089" name="Text Box 12">
              <a:extLst>
                <a:ext uri="{FF2B5EF4-FFF2-40B4-BE49-F238E27FC236}">
                  <a16:creationId xmlns="" xmlns:p14="http://schemas.microsoft.com/office/powerpoint/2010/main" xmlns:a16="http://schemas.microsoft.com/office/drawing/2014/main" id="{FB0F7161-86C5-467C-A465-09B8DB191F18}"/>
                </a:ext>
              </a:extLst>
            </p:cNvPr>
            <p:cNvSpPr txBox="1">
              <a:spLocks noChangeArrowheads="1"/>
            </p:cNvSpPr>
            <p:nvPr/>
          </p:nvSpPr>
          <p:spPr bwMode="auto">
            <a:xfrm>
              <a:off x="4114800" y="381000"/>
              <a:ext cx="7696200" cy="57912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3200" dirty="0">
                  <a:ea typeface="方正大黑简体" pitchFamily="65" charset="-122"/>
                </a:rPr>
                <a:t>    人民代表大会制度</a:t>
              </a:r>
            </a:p>
          </p:txBody>
        </p:sp>
      </p:grpSp>
      <p:sp>
        <p:nvSpPr>
          <p:cNvPr id="55309" name="Rectangle 13">
            <a:extLst>
              <a:ext uri="{FF2B5EF4-FFF2-40B4-BE49-F238E27FC236}">
                <a16:creationId xmlns="" xmlns:p14="http://schemas.microsoft.com/office/powerpoint/2010/main" xmlns:a16="http://schemas.microsoft.com/office/drawing/2014/main" id="{535B378A-1FF1-4FC2-8EA8-17B5CAB6D8E7}"/>
              </a:ext>
            </a:extLst>
          </p:cNvPr>
          <p:cNvSpPr>
            <a:spLocks noChangeArrowheads="1"/>
          </p:cNvSpPr>
          <p:nvPr/>
        </p:nvSpPr>
        <p:spPr bwMode="auto">
          <a:xfrm>
            <a:off x="2362200" y="1524000"/>
            <a:ext cx="7391400" cy="1569720"/>
          </a:xfrm>
          <a:prstGeom prst="rect">
            <a:avLst/>
          </a:prstGeom>
          <a:solidFill>
            <a:schemeClr val="bg1">
              <a:alpha val="70195"/>
            </a:schemeClr>
          </a:solidFill>
          <a:ln>
            <a:noFill/>
          </a:ln>
          <a:extLs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3200" b="1">
                <a:latin typeface="黑体" panose="02010609060101010101" pitchFamily="49" charset="-122"/>
                <a:ea typeface="黑体" panose="02010609060101010101" pitchFamily="49" charset="-122"/>
              </a:rPr>
              <a:t>    </a:t>
            </a:r>
            <a:r>
              <a:rPr kumimoji="1" lang="zh-CN" altLang="en-US" sz="3200" b="1">
                <a:latin typeface="黑体" panose="02010609060101010101" pitchFamily="49" charset="-122"/>
                <a:ea typeface="黑体" panose="02010609060101010101" pitchFamily="49" charset="-122"/>
              </a:rPr>
              <a:t>实行人民代表大会制度是中国社会主义民主政治最鲜明的特点。实行人民代表大会制度最符合我国国情。</a:t>
            </a:r>
          </a:p>
        </p:txBody>
      </p:sp>
      <p:sp>
        <p:nvSpPr>
          <p:cNvPr id="33797" name="AutoShape 28">
            <a:extLst>
              <a:ext uri="{FF2B5EF4-FFF2-40B4-BE49-F238E27FC236}">
                <a16:creationId xmlns="" xmlns:p14="http://schemas.microsoft.com/office/powerpoint/2010/main" xmlns:a16="http://schemas.microsoft.com/office/drawing/2014/main" id="{A39091BC-24CA-4263-913C-25AEFE0C6710}"/>
              </a:ext>
            </a:extLst>
          </p:cNvPr>
          <p:cNvSpPr>
            <a:spLocks noChangeArrowheads="1"/>
          </p:cNvSpPr>
          <p:nvPr/>
        </p:nvSpPr>
        <p:spPr bwMode="auto">
          <a:xfrm>
            <a:off x="2590800" y="3276600"/>
            <a:ext cx="4572000" cy="3048000"/>
          </a:xfrm>
          <a:prstGeom prst="flowChartMagneticTape">
            <a:avLst/>
          </a:prstGeom>
          <a:gradFill rotWithShape="1">
            <a:gsLst>
              <a:gs pos="0">
                <a:srgbClr val="5DE0FF"/>
              </a:gs>
              <a:gs pos="100000">
                <a:schemeClr val="bg1"/>
              </a:gs>
            </a:gsLst>
            <a:lin ang="5400000" scaled="1"/>
          </a:gra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798" name="Text Box 30">
            <a:extLst>
              <a:ext uri="{FF2B5EF4-FFF2-40B4-BE49-F238E27FC236}">
                <a16:creationId xmlns="" xmlns:p14="http://schemas.microsoft.com/office/powerpoint/2010/main" xmlns:a16="http://schemas.microsoft.com/office/drawing/2014/main" id="{CF0980D4-03E8-417A-AC41-4D2E87B36453}"/>
              </a:ext>
            </a:extLst>
          </p:cNvPr>
          <p:cNvSpPr txBox="1">
            <a:spLocks noChangeArrowheads="1"/>
          </p:cNvSpPr>
          <p:nvPr/>
        </p:nvSpPr>
        <p:spPr bwMode="auto">
          <a:xfrm>
            <a:off x="2971800" y="4022725"/>
            <a:ext cx="3886200" cy="1616075"/>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ea typeface="微软雅黑" panose="020B0503020204020204" pitchFamily="34" charset="-122"/>
              </a:rPr>
              <a:t>        </a:t>
            </a:r>
            <a:r>
              <a:rPr lang="zh-CN" altLang="en-US" sz="2000" b="1">
                <a:ea typeface="微软雅黑" panose="020B0503020204020204" pitchFamily="34" charset="-122"/>
              </a:rPr>
              <a:t>我们实行的就是全国人民代表大会一院制，这最符合中国实际。如果</a:t>
            </a:r>
            <a:r>
              <a:rPr lang="zh-CN" altLang="en-US" sz="2000" b="1" u="sng">
                <a:ea typeface="微软雅黑" panose="020B0503020204020204" pitchFamily="34" charset="-122"/>
              </a:rPr>
              <a:t>政策正确，方向正确，</a:t>
            </a:r>
            <a:r>
              <a:rPr lang="zh-CN" altLang="en-US" sz="2000" b="1">
                <a:ea typeface="微软雅黑" panose="020B0503020204020204" pitchFamily="34" charset="-122"/>
              </a:rPr>
              <a:t>这种体制益处很大，很有助于国家的兴旺发达，避免很多牵扯。</a:t>
            </a:r>
          </a:p>
        </p:txBody>
      </p:sp>
      <p:pic>
        <p:nvPicPr>
          <p:cNvPr id="33799" name="Picture 32">
            <a:extLst>
              <a:ext uri="{FF2B5EF4-FFF2-40B4-BE49-F238E27FC236}">
                <a16:creationId xmlns="" xmlns:p14="http://schemas.microsoft.com/office/powerpoint/2010/main" xmlns:a16="http://schemas.microsoft.com/office/drawing/2014/main" id="{BE97887D-8C36-4334-BD0A-422FD6A1E5C7}"/>
              </a:ext>
            </a:extLst>
          </p:cNvPr>
          <p:cNvPicPr>
            <a:picLocks noChangeAspect="1" noChangeArrowheads="1"/>
          </p:cNvPicPr>
          <p:nvPr/>
        </p:nvPicPr>
        <p:blipFill>
          <a:blip r:embed="rId3">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7315200" y="3810000"/>
            <a:ext cx="2895600" cy="2316480"/>
          </a:xfrm>
          <a:prstGeom prst="rect">
            <a:avLst/>
          </a:prstGeom>
          <a:noFill/>
          <a:ln>
            <a:noFill/>
          </a:ln>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172256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55309"/>
                                        </p:tgtEl>
                                        <p:attrNameLst>
                                          <p:attrName>style.visibility</p:attrName>
                                        </p:attrNameLst>
                                      </p:cBhvr>
                                      <p:to>
                                        <p:strVal val="visible"/>
                                      </p:to>
                                    </p:set>
                                    <p:anim calcmode="discrete" valueType="clr">
                                      <p:cBhvr override="childStyle">
                                        <p:cTn id="13" dur="80"/>
                                        <p:tgtEl>
                                          <p:spTgt spid="55309"/>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5309"/>
                                        </p:tgtEl>
                                        <p:attrNameLst>
                                          <p:attrName>fillcolor</p:attrName>
                                        </p:attrNameLst>
                                      </p:cBhvr>
                                      <p:tavLst>
                                        <p:tav tm="0">
                                          <p:val>
                                            <p:clrVal>
                                              <a:schemeClr val="accent2"/>
                                            </p:clrVal>
                                          </p:val>
                                        </p:tav>
                                        <p:tav tm="50000">
                                          <p:val>
                                            <p:clrVal>
                                              <a:schemeClr val="hlink"/>
                                            </p:clrVal>
                                          </p:val>
                                        </p:tav>
                                      </p:tavLst>
                                    </p:anim>
                                    <p:set>
                                      <p:cBhvr>
                                        <p:cTn id="15" dur="80"/>
                                        <p:tgtEl>
                                          <p:spTgt spid="55309"/>
                                        </p:tgtEl>
                                        <p:attrNameLst>
                                          <p:attrName>fill.type</p:attrName>
                                        </p:attrNameLst>
                                      </p:cBhvr>
                                      <p:to>
                                        <p:strVal val="solid"/>
                                      </p:to>
                                    </p:set>
                                  </p:childTnLst>
                                </p:cTn>
                              </p:par>
                            </p:childTnLst>
                          </p:cTn>
                        </p:par>
                        <p:par>
                          <p:cTn id="16" fill="hold" nodeType="afterGroup">
                            <p:stCondLst>
                              <p:cond delay="2380"/>
                            </p:stCondLst>
                            <p:childTnLst>
                              <p:par>
                                <p:cTn id="17" presetID="23" presetClass="entr" presetSubtype="16" fill="hold" nodeType="afterEffect">
                                  <p:stCondLst>
                                    <p:cond delay="0"/>
                                  </p:stCondLst>
                                  <p:childTnLst>
                                    <p:set>
                                      <p:cBhvr>
                                        <p:cTn id="18" dur="1" fill="hold">
                                          <p:stCondLst>
                                            <p:cond delay="0"/>
                                          </p:stCondLst>
                                        </p:cTn>
                                        <p:tgtEl>
                                          <p:spTgt spid="33799"/>
                                        </p:tgtEl>
                                        <p:attrNameLst>
                                          <p:attrName>style.visibility</p:attrName>
                                        </p:attrNameLst>
                                      </p:cBhvr>
                                      <p:to>
                                        <p:strVal val="visible"/>
                                      </p:to>
                                    </p:set>
                                    <p:anim calcmode="lin" valueType="num">
                                      <p:cBhvr>
                                        <p:cTn id="19" dur="500" fill="hold"/>
                                        <p:tgtEl>
                                          <p:spTgt spid="33799"/>
                                        </p:tgtEl>
                                        <p:attrNameLst>
                                          <p:attrName>ppt_w</p:attrName>
                                        </p:attrNameLst>
                                      </p:cBhvr>
                                      <p:tavLst>
                                        <p:tav tm="0">
                                          <p:val>
                                            <p:fltVal val="0"/>
                                          </p:val>
                                        </p:tav>
                                        <p:tav tm="100000">
                                          <p:val>
                                            <p:strVal val="#ppt_w"/>
                                          </p:val>
                                        </p:tav>
                                      </p:tavLst>
                                    </p:anim>
                                    <p:anim calcmode="lin" valueType="num">
                                      <p:cBhvr>
                                        <p:cTn id="20" dur="500" fill="hold"/>
                                        <p:tgtEl>
                                          <p:spTgt spid="33799"/>
                                        </p:tgtEl>
                                        <p:attrNameLst>
                                          <p:attrName>ppt_h</p:attrName>
                                        </p:attrNameLst>
                                      </p:cBhvr>
                                      <p:tavLst>
                                        <p:tav tm="0">
                                          <p:val>
                                            <p:fltVal val="0"/>
                                          </p:val>
                                        </p:tav>
                                        <p:tav tm="100000">
                                          <p:val>
                                            <p:strVal val="#ppt_h"/>
                                          </p:val>
                                        </p:tav>
                                      </p:tavLst>
                                    </p:anim>
                                  </p:childTnLst>
                                </p:cTn>
                              </p:par>
                            </p:childTnLst>
                          </p:cTn>
                        </p:par>
                        <p:par>
                          <p:cTn id="21" fill="hold" nodeType="afterGroup">
                            <p:stCondLst>
                              <p:cond delay="2880"/>
                            </p:stCondLst>
                            <p:childTnLst>
                              <p:par>
                                <p:cTn id="22" presetID="42" presetClass="entr" presetSubtype="0" fill="hold" grpId="0" nodeType="afterEffect">
                                  <p:stCondLst>
                                    <p:cond delay="0"/>
                                  </p:stCondLst>
                                  <p:childTnLst>
                                    <p:set>
                                      <p:cBhvr>
                                        <p:cTn id="23" dur="1" fill="hold">
                                          <p:stCondLst>
                                            <p:cond delay="0"/>
                                          </p:stCondLst>
                                        </p:cTn>
                                        <p:tgtEl>
                                          <p:spTgt spid="33797"/>
                                        </p:tgtEl>
                                        <p:attrNameLst>
                                          <p:attrName>style.visibility</p:attrName>
                                        </p:attrNameLst>
                                      </p:cBhvr>
                                      <p:to>
                                        <p:strVal val="visible"/>
                                      </p:to>
                                    </p:set>
                                    <p:animEffect transition="in" filter="fade">
                                      <p:cBhvr>
                                        <p:cTn id="24" dur="1000"/>
                                        <p:tgtEl>
                                          <p:spTgt spid="33797"/>
                                        </p:tgtEl>
                                      </p:cBhvr>
                                    </p:animEffect>
                                    <p:anim calcmode="lin" valueType="num">
                                      <p:cBhvr>
                                        <p:cTn id="25" dur="1000" fill="hold"/>
                                        <p:tgtEl>
                                          <p:spTgt spid="33797"/>
                                        </p:tgtEl>
                                        <p:attrNameLst>
                                          <p:attrName>ppt_x</p:attrName>
                                        </p:attrNameLst>
                                      </p:cBhvr>
                                      <p:tavLst>
                                        <p:tav tm="0">
                                          <p:val>
                                            <p:strVal val="#ppt_x"/>
                                          </p:val>
                                        </p:tav>
                                        <p:tav tm="100000">
                                          <p:val>
                                            <p:strVal val="#ppt_x"/>
                                          </p:val>
                                        </p:tav>
                                      </p:tavLst>
                                    </p:anim>
                                    <p:anim calcmode="lin" valueType="num">
                                      <p:cBhvr>
                                        <p:cTn id="26" dur="1000" fill="hold"/>
                                        <p:tgtEl>
                                          <p:spTgt spid="33797"/>
                                        </p:tgtEl>
                                        <p:attrNameLst>
                                          <p:attrName>ppt_y</p:attrName>
                                        </p:attrNameLst>
                                      </p:cBhvr>
                                      <p:tavLst>
                                        <p:tav tm="0">
                                          <p:val>
                                            <p:strVal val="#ppt_y+.1"/>
                                          </p:val>
                                        </p:tav>
                                        <p:tav tm="100000">
                                          <p:val>
                                            <p:strVal val="#ppt_y"/>
                                          </p:val>
                                        </p:tav>
                                      </p:tavLst>
                                    </p:anim>
                                  </p:childTnLst>
                                </p:cTn>
                              </p:par>
                            </p:childTnLst>
                          </p:cTn>
                        </p:par>
                        <p:par>
                          <p:cTn id="27" fill="hold" nodeType="afterGroup">
                            <p:stCondLst>
                              <p:cond delay="3880"/>
                            </p:stCondLst>
                            <p:childTnLst>
                              <p:par>
                                <p:cTn id="28" presetID="42" presetClass="entr" presetSubtype="0" fill="hold" grpId="0" nodeType="afterEffect">
                                  <p:stCondLst>
                                    <p:cond delay="0"/>
                                  </p:stCondLst>
                                  <p:childTnLst>
                                    <p:set>
                                      <p:cBhvr>
                                        <p:cTn id="29" dur="1" fill="hold">
                                          <p:stCondLst>
                                            <p:cond delay="0"/>
                                          </p:stCondLst>
                                        </p:cTn>
                                        <p:tgtEl>
                                          <p:spTgt spid="33798"/>
                                        </p:tgtEl>
                                        <p:attrNameLst>
                                          <p:attrName>style.visibility</p:attrName>
                                        </p:attrNameLst>
                                      </p:cBhvr>
                                      <p:to>
                                        <p:strVal val="visible"/>
                                      </p:to>
                                    </p:set>
                                    <p:animEffect transition="in" filter="fade">
                                      <p:cBhvr>
                                        <p:cTn id="30" dur="1000"/>
                                        <p:tgtEl>
                                          <p:spTgt spid="33798"/>
                                        </p:tgtEl>
                                      </p:cBhvr>
                                    </p:animEffect>
                                    <p:anim calcmode="lin" valueType="num">
                                      <p:cBhvr>
                                        <p:cTn id="31" dur="1000" fill="hold"/>
                                        <p:tgtEl>
                                          <p:spTgt spid="33798"/>
                                        </p:tgtEl>
                                        <p:attrNameLst>
                                          <p:attrName>ppt_x</p:attrName>
                                        </p:attrNameLst>
                                      </p:cBhvr>
                                      <p:tavLst>
                                        <p:tav tm="0">
                                          <p:val>
                                            <p:strVal val="#ppt_x"/>
                                          </p:val>
                                        </p:tav>
                                        <p:tav tm="100000">
                                          <p:val>
                                            <p:strVal val="#ppt_x"/>
                                          </p:val>
                                        </p:tav>
                                      </p:tavLst>
                                    </p:anim>
                                    <p:anim calcmode="lin" valueType="num">
                                      <p:cBhvr>
                                        <p:cTn id="32" dur="1000" fill="hold"/>
                                        <p:tgtEl>
                                          <p:spTgt spid="337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9" grpId="0" animBg="1"/>
      <p:bldP spid="33797" grpId="0" animBg="1"/>
      <p:bldP spid="3379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1778" name="Group 2">
            <a:extLst>
              <a:ext uri="{FF2B5EF4-FFF2-40B4-BE49-F238E27FC236}">
                <a16:creationId xmlns="" xmlns:p14="http://schemas.microsoft.com/office/powerpoint/2010/main" xmlns:a16="http://schemas.microsoft.com/office/drawing/2014/main" id="{8E6EDAD7-D5A7-4D85-BFD2-48219C5958DF}"/>
              </a:ext>
            </a:extLst>
          </p:cNvPr>
          <p:cNvGrpSpPr>
            <a:grpSpLocks/>
          </p:cNvGrpSpPr>
          <p:nvPr/>
        </p:nvGrpSpPr>
        <p:grpSpPr bwMode="auto">
          <a:xfrm>
            <a:off x="1919605" y="1412875"/>
            <a:ext cx="2128520" cy="2116455"/>
            <a:chOff x="1919605" y="1412875"/>
            <a:chExt cx="2128520" cy="2116455"/>
          </a:xfrm>
        </p:grpSpPr>
        <p:sp>
          <p:nvSpPr>
            <p:cNvPr id="331779" name="AutoShape 3">
              <a:extLst>
                <a:ext uri="{FF2B5EF4-FFF2-40B4-BE49-F238E27FC236}">
                  <a16:creationId xmlns="" xmlns:p14="http://schemas.microsoft.com/office/powerpoint/2010/main" xmlns:a16="http://schemas.microsoft.com/office/drawing/2014/main" id="{ADD92A62-CED6-43B3-8C2C-58A02C9E85A2}"/>
                </a:ext>
              </a:extLst>
            </p:cNvPr>
            <p:cNvSpPr>
              <a:spLocks noChangeArrowheads="1"/>
            </p:cNvSpPr>
            <p:nvPr/>
          </p:nvSpPr>
          <p:spPr bwMode="auto">
            <a:xfrm>
              <a:off x="2077085" y="1412875"/>
              <a:ext cx="1971040" cy="2116455"/>
            </a:xfrm>
            <a:prstGeom prst="bevel">
              <a:avLst>
                <a:gd name="adj" fmla="val 3995"/>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780" name="Text Box 4">
              <a:extLst>
                <a:ext uri="{FF2B5EF4-FFF2-40B4-BE49-F238E27FC236}">
                  <a16:creationId xmlns="" xmlns:p14="http://schemas.microsoft.com/office/powerpoint/2010/main" xmlns:a16="http://schemas.microsoft.com/office/drawing/2014/main" id="{7C8CABCE-06C5-4C1C-848C-A23BF62D07A1}"/>
                </a:ext>
              </a:extLst>
            </p:cNvPr>
            <p:cNvSpPr txBox="1">
              <a:spLocks noChangeArrowheads="1"/>
            </p:cNvSpPr>
            <p:nvPr/>
          </p:nvSpPr>
          <p:spPr bwMode="auto">
            <a:xfrm>
              <a:off x="2313305" y="1501140"/>
              <a:ext cx="1340485" cy="762635"/>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2"/>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4400" b="1">
                  <a:solidFill>
                    <a:schemeClr val="tx2"/>
                  </a:solidFill>
                  <a:latin typeface="Times New Roman" panose="02020603050405020304" pitchFamily="18" charset="0"/>
                  <a:ea typeface="华文仿宋" panose="02010600040101010101" pitchFamily="2" charset="-122"/>
                </a:rPr>
                <a:t>县</a:t>
              </a:r>
            </a:p>
          </p:txBody>
        </p:sp>
        <p:sp>
          <p:nvSpPr>
            <p:cNvPr id="331781" name="Text Box 5">
              <a:extLst>
                <a:ext uri="{FF2B5EF4-FFF2-40B4-BE49-F238E27FC236}">
                  <a16:creationId xmlns="" xmlns:p14="http://schemas.microsoft.com/office/powerpoint/2010/main" xmlns:a16="http://schemas.microsoft.com/office/drawing/2014/main" id="{9D75F9AF-E48A-4997-AB74-6588EA28BDA0}"/>
                </a:ext>
              </a:extLst>
            </p:cNvPr>
            <p:cNvSpPr txBox="1">
              <a:spLocks noChangeArrowheads="1"/>
            </p:cNvSpPr>
            <p:nvPr/>
          </p:nvSpPr>
          <p:spPr bwMode="auto">
            <a:xfrm>
              <a:off x="1919605" y="2030095"/>
              <a:ext cx="2128520" cy="457200"/>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2"/>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solidFill>
                  <a:schemeClr val="tx2"/>
                </a:solidFill>
                <a:latin typeface="Times New Roman" panose="02020603050405020304" pitchFamily="18" charset="0"/>
              </a:endParaRPr>
            </a:p>
          </p:txBody>
        </p:sp>
        <p:sp>
          <p:nvSpPr>
            <p:cNvPr id="331782" name="Text Box 6">
              <a:extLst>
                <a:ext uri="{FF2B5EF4-FFF2-40B4-BE49-F238E27FC236}">
                  <a16:creationId xmlns="" xmlns:p14="http://schemas.microsoft.com/office/powerpoint/2010/main" xmlns:a16="http://schemas.microsoft.com/office/drawing/2014/main" id="{ED018ECE-303F-4E52-958C-3D318BA86B50}"/>
                </a:ext>
              </a:extLst>
            </p:cNvPr>
            <p:cNvSpPr txBox="1">
              <a:spLocks noChangeArrowheads="1"/>
            </p:cNvSpPr>
            <p:nvPr/>
          </p:nvSpPr>
          <p:spPr bwMode="auto">
            <a:xfrm>
              <a:off x="2077085" y="2647315"/>
              <a:ext cx="1971040" cy="580390"/>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2"/>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200" b="1">
                  <a:solidFill>
                    <a:schemeClr val="tx2"/>
                  </a:solidFill>
                  <a:latin typeface="Times New Roman" panose="02020603050405020304" pitchFamily="18" charset="0"/>
                </a:rPr>
                <a:t>人大代表</a:t>
              </a:r>
            </a:p>
          </p:txBody>
        </p:sp>
      </p:grpSp>
      <p:grpSp>
        <p:nvGrpSpPr>
          <p:cNvPr id="331783" name="Group 7">
            <a:extLst>
              <a:ext uri="{FF2B5EF4-FFF2-40B4-BE49-F238E27FC236}">
                <a16:creationId xmlns="" xmlns:p14="http://schemas.microsoft.com/office/powerpoint/2010/main" xmlns:a16="http://schemas.microsoft.com/office/drawing/2014/main" id="{297F4D40-1461-4159-9533-785BEA30D735}"/>
              </a:ext>
            </a:extLst>
          </p:cNvPr>
          <p:cNvGrpSpPr>
            <a:grpSpLocks/>
          </p:cNvGrpSpPr>
          <p:nvPr/>
        </p:nvGrpSpPr>
        <p:grpSpPr bwMode="auto">
          <a:xfrm>
            <a:off x="4079875" y="1412875"/>
            <a:ext cx="2016125" cy="2092325"/>
            <a:chOff x="4079875" y="1412875"/>
            <a:chExt cx="2016125" cy="2092325"/>
          </a:xfrm>
        </p:grpSpPr>
        <p:sp>
          <p:nvSpPr>
            <p:cNvPr id="331784" name="AutoShape 8">
              <a:extLst>
                <a:ext uri="{FF2B5EF4-FFF2-40B4-BE49-F238E27FC236}">
                  <a16:creationId xmlns="" xmlns:p14="http://schemas.microsoft.com/office/powerpoint/2010/main" xmlns:a16="http://schemas.microsoft.com/office/drawing/2014/main" id="{6A6DD844-A432-4587-AB0E-320F53E81C66}"/>
                </a:ext>
              </a:extLst>
            </p:cNvPr>
            <p:cNvSpPr>
              <a:spLocks noChangeArrowheads="1"/>
            </p:cNvSpPr>
            <p:nvPr/>
          </p:nvSpPr>
          <p:spPr bwMode="auto">
            <a:xfrm>
              <a:off x="4079875" y="1412875"/>
              <a:ext cx="2016125" cy="2092325"/>
            </a:xfrm>
            <a:prstGeom prst="bevel">
              <a:avLst>
                <a:gd name="adj" fmla="val 3995"/>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785" name="Text Box 9">
              <a:extLst>
                <a:ext uri="{FF2B5EF4-FFF2-40B4-BE49-F238E27FC236}">
                  <a16:creationId xmlns="" xmlns:p14="http://schemas.microsoft.com/office/powerpoint/2010/main" xmlns:a16="http://schemas.microsoft.com/office/drawing/2014/main" id="{AF12D71F-04FB-4C8C-84AF-98740078B5C9}"/>
                </a:ext>
              </a:extLst>
            </p:cNvPr>
            <p:cNvSpPr txBox="1">
              <a:spLocks noChangeArrowheads="1"/>
            </p:cNvSpPr>
            <p:nvPr/>
          </p:nvSpPr>
          <p:spPr bwMode="auto">
            <a:xfrm>
              <a:off x="4241165" y="1499870"/>
              <a:ext cx="1693545" cy="762635"/>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2"/>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1"/>
                    </a:outerShdw>
                  </a:effectLst>
                </a14:hiddenEffects>
              </a:ext>
            </a:extLst>
          </p:spPr>
          <p:txBody>
            <a:bodyPr>
              <a:spAutoFit/>
            </a:bodyPr>
            <a:lstStyle/>
            <a:p>
              <a:pPr algn="ctr">
                <a:spcBef>
                  <a:spcPct val="50000"/>
                </a:spcBef>
              </a:pPr>
              <a:r>
                <a:rPr kumimoji="1" lang="zh-CN" altLang="en-US" sz="4400" b="1">
                  <a:solidFill>
                    <a:schemeClr val="tx2"/>
                  </a:solidFill>
                  <a:latin typeface="Times New Roman" panose="02020603050405020304" pitchFamily="18" charset="0"/>
                  <a:ea typeface="华文仿宋" panose="02010600040101010101" pitchFamily="2" charset="-122"/>
                </a:rPr>
                <a:t>区</a:t>
              </a:r>
            </a:p>
          </p:txBody>
        </p:sp>
        <p:sp>
          <p:nvSpPr>
            <p:cNvPr id="331786" name="Text Box 10">
              <a:extLst>
                <a:ext uri="{FF2B5EF4-FFF2-40B4-BE49-F238E27FC236}">
                  <a16:creationId xmlns="" xmlns:p14="http://schemas.microsoft.com/office/powerpoint/2010/main" xmlns:a16="http://schemas.microsoft.com/office/drawing/2014/main" id="{FC94B603-8812-4321-9BD9-78E0C59F3C95}"/>
                </a:ext>
              </a:extLst>
            </p:cNvPr>
            <p:cNvSpPr txBox="1">
              <a:spLocks noChangeArrowheads="1"/>
            </p:cNvSpPr>
            <p:nvPr/>
          </p:nvSpPr>
          <p:spPr bwMode="auto">
            <a:xfrm>
              <a:off x="4079875" y="2633345"/>
              <a:ext cx="1935480" cy="579120"/>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2"/>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200" b="1">
                  <a:solidFill>
                    <a:schemeClr val="tx2"/>
                  </a:solidFill>
                  <a:latin typeface="Times New Roman" panose="02020603050405020304" pitchFamily="18" charset="0"/>
                </a:rPr>
                <a:t>人大代表</a:t>
              </a:r>
            </a:p>
          </p:txBody>
        </p:sp>
      </p:grpSp>
      <p:grpSp>
        <p:nvGrpSpPr>
          <p:cNvPr id="331787" name="Group 11">
            <a:extLst>
              <a:ext uri="{FF2B5EF4-FFF2-40B4-BE49-F238E27FC236}">
                <a16:creationId xmlns="" xmlns:p14="http://schemas.microsoft.com/office/powerpoint/2010/main" xmlns:a16="http://schemas.microsoft.com/office/drawing/2014/main" id="{C257A27A-BC4F-42BC-A5E9-6E24153E2CA6}"/>
              </a:ext>
            </a:extLst>
          </p:cNvPr>
          <p:cNvGrpSpPr>
            <a:grpSpLocks/>
          </p:cNvGrpSpPr>
          <p:nvPr/>
        </p:nvGrpSpPr>
        <p:grpSpPr bwMode="auto">
          <a:xfrm>
            <a:off x="6024880" y="1412875"/>
            <a:ext cx="2273300" cy="2116455"/>
            <a:chOff x="6024880" y="1412875"/>
            <a:chExt cx="2273300" cy="2116455"/>
          </a:xfrm>
        </p:grpSpPr>
        <p:sp>
          <p:nvSpPr>
            <p:cNvPr id="331788" name="AutoShape 12">
              <a:extLst>
                <a:ext uri="{FF2B5EF4-FFF2-40B4-BE49-F238E27FC236}">
                  <a16:creationId xmlns="" xmlns:p14="http://schemas.microsoft.com/office/powerpoint/2010/main" xmlns:a16="http://schemas.microsoft.com/office/drawing/2014/main" id="{87C690B0-36F8-4CA3-AAEB-1505C453747C}"/>
                </a:ext>
              </a:extLst>
            </p:cNvPr>
            <p:cNvSpPr>
              <a:spLocks noChangeArrowheads="1"/>
            </p:cNvSpPr>
            <p:nvPr/>
          </p:nvSpPr>
          <p:spPr bwMode="auto">
            <a:xfrm>
              <a:off x="6193155" y="1412875"/>
              <a:ext cx="2105025" cy="2116455"/>
            </a:xfrm>
            <a:prstGeom prst="bevel">
              <a:avLst>
                <a:gd name="adj" fmla="val 3995"/>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789" name="Text Box 13">
              <a:extLst>
                <a:ext uri="{FF2B5EF4-FFF2-40B4-BE49-F238E27FC236}">
                  <a16:creationId xmlns="" xmlns:p14="http://schemas.microsoft.com/office/powerpoint/2010/main" xmlns:a16="http://schemas.microsoft.com/office/drawing/2014/main" id="{7B265336-6BA3-47D7-A968-A7CAB4E7C8E3}"/>
                </a:ext>
              </a:extLst>
            </p:cNvPr>
            <p:cNvSpPr txBox="1">
              <a:spLocks noChangeArrowheads="1"/>
            </p:cNvSpPr>
            <p:nvPr/>
          </p:nvSpPr>
          <p:spPr bwMode="auto">
            <a:xfrm>
              <a:off x="6445250" y="1501140"/>
              <a:ext cx="1684020" cy="762635"/>
            </a:xfrm>
            <a:prstGeom prst="rect">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4400" b="1">
                  <a:solidFill>
                    <a:schemeClr val="tx2"/>
                  </a:solidFill>
                  <a:latin typeface="Times New Roman" panose="02020603050405020304" pitchFamily="18" charset="0"/>
                  <a:ea typeface="华文仿宋" panose="02010600040101010101" pitchFamily="2" charset="-122"/>
                </a:rPr>
                <a:t>乡</a:t>
              </a:r>
            </a:p>
          </p:txBody>
        </p:sp>
        <p:sp>
          <p:nvSpPr>
            <p:cNvPr id="331790" name="Text Box 14">
              <a:extLst>
                <a:ext uri="{FF2B5EF4-FFF2-40B4-BE49-F238E27FC236}">
                  <a16:creationId xmlns="" xmlns:p14="http://schemas.microsoft.com/office/powerpoint/2010/main" xmlns:a16="http://schemas.microsoft.com/office/drawing/2014/main" id="{2CCC9A87-AF7E-4809-9936-5622F2BFA0CB}"/>
                </a:ext>
              </a:extLst>
            </p:cNvPr>
            <p:cNvSpPr txBox="1">
              <a:spLocks noChangeArrowheads="1"/>
            </p:cNvSpPr>
            <p:nvPr/>
          </p:nvSpPr>
          <p:spPr bwMode="auto">
            <a:xfrm>
              <a:off x="6024880" y="2030095"/>
              <a:ext cx="2273300" cy="580390"/>
            </a:xfrm>
            <a:prstGeom prst="rect">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3200" b="1">
                <a:solidFill>
                  <a:schemeClr val="tx2"/>
                </a:solidFill>
                <a:latin typeface="Times New Roman" panose="02020603050405020304" pitchFamily="18" charset="0"/>
                <a:ea typeface="华文仿宋" panose="02010600040101010101" pitchFamily="2" charset="-122"/>
              </a:endParaRPr>
            </a:p>
          </p:txBody>
        </p:sp>
        <p:sp>
          <p:nvSpPr>
            <p:cNvPr id="331791" name="Text Box 15">
              <a:extLst>
                <a:ext uri="{FF2B5EF4-FFF2-40B4-BE49-F238E27FC236}">
                  <a16:creationId xmlns="" xmlns:p14="http://schemas.microsoft.com/office/powerpoint/2010/main" xmlns:a16="http://schemas.microsoft.com/office/drawing/2014/main" id="{05C87D87-3CCE-4332-9667-D5A13BB15EB3}"/>
                </a:ext>
              </a:extLst>
            </p:cNvPr>
            <p:cNvSpPr txBox="1">
              <a:spLocks noChangeArrowheads="1"/>
            </p:cNvSpPr>
            <p:nvPr/>
          </p:nvSpPr>
          <p:spPr bwMode="auto">
            <a:xfrm>
              <a:off x="6108700" y="2647315"/>
              <a:ext cx="2188845" cy="580390"/>
            </a:xfrm>
            <a:prstGeom prst="rect">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200" b="1">
                  <a:solidFill>
                    <a:schemeClr val="tx2"/>
                  </a:solidFill>
                  <a:latin typeface="Times New Roman" panose="02020603050405020304" pitchFamily="18" charset="0"/>
                </a:rPr>
                <a:t>人大代表</a:t>
              </a:r>
            </a:p>
          </p:txBody>
        </p:sp>
      </p:grpSp>
      <p:grpSp>
        <p:nvGrpSpPr>
          <p:cNvPr id="331792" name="Group 16">
            <a:extLst>
              <a:ext uri="{FF2B5EF4-FFF2-40B4-BE49-F238E27FC236}">
                <a16:creationId xmlns="" xmlns:p14="http://schemas.microsoft.com/office/powerpoint/2010/main" xmlns:a16="http://schemas.microsoft.com/office/drawing/2014/main" id="{F77974A0-90F6-47DF-89A4-5C9F7B65116E}"/>
              </a:ext>
            </a:extLst>
          </p:cNvPr>
          <p:cNvGrpSpPr>
            <a:grpSpLocks/>
          </p:cNvGrpSpPr>
          <p:nvPr/>
        </p:nvGrpSpPr>
        <p:grpSpPr bwMode="auto">
          <a:xfrm>
            <a:off x="8328025" y="1412875"/>
            <a:ext cx="2084705" cy="2092325"/>
            <a:chOff x="8328025" y="1412875"/>
            <a:chExt cx="2084705" cy="2092325"/>
          </a:xfrm>
        </p:grpSpPr>
        <p:sp>
          <p:nvSpPr>
            <p:cNvPr id="331793" name="AutoShape 17">
              <a:extLst>
                <a:ext uri="{FF2B5EF4-FFF2-40B4-BE49-F238E27FC236}">
                  <a16:creationId xmlns="" xmlns:p14="http://schemas.microsoft.com/office/powerpoint/2010/main" xmlns:a16="http://schemas.microsoft.com/office/drawing/2014/main" id="{9066E8A7-5654-4181-86CF-61A5B9E7B2D9}"/>
                </a:ext>
              </a:extLst>
            </p:cNvPr>
            <p:cNvSpPr>
              <a:spLocks noChangeArrowheads="1"/>
            </p:cNvSpPr>
            <p:nvPr/>
          </p:nvSpPr>
          <p:spPr bwMode="auto">
            <a:xfrm>
              <a:off x="8328025" y="1412875"/>
              <a:ext cx="2084705" cy="2092325"/>
            </a:xfrm>
            <a:prstGeom prst="bevel">
              <a:avLst>
                <a:gd name="adj" fmla="val 3995"/>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794" name="Text Box 18">
              <a:extLst>
                <a:ext uri="{FF2B5EF4-FFF2-40B4-BE49-F238E27FC236}">
                  <a16:creationId xmlns="" xmlns:p14="http://schemas.microsoft.com/office/powerpoint/2010/main" xmlns:a16="http://schemas.microsoft.com/office/drawing/2014/main" id="{BA3ABFD5-7900-4FAE-A396-9F0FB98FFCB8}"/>
                </a:ext>
              </a:extLst>
            </p:cNvPr>
            <p:cNvSpPr txBox="1">
              <a:spLocks noChangeArrowheads="1"/>
            </p:cNvSpPr>
            <p:nvPr/>
          </p:nvSpPr>
          <p:spPr bwMode="auto">
            <a:xfrm>
              <a:off x="8994775" y="1587500"/>
              <a:ext cx="750570" cy="762635"/>
            </a:xfrm>
            <a:prstGeom prst="rect">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4400" b="1">
                  <a:solidFill>
                    <a:schemeClr val="tx2"/>
                  </a:solidFill>
                  <a:latin typeface="Times New Roman" panose="02020603050405020304" pitchFamily="18" charset="0"/>
                  <a:ea typeface="华文仿宋" panose="02010600040101010101" pitchFamily="2" charset="-122"/>
                </a:rPr>
                <a:t>镇</a:t>
              </a:r>
            </a:p>
          </p:txBody>
        </p:sp>
        <p:sp>
          <p:nvSpPr>
            <p:cNvPr id="331795" name="Text Box 19">
              <a:extLst>
                <a:ext uri="{FF2B5EF4-FFF2-40B4-BE49-F238E27FC236}">
                  <a16:creationId xmlns="" xmlns:p14="http://schemas.microsoft.com/office/powerpoint/2010/main" xmlns:a16="http://schemas.microsoft.com/office/drawing/2014/main" id="{A1AD6396-7354-4A87-84B2-62BDAD00002D}"/>
                </a:ext>
              </a:extLst>
            </p:cNvPr>
            <p:cNvSpPr txBox="1">
              <a:spLocks noChangeArrowheads="1"/>
            </p:cNvSpPr>
            <p:nvPr/>
          </p:nvSpPr>
          <p:spPr bwMode="auto">
            <a:xfrm>
              <a:off x="8328025" y="2667635"/>
              <a:ext cx="2000885" cy="579120"/>
            </a:xfrm>
            <a:prstGeom prst="rect">
              <a:avLst/>
            </a:prstGeom>
            <a:solidFill>
              <a:schemeClr val="accent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3200" b="1">
                  <a:solidFill>
                    <a:schemeClr val="tx2"/>
                  </a:solidFill>
                  <a:latin typeface="Times New Roman" panose="02020603050405020304" pitchFamily="18" charset="0"/>
                </a:rPr>
                <a:t>人大代表</a:t>
              </a:r>
            </a:p>
          </p:txBody>
        </p:sp>
      </p:grpSp>
      <p:grpSp>
        <p:nvGrpSpPr>
          <p:cNvPr id="331796" name="Group 20">
            <a:extLst>
              <a:ext uri="{FF2B5EF4-FFF2-40B4-BE49-F238E27FC236}">
                <a16:creationId xmlns="" xmlns:p14="http://schemas.microsoft.com/office/powerpoint/2010/main" xmlns:a16="http://schemas.microsoft.com/office/drawing/2014/main" id="{FBB79234-6C46-48C0-BAFB-F05CF79A007C}"/>
              </a:ext>
            </a:extLst>
          </p:cNvPr>
          <p:cNvGrpSpPr>
            <a:grpSpLocks/>
          </p:cNvGrpSpPr>
          <p:nvPr/>
        </p:nvGrpSpPr>
        <p:grpSpPr bwMode="auto">
          <a:xfrm rot="979535">
            <a:off x="1691005" y="4548505"/>
            <a:ext cx="2118995" cy="1655445"/>
            <a:chOff x="1691005" y="4548505"/>
            <a:chExt cx="2118995" cy="1655445"/>
          </a:xfrm>
        </p:grpSpPr>
        <p:sp>
          <p:nvSpPr>
            <p:cNvPr id="331797" name="AutoShape 21">
              <a:extLst>
                <a:ext uri="{FF2B5EF4-FFF2-40B4-BE49-F238E27FC236}">
                  <a16:creationId xmlns="" xmlns:p14="http://schemas.microsoft.com/office/powerpoint/2010/main" xmlns:a16="http://schemas.microsoft.com/office/drawing/2014/main" id="{13A404CB-E873-44F4-9D70-7AAEF39BF666}"/>
                </a:ext>
              </a:extLst>
            </p:cNvPr>
            <p:cNvSpPr>
              <a:spLocks noChangeArrowheads="1"/>
            </p:cNvSpPr>
            <p:nvPr/>
          </p:nvSpPr>
          <p:spPr bwMode="auto">
            <a:xfrm rot="-2167234">
              <a:off x="1691640" y="4548505"/>
              <a:ext cx="2118360" cy="1656715"/>
            </a:xfrm>
            <a:prstGeom prst="wave">
              <a:avLst>
                <a:gd name="adj1" fmla="val 13005"/>
                <a:gd name="adj2" fmla="val 0"/>
              </a:avLst>
            </a:prstGeom>
            <a:solidFill>
              <a:srgbClr val="FFFF99"/>
            </a:solidFill>
            <a:ln>
              <a:noFill/>
            </a:ln>
            <a:effectLst/>
            <a:extLst>
              <a:ext uri="{91240B29-F687-4F45-9708-019B960494DF}">
                <a14:hiddenLine xmlns="" xmlns:p14="http://schemas.microsoft.com/office/powerpoint/2010/main" xmlns:a14="http://schemas.microsoft.com/office/drawing/2010/main" w="9525">
                  <a:solidFill>
                    <a:schemeClr val="tx1"/>
                  </a:solidFill>
                  <a:round/>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798" name="WordArt 22">
              <a:extLst>
                <a:ext uri="{FF2B5EF4-FFF2-40B4-BE49-F238E27FC236}">
                  <a16:creationId xmlns="" xmlns:p14="http://schemas.microsoft.com/office/powerpoint/2010/main" xmlns:a16="http://schemas.microsoft.com/office/drawing/2014/main" id="{118BCC2D-CFB6-4007-B87C-EB65FE5AC254}"/>
                </a:ext>
              </a:extLst>
            </p:cNvPr>
            <p:cNvSpPr>
              <a:spLocks noChangeArrowheads="1" noChangeShapeType="1" noTextEdit="1"/>
            </p:cNvSpPr>
            <p:nvPr/>
          </p:nvSpPr>
          <p:spPr bwMode="auto">
            <a:xfrm rot="-1901776">
              <a:off x="1902460" y="4902835"/>
              <a:ext cx="1695450" cy="1071880"/>
            </a:xfrm>
            <a:prstGeom prst="rect">
              <a:avLst/>
            </a:prstGeom>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wrap="none" fromWordArt="1">
              <a:prstTxWarp prst="textWave1">
                <a:avLst>
                  <a:gd name="adj1" fmla="val 13005"/>
                  <a:gd name="adj2" fmla="val 0"/>
                </a:avLst>
              </a:prstTxWarp>
            </a:bodyPr>
            <a:lstStyle/>
            <a:p>
              <a:pPr algn="ctr"/>
              <a:r>
                <a:rPr lang="zh-CN" altLang="en-US" sz="3600" kern="10">
                  <a:solidFill>
                    <a:srgbClr val="FF0000"/>
                  </a:solidFill>
                  <a:effectLst>
                    <a:outerShdw dist="35921" dir="2700000" algn="ctr" rotWithShape="0">
                      <a:schemeClr val="tx2"/>
                    </a:outerShdw>
                  </a:effectLst>
                  <a:latin typeface="隶书" panose="02010509060101010101" pitchFamily="49" charset="-122"/>
                  <a:ea typeface="隶书" panose="02010509060101010101" pitchFamily="49" charset="-122"/>
                </a:rPr>
                <a:t>直接选举</a:t>
              </a:r>
            </a:p>
          </p:txBody>
        </p:sp>
      </p:grpSp>
      <p:grpSp>
        <p:nvGrpSpPr>
          <p:cNvPr id="331799" name="Group 23">
            <a:extLst>
              <a:ext uri="{FF2B5EF4-FFF2-40B4-BE49-F238E27FC236}">
                <a16:creationId xmlns="" xmlns:p14="http://schemas.microsoft.com/office/powerpoint/2010/main" xmlns:a16="http://schemas.microsoft.com/office/drawing/2014/main" id="{84676FA3-F75A-4052-95B8-3DBBE1C5E4F0}"/>
              </a:ext>
            </a:extLst>
          </p:cNvPr>
          <p:cNvGrpSpPr>
            <a:grpSpLocks/>
          </p:cNvGrpSpPr>
          <p:nvPr/>
        </p:nvGrpSpPr>
        <p:grpSpPr bwMode="auto">
          <a:xfrm>
            <a:off x="4224655" y="5589905"/>
            <a:ext cx="3785870" cy="1106170"/>
            <a:chOff x="4224655" y="5589905"/>
            <a:chExt cx="3785870" cy="1106170"/>
          </a:xfrm>
        </p:grpSpPr>
        <p:sp>
          <p:nvSpPr>
            <p:cNvPr id="331800" name="AutoShape 24">
              <a:extLst>
                <a:ext uri="{FF2B5EF4-FFF2-40B4-BE49-F238E27FC236}">
                  <a16:creationId xmlns="" xmlns:p14="http://schemas.microsoft.com/office/powerpoint/2010/main" xmlns:a16="http://schemas.microsoft.com/office/drawing/2014/main" id="{2F2726FD-A54F-40B1-B69C-DA201D33860D}"/>
                </a:ext>
              </a:extLst>
            </p:cNvPr>
            <p:cNvSpPr>
              <a:spLocks noChangeArrowheads="1"/>
            </p:cNvSpPr>
            <p:nvPr/>
          </p:nvSpPr>
          <p:spPr bwMode="auto">
            <a:xfrm>
              <a:off x="4224655" y="5589905"/>
              <a:ext cx="3785870" cy="1106170"/>
            </a:xfrm>
            <a:prstGeom prst="bevel">
              <a:avLst>
                <a:gd name="adj" fmla="val 7815"/>
              </a:avLst>
            </a:prstGeom>
            <a:blipFill dpi="0" rotWithShape="0">
              <a:blip r:embed="rId3"/>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801" name="WordArt 25">
              <a:extLst>
                <a:ext uri="{FF2B5EF4-FFF2-40B4-BE49-F238E27FC236}">
                  <a16:creationId xmlns="" xmlns:p14="http://schemas.microsoft.com/office/powerpoint/2010/main" xmlns:a16="http://schemas.microsoft.com/office/drawing/2014/main" id="{4FA6DFAB-0922-4518-9178-514EAF0C9FC3}"/>
                </a:ext>
              </a:extLst>
            </p:cNvPr>
            <p:cNvSpPr>
              <a:spLocks noChangeArrowheads="1" noChangeShapeType="1" noTextEdit="1"/>
            </p:cNvSpPr>
            <p:nvPr/>
          </p:nvSpPr>
          <p:spPr bwMode="auto">
            <a:xfrm>
              <a:off x="5383530" y="5790565"/>
              <a:ext cx="1468120" cy="704215"/>
            </a:xfrm>
            <a:prstGeom prst="rect">
              <a:avLst/>
            </a:prstGeom>
            <a:extLst>
              <a:ext uri="{AF507438-7753-43E0-B8FC-AC1667EBCBE1}">
                <a14:hiddenEffects xmlns="" xmlns:p14="http://schemas.microsoft.com/office/powerpoint/2010/main" xmlns:a14="http://schemas.microsoft.com/office/drawing/2010/main">
                  <a:effectLst/>
                </a14:hiddenEffects>
              </a:ext>
            </a:extLst>
          </p:spPr>
          <p:txBody>
            <a:bodyPr wrap="none" fromWordArt="1">
              <a:prstTxWarp prst="textPlain">
                <a:avLst>
                  <a:gd name="adj" fmla="val 50000"/>
                </a:avLst>
              </a:prstTxWarp>
            </a:bodyPr>
            <a:lstStyle/>
            <a:p>
              <a:pPr algn="ctr"/>
              <a:r>
                <a:rPr lang="zh-CN" altLang="en-US" sz="3600" kern="10" spc="1800">
                  <a:ln w="9525">
                    <a:solidFill>
                      <a:srgbClr val="FF0000"/>
                    </a:solidFill>
                    <a:round/>
                    <a:headEnd/>
                    <a:tailEnd/>
                  </a:ln>
                  <a:solidFill>
                    <a:srgbClr val="FF0000"/>
                  </a:solidFill>
                  <a:latin typeface="方正大黑简体"/>
                </a:rPr>
                <a:t>选民</a:t>
              </a:r>
            </a:p>
          </p:txBody>
        </p:sp>
      </p:grpSp>
      <p:grpSp>
        <p:nvGrpSpPr>
          <p:cNvPr id="331802" name="Group 26">
            <a:extLst>
              <a:ext uri="{FF2B5EF4-FFF2-40B4-BE49-F238E27FC236}">
                <a16:creationId xmlns="" xmlns:p14="http://schemas.microsoft.com/office/powerpoint/2010/main" xmlns:a16="http://schemas.microsoft.com/office/drawing/2014/main" id="{C543A5C7-8E0C-44FB-B30D-508B5E42D7B6}"/>
              </a:ext>
            </a:extLst>
          </p:cNvPr>
          <p:cNvGrpSpPr>
            <a:grpSpLocks/>
          </p:cNvGrpSpPr>
          <p:nvPr/>
        </p:nvGrpSpPr>
        <p:grpSpPr bwMode="auto">
          <a:xfrm rot="-1344890">
            <a:off x="3390900" y="3421380"/>
            <a:ext cx="1295400" cy="2232025"/>
            <a:chOff x="3390900" y="3421380"/>
            <a:chExt cx="1295400" cy="2232025"/>
          </a:xfrm>
        </p:grpSpPr>
        <p:sp>
          <p:nvSpPr>
            <p:cNvPr id="331803" name="AutoShape 27">
              <a:extLst>
                <a:ext uri="{FF2B5EF4-FFF2-40B4-BE49-F238E27FC236}">
                  <a16:creationId xmlns="" xmlns:p14="http://schemas.microsoft.com/office/powerpoint/2010/main" xmlns:a16="http://schemas.microsoft.com/office/drawing/2014/main" id="{B29999E5-985C-4359-B01A-6536A7E6CC09}"/>
                </a:ext>
              </a:extLst>
            </p:cNvPr>
            <p:cNvSpPr>
              <a:spLocks noChangeArrowheads="1"/>
            </p:cNvSpPr>
            <p:nvPr/>
          </p:nvSpPr>
          <p:spPr bwMode="auto">
            <a:xfrm>
              <a:off x="3390900" y="3421380"/>
              <a:ext cx="1295400" cy="2232025"/>
            </a:xfrm>
            <a:prstGeom prst="upArrow">
              <a:avLst>
                <a:gd name="adj1" fmla="val 50000"/>
                <a:gd name="adj2" fmla="val 39706"/>
              </a:avLst>
            </a:prstGeom>
            <a:gradFill rotWithShape="0">
              <a:gsLst>
                <a:gs pos="0">
                  <a:srgbClr val="FF3300"/>
                </a:gs>
                <a:gs pos="100000">
                  <a:srgbClr val="FFFFFF"/>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804" name="Text Box 28">
              <a:extLst>
                <a:ext uri="{FF2B5EF4-FFF2-40B4-BE49-F238E27FC236}">
                  <a16:creationId xmlns="" xmlns:p14="http://schemas.microsoft.com/office/powerpoint/2010/main" xmlns:a16="http://schemas.microsoft.com/office/drawing/2014/main" id="{8C5AD5BD-D407-4DA7-B1D9-F2096077826B}"/>
                </a:ext>
              </a:extLst>
            </p:cNvPr>
            <p:cNvSpPr txBox="1">
              <a:spLocks noChangeArrowheads="1"/>
            </p:cNvSpPr>
            <p:nvPr/>
          </p:nvSpPr>
          <p:spPr bwMode="auto">
            <a:xfrm>
              <a:off x="3692525" y="3917315"/>
              <a:ext cx="677545" cy="157099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zh-CN" altLang="en-US" sz="3200" b="1">
                  <a:solidFill>
                    <a:srgbClr val="008000"/>
                  </a:solidFill>
                  <a:latin typeface="Times New Roman" panose="02020603050405020304" pitchFamily="18" charset="0"/>
                  <a:ea typeface="黑体" panose="02010609060101010101" pitchFamily="49" charset="-122"/>
                </a:rPr>
                <a:t>选  举</a:t>
              </a:r>
            </a:p>
          </p:txBody>
        </p:sp>
      </p:grpSp>
      <p:grpSp>
        <p:nvGrpSpPr>
          <p:cNvPr id="331805" name="Group 29">
            <a:extLst>
              <a:ext uri="{FF2B5EF4-FFF2-40B4-BE49-F238E27FC236}">
                <a16:creationId xmlns="" xmlns:p14="http://schemas.microsoft.com/office/powerpoint/2010/main" xmlns:a16="http://schemas.microsoft.com/office/drawing/2014/main" id="{0F65202B-6601-4C0F-87A9-AD922A27F377}"/>
              </a:ext>
            </a:extLst>
          </p:cNvPr>
          <p:cNvGrpSpPr>
            <a:grpSpLocks/>
          </p:cNvGrpSpPr>
          <p:nvPr/>
        </p:nvGrpSpPr>
        <p:grpSpPr bwMode="auto">
          <a:xfrm rot="1852">
            <a:off x="6324600" y="3429000"/>
            <a:ext cx="1295400" cy="2057400"/>
            <a:chOff x="6324600" y="3429000"/>
            <a:chExt cx="1295400" cy="2057400"/>
          </a:xfrm>
        </p:grpSpPr>
        <p:sp>
          <p:nvSpPr>
            <p:cNvPr id="331806" name="AutoShape 30">
              <a:extLst>
                <a:ext uri="{FF2B5EF4-FFF2-40B4-BE49-F238E27FC236}">
                  <a16:creationId xmlns="" xmlns:p14="http://schemas.microsoft.com/office/powerpoint/2010/main" xmlns:a16="http://schemas.microsoft.com/office/drawing/2014/main" id="{CC511A50-949D-47AC-9BE6-CABEB77A915C}"/>
                </a:ext>
              </a:extLst>
            </p:cNvPr>
            <p:cNvSpPr>
              <a:spLocks noChangeArrowheads="1"/>
            </p:cNvSpPr>
            <p:nvPr/>
          </p:nvSpPr>
          <p:spPr bwMode="auto">
            <a:xfrm>
              <a:off x="6324600" y="3429000"/>
              <a:ext cx="1295400" cy="2057400"/>
            </a:xfrm>
            <a:prstGeom prst="upArrow">
              <a:avLst>
                <a:gd name="adj1" fmla="val 50000"/>
                <a:gd name="adj2" fmla="val 39706"/>
              </a:avLst>
            </a:prstGeom>
            <a:gradFill rotWithShape="0">
              <a:gsLst>
                <a:gs pos="0">
                  <a:srgbClr val="FF3300"/>
                </a:gs>
                <a:gs pos="100000">
                  <a:srgbClr val="FFFFFF"/>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807" name="Text Box 31">
              <a:extLst>
                <a:ext uri="{FF2B5EF4-FFF2-40B4-BE49-F238E27FC236}">
                  <a16:creationId xmlns="" xmlns:p14="http://schemas.microsoft.com/office/powerpoint/2010/main" xmlns:a16="http://schemas.microsoft.com/office/drawing/2014/main" id="{EB1FD444-F6B9-4D5D-A908-281F589BCBD3}"/>
                </a:ext>
              </a:extLst>
            </p:cNvPr>
            <p:cNvSpPr txBox="1">
              <a:spLocks noChangeArrowheads="1"/>
            </p:cNvSpPr>
            <p:nvPr/>
          </p:nvSpPr>
          <p:spPr bwMode="auto">
            <a:xfrm>
              <a:off x="6626225" y="3886200"/>
              <a:ext cx="677545" cy="14478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zh-CN" altLang="en-US" sz="3200" b="1">
                  <a:solidFill>
                    <a:srgbClr val="008000"/>
                  </a:solidFill>
                  <a:latin typeface="Times New Roman" panose="02020603050405020304" pitchFamily="18" charset="0"/>
                  <a:ea typeface="黑体" panose="02010609060101010101" pitchFamily="49" charset="-122"/>
                </a:rPr>
                <a:t>选  举</a:t>
              </a:r>
            </a:p>
          </p:txBody>
        </p:sp>
      </p:grpSp>
      <p:grpSp>
        <p:nvGrpSpPr>
          <p:cNvPr id="331808" name="Group 32">
            <a:extLst>
              <a:ext uri="{FF2B5EF4-FFF2-40B4-BE49-F238E27FC236}">
                <a16:creationId xmlns="" xmlns:p14="http://schemas.microsoft.com/office/powerpoint/2010/main" xmlns:a16="http://schemas.microsoft.com/office/drawing/2014/main" id="{87411D1E-BA77-4EFD-A80A-C79BF67A4B48}"/>
              </a:ext>
            </a:extLst>
          </p:cNvPr>
          <p:cNvGrpSpPr>
            <a:grpSpLocks/>
          </p:cNvGrpSpPr>
          <p:nvPr/>
        </p:nvGrpSpPr>
        <p:grpSpPr bwMode="auto">
          <a:xfrm rot="1852">
            <a:off x="4876800" y="3429000"/>
            <a:ext cx="1295400" cy="2057400"/>
            <a:chOff x="4876800" y="3429000"/>
            <a:chExt cx="1295400" cy="2057400"/>
          </a:xfrm>
        </p:grpSpPr>
        <p:sp>
          <p:nvSpPr>
            <p:cNvPr id="331809" name="AutoShape 33">
              <a:extLst>
                <a:ext uri="{FF2B5EF4-FFF2-40B4-BE49-F238E27FC236}">
                  <a16:creationId xmlns="" xmlns:p14="http://schemas.microsoft.com/office/powerpoint/2010/main" xmlns:a16="http://schemas.microsoft.com/office/drawing/2014/main" id="{58B67C4A-B74A-4AEC-A4CB-4B2266A82323}"/>
                </a:ext>
              </a:extLst>
            </p:cNvPr>
            <p:cNvSpPr>
              <a:spLocks noChangeArrowheads="1"/>
            </p:cNvSpPr>
            <p:nvPr/>
          </p:nvSpPr>
          <p:spPr bwMode="auto">
            <a:xfrm>
              <a:off x="4876800" y="3429000"/>
              <a:ext cx="1295400" cy="2057400"/>
            </a:xfrm>
            <a:prstGeom prst="upArrow">
              <a:avLst>
                <a:gd name="adj1" fmla="val 50000"/>
                <a:gd name="adj2" fmla="val 39706"/>
              </a:avLst>
            </a:prstGeom>
            <a:gradFill rotWithShape="0">
              <a:gsLst>
                <a:gs pos="0">
                  <a:srgbClr val="FF3300"/>
                </a:gs>
                <a:gs pos="100000">
                  <a:srgbClr val="FFFFFF"/>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810" name="Text Box 34">
              <a:extLst>
                <a:ext uri="{FF2B5EF4-FFF2-40B4-BE49-F238E27FC236}">
                  <a16:creationId xmlns="" xmlns:p14="http://schemas.microsoft.com/office/powerpoint/2010/main" xmlns:a16="http://schemas.microsoft.com/office/drawing/2014/main" id="{80FF8F55-E137-466E-BBB9-B977789366E6}"/>
                </a:ext>
              </a:extLst>
            </p:cNvPr>
            <p:cNvSpPr txBox="1">
              <a:spLocks noChangeArrowheads="1"/>
            </p:cNvSpPr>
            <p:nvPr/>
          </p:nvSpPr>
          <p:spPr bwMode="auto">
            <a:xfrm>
              <a:off x="5178425" y="3886200"/>
              <a:ext cx="677545" cy="14478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zh-CN" altLang="en-US" sz="3200" b="1">
                  <a:solidFill>
                    <a:srgbClr val="008000"/>
                  </a:solidFill>
                  <a:latin typeface="Times New Roman" panose="02020603050405020304" pitchFamily="18" charset="0"/>
                  <a:ea typeface="黑体" panose="02010609060101010101" pitchFamily="49" charset="-122"/>
                </a:rPr>
                <a:t>选  举</a:t>
              </a:r>
            </a:p>
          </p:txBody>
        </p:sp>
      </p:grpSp>
      <p:grpSp>
        <p:nvGrpSpPr>
          <p:cNvPr id="331811" name="Group 35">
            <a:extLst>
              <a:ext uri="{FF2B5EF4-FFF2-40B4-BE49-F238E27FC236}">
                <a16:creationId xmlns="" xmlns:p14="http://schemas.microsoft.com/office/powerpoint/2010/main" xmlns:a16="http://schemas.microsoft.com/office/drawing/2014/main" id="{EFE32B1C-D8C1-4F43-8D70-25CE50C00AB2}"/>
              </a:ext>
            </a:extLst>
          </p:cNvPr>
          <p:cNvGrpSpPr>
            <a:grpSpLocks/>
          </p:cNvGrpSpPr>
          <p:nvPr/>
        </p:nvGrpSpPr>
        <p:grpSpPr bwMode="auto">
          <a:xfrm rot="1602038">
            <a:off x="7856855" y="3364230"/>
            <a:ext cx="1295400" cy="2296795"/>
            <a:chOff x="7856855" y="3364230"/>
            <a:chExt cx="1295400" cy="2296795"/>
          </a:xfrm>
        </p:grpSpPr>
        <p:sp>
          <p:nvSpPr>
            <p:cNvPr id="331812" name="AutoShape 36">
              <a:extLst>
                <a:ext uri="{FF2B5EF4-FFF2-40B4-BE49-F238E27FC236}">
                  <a16:creationId xmlns="" xmlns:p14="http://schemas.microsoft.com/office/powerpoint/2010/main" xmlns:a16="http://schemas.microsoft.com/office/drawing/2014/main" id="{ACD27DF3-E0E2-4B12-9BDE-CA37BB9C9A93}"/>
                </a:ext>
              </a:extLst>
            </p:cNvPr>
            <p:cNvSpPr>
              <a:spLocks noChangeArrowheads="1"/>
            </p:cNvSpPr>
            <p:nvPr/>
          </p:nvSpPr>
          <p:spPr bwMode="auto">
            <a:xfrm>
              <a:off x="7856855" y="3364230"/>
              <a:ext cx="1295400" cy="2296795"/>
            </a:xfrm>
            <a:prstGeom prst="upArrow">
              <a:avLst>
                <a:gd name="adj1" fmla="val 50000"/>
                <a:gd name="adj2" fmla="val 39706"/>
              </a:avLst>
            </a:prstGeom>
            <a:gradFill rotWithShape="0">
              <a:gsLst>
                <a:gs pos="0">
                  <a:srgbClr val="FF3300"/>
                </a:gs>
                <a:gs pos="100000">
                  <a:srgbClr val="FFFFFF"/>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31813" name="Text Box 37">
              <a:extLst>
                <a:ext uri="{FF2B5EF4-FFF2-40B4-BE49-F238E27FC236}">
                  <a16:creationId xmlns="" xmlns:p14="http://schemas.microsoft.com/office/powerpoint/2010/main" xmlns:a16="http://schemas.microsoft.com/office/drawing/2014/main" id="{9E7826EB-823C-42D7-A650-D6755D551945}"/>
                </a:ext>
              </a:extLst>
            </p:cNvPr>
            <p:cNvSpPr txBox="1">
              <a:spLocks noChangeArrowheads="1"/>
            </p:cNvSpPr>
            <p:nvPr/>
          </p:nvSpPr>
          <p:spPr bwMode="auto">
            <a:xfrm>
              <a:off x="8158480" y="3874135"/>
              <a:ext cx="677545" cy="161671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lgn="ctr">
                <a:spcBef>
                  <a:spcPct val="50000"/>
                </a:spcBef>
              </a:pPr>
              <a:r>
                <a:rPr kumimoji="1" lang="zh-CN" altLang="en-US" sz="3200" b="1">
                  <a:solidFill>
                    <a:srgbClr val="008000"/>
                  </a:solidFill>
                  <a:latin typeface="Times New Roman" panose="02020603050405020304" pitchFamily="18" charset="0"/>
                  <a:ea typeface="黑体" panose="02010609060101010101" pitchFamily="49" charset="-122"/>
                </a:rPr>
                <a:t>选  举</a:t>
              </a:r>
            </a:p>
          </p:txBody>
        </p:sp>
      </p:grpSp>
      <p:sp>
        <p:nvSpPr>
          <p:cNvPr id="331814" name="AutoShape 38">
            <a:extLst>
              <a:ext uri="{FF2B5EF4-FFF2-40B4-BE49-F238E27FC236}">
                <a16:creationId xmlns="" xmlns:p14="http://schemas.microsoft.com/office/powerpoint/2010/main" xmlns:a16="http://schemas.microsoft.com/office/drawing/2014/main" id="{A71E136B-24E0-4725-AD1C-153E9A7D7023}"/>
              </a:ext>
            </a:extLst>
          </p:cNvPr>
          <p:cNvSpPr>
            <a:spLocks noChangeArrowheads="1"/>
          </p:cNvSpPr>
          <p:nvPr/>
        </p:nvSpPr>
        <p:spPr bwMode="auto">
          <a:xfrm>
            <a:off x="2063750" y="189230"/>
            <a:ext cx="8209280" cy="1079500"/>
          </a:xfrm>
          <a:prstGeom prst="bevel">
            <a:avLst>
              <a:gd name="adj" fmla="val 1157"/>
            </a:avLst>
          </a:prstGeom>
          <a:blipFill dpi="0" rotWithShape="0">
            <a:blip r:embed="rId4"/>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815" name="Text Box 39">
            <a:extLst>
              <a:ext uri="{FF2B5EF4-FFF2-40B4-BE49-F238E27FC236}">
                <a16:creationId xmlns="" xmlns:p14="http://schemas.microsoft.com/office/powerpoint/2010/main" xmlns:a16="http://schemas.microsoft.com/office/drawing/2014/main" id="{D2FC4F71-B959-4971-A460-0C8B2ECCC86C}"/>
              </a:ext>
            </a:extLst>
          </p:cNvPr>
          <p:cNvSpPr txBox="1">
            <a:spLocks noChangeArrowheads="1"/>
          </p:cNvSpPr>
          <p:nvPr/>
        </p:nvSpPr>
        <p:spPr bwMode="auto">
          <a:xfrm>
            <a:off x="4295775" y="405130"/>
            <a:ext cx="5777230" cy="701675"/>
          </a:xfrm>
          <a:prstGeom prst="rect">
            <a:avLst/>
          </a:prstGeom>
          <a:noFill/>
          <a:ln>
            <a:noFill/>
          </a:ln>
          <a:effectLst>
            <a:outerShdw dist="45791" dir="3378596" algn="ctr" rotWithShape="0">
              <a:srgbClr val="FFFF00"/>
            </a:outerShdw>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4000" b="1">
                <a:solidFill>
                  <a:srgbClr val="800000"/>
                </a:solidFill>
                <a:latin typeface="Times New Roman" panose="02020603050405020304" pitchFamily="18" charset="0"/>
                <a:ea typeface="方正水柱简体" pitchFamily="2" charset="-122"/>
              </a:rPr>
              <a:t>人民代表选举制度</a:t>
            </a:r>
          </a:p>
        </p:txBody>
      </p:sp>
      <p:sp>
        <p:nvSpPr>
          <p:cNvPr id="331816" name="AutoShape 40">
            <a:extLst>
              <a:ext uri="{FF2B5EF4-FFF2-40B4-BE49-F238E27FC236}">
                <a16:creationId xmlns="" xmlns:p14="http://schemas.microsoft.com/office/powerpoint/2010/main" xmlns:a16="http://schemas.microsoft.com/office/drawing/2014/main" id="{389840B4-E6EE-4B83-826A-E51EE189304D}"/>
              </a:ext>
            </a:extLst>
          </p:cNvPr>
          <p:cNvSpPr>
            <a:spLocks noChangeArrowheads="1"/>
          </p:cNvSpPr>
          <p:nvPr/>
        </p:nvSpPr>
        <p:spPr bwMode="auto">
          <a:xfrm>
            <a:off x="3300730" y="476250"/>
            <a:ext cx="785495" cy="568325"/>
          </a:xfrm>
          <a:prstGeom prst="flowChartConnector">
            <a:avLst/>
          </a:prstGeom>
          <a:gradFill rotWithShape="0">
            <a:gsLst>
              <a:gs pos="0">
                <a:srgbClr val="FF99CC"/>
              </a:gs>
              <a:gs pos="100000">
                <a:srgbClr val="FF0000"/>
              </a:gs>
            </a:gsLst>
            <a:path path="shape">
              <a:fillToRect l="50000" t="50000" r="50000" b="50000"/>
            </a:path>
          </a:gradFill>
          <a:ln>
            <a:noFill/>
          </a:ln>
          <a:effectLst/>
          <a:extLst>
            <a:ext uri="{91240B29-F687-4F45-9708-019B960494DF}">
              <a14:hiddenLine xmlns="" xmlns:p14="http://schemas.microsoft.com/office/powerpoint/2010/main" xmlns:a14="http://schemas.microsoft.com/office/drawing/2010/main" w="50800">
                <a:solidFill>
                  <a:srgbClr val="FFFF66"/>
                </a:solidFill>
                <a:round/>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817" name="Text Box 41">
            <a:extLst>
              <a:ext uri="{FF2B5EF4-FFF2-40B4-BE49-F238E27FC236}">
                <a16:creationId xmlns="" xmlns:p14="http://schemas.microsoft.com/office/powerpoint/2010/main" xmlns:a16="http://schemas.microsoft.com/office/drawing/2014/main" id="{92087900-121C-40E7-BD5B-5211AB18587F}"/>
              </a:ext>
            </a:extLst>
          </p:cNvPr>
          <p:cNvSpPr txBox="1">
            <a:spLocks noChangeArrowheads="1"/>
          </p:cNvSpPr>
          <p:nvPr/>
        </p:nvSpPr>
        <p:spPr bwMode="auto">
          <a:xfrm>
            <a:off x="3359150" y="405130"/>
            <a:ext cx="571500" cy="701675"/>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50800">
                <a:solidFill>
                  <a:srgbClr val="FFFF66"/>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kumimoji="1" lang="zh-CN" altLang="en-US" sz="4000" b="1">
                <a:solidFill>
                  <a:srgbClr val="FFFF00"/>
                </a:solidFill>
                <a:latin typeface="Times New Roman" panose="02020603050405020304" pitchFamily="18" charset="0"/>
                <a:ea typeface="方正美黑简体" pitchFamily="2" charset="-122"/>
              </a:rPr>
              <a:t>１</a:t>
            </a:r>
          </a:p>
        </p:txBody>
      </p:sp>
    </p:spTree>
    <p:extLst>
      <p:ext uri="{BB962C8B-B14F-4D97-AF65-F5344CB8AC3E}">
        <p14:creationId xmlns="" xmlns:p14="http://schemas.microsoft.com/office/powerpoint/2010/main" val="4093629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331799"/>
                                        </p:tgtEl>
                                        <p:attrNameLst>
                                          <p:attrName>style.visibility</p:attrName>
                                        </p:attrNameLst>
                                      </p:cBhvr>
                                      <p:to>
                                        <p:strVal val="visible"/>
                                      </p:to>
                                    </p:set>
                                    <p:animEffect transition="in" filter="stripes(upRight))">
                                      <p:cBhvr>
                                        <p:cTn id="7" dur="500"/>
                                        <p:tgtEl>
                                          <p:spTgt spid="33179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31802"/>
                                        </p:tgtEl>
                                        <p:attrNameLst>
                                          <p:attrName>style.visibility</p:attrName>
                                        </p:attrNameLst>
                                      </p:cBhvr>
                                      <p:to>
                                        <p:strVal val="visible"/>
                                      </p:to>
                                    </p:set>
                                    <p:animEffect transition="in" filter="wipe(down)">
                                      <p:cBhvr>
                                        <p:cTn id="11" dur="500"/>
                                        <p:tgtEl>
                                          <p:spTgt spid="33180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331778"/>
                                        </p:tgtEl>
                                        <p:attrNameLst>
                                          <p:attrName>style.visibility</p:attrName>
                                        </p:attrNameLst>
                                      </p:cBhvr>
                                      <p:to>
                                        <p:strVal val="visible"/>
                                      </p:to>
                                    </p:set>
                                    <p:animEffect transition="in" filter="wipe(down)">
                                      <p:cBhvr>
                                        <p:cTn id="15" dur="500"/>
                                        <p:tgtEl>
                                          <p:spTgt spid="331778"/>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331808"/>
                                        </p:tgtEl>
                                        <p:attrNameLst>
                                          <p:attrName>style.visibility</p:attrName>
                                        </p:attrNameLst>
                                      </p:cBhvr>
                                      <p:to>
                                        <p:strVal val="visible"/>
                                      </p:to>
                                    </p:set>
                                    <p:animEffect transition="in" filter="wipe(down)">
                                      <p:cBhvr>
                                        <p:cTn id="19" dur="500"/>
                                        <p:tgtEl>
                                          <p:spTgt spid="331808"/>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1783"/>
                                        </p:tgtEl>
                                        <p:attrNameLst>
                                          <p:attrName>style.visibility</p:attrName>
                                        </p:attrNameLst>
                                      </p:cBhvr>
                                      <p:to>
                                        <p:strVal val="visible"/>
                                      </p:to>
                                    </p:set>
                                    <p:animEffect transition="in" filter="wipe(down)">
                                      <p:cBhvr>
                                        <p:cTn id="23" dur="500"/>
                                        <p:tgtEl>
                                          <p:spTgt spid="331783"/>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331805"/>
                                        </p:tgtEl>
                                        <p:attrNameLst>
                                          <p:attrName>style.visibility</p:attrName>
                                        </p:attrNameLst>
                                      </p:cBhvr>
                                      <p:to>
                                        <p:strVal val="visible"/>
                                      </p:to>
                                    </p:set>
                                    <p:animEffect transition="in" filter="wipe(down)">
                                      <p:cBhvr>
                                        <p:cTn id="27" dur="500"/>
                                        <p:tgtEl>
                                          <p:spTgt spid="331805"/>
                                        </p:tgtEl>
                                      </p:cBhvr>
                                    </p:animEffect>
                                  </p:childTnLst>
                                </p:cTn>
                              </p:par>
                            </p:childTnLst>
                          </p:cTn>
                        </p:par>
                        <p:par>
                          <p:cTn id="28" fill="hold" nodeType="afterGroup">
                            <p:stCondLst>
                              <p:cond delay="3000"/>
                            </p:stCondLst>
                            <p:childTnLst>
                              <p:par>
                                <p:cTn id="29" presetID="22" presetClass="entr" presetSubtype="4" fill="hold" nodeType="afterEffect">
                                  <p:stCondLst>
                                    <p:cond delay="0"/>
                                  </p:stCondLst>
                                  <p:childTnLst>
                                    <p:set>
                                      <p:cBhvr>
                                        <p:cTn id="30" dur="1" fill="hold">
                                          <p:stCondLst>
                                            <p:cond delay="0"/>
                                          </p:stCondLst>
                                        </p:cTn>
                                        <p:tgtEl>
                                          <p:spTgt spid="331787"/>
                                        </p:tgtEl>
                                        <p:attrNameLst>
                                          <p:attrName>style.visibility</p:attrName>
                                        </p:attrNameLst>
                                      </p:cBhvr>
                                      <p:to>
                                        <p:strVal val="visible"/>
                                      </p:to>
                                    </p:set>
                                    <p:animEffect transition="in" filter="wipe(down)">
                                      <p:cBhvr>
                                        <p:cTn id="31" dur="500"/>
                                        <p:tgtEl>
                                          <p:spTgt spid="331787"/>
                                        </p:tgtEl>
                                      </p:cBhvr>
                                    </p:animEffect>
                                  </p:childTnLst>
                                </p:cTn>
                              </p:par>
                            </p:childTnLst>
                          </p:cTn>
                        </p:par>
                        <p:par>
                          <p:cTn id="32" fill="hold" nodeType="afterGroup">
                            <p:stCondLst>
                              <p:cond delay="3500"/>
                            </p:stCondLst>
                            <p:childTnLst>
                              <p:par>
                                <p:cTn id="33" presetID="22" presetClass="entr" presetSubtype="4" fill="hold" nodeType="afterEffect">
                                  <p:stCondLst>
                                    <p:cond delay="0"/>
                                  </p:stCondLst>
                                  <p:childTnLst>
                                    <p:set>
                                      <p:cBhvr>
                                        <p:cTn id="34" dur="1" fill="hold">
                                          <p:stCondLst>
                                            <p:cond delay="0"/>
                                          </p:stCondLst>
                                        </p:cTn>
                                        <p:tgtEl>
                                          <p:spTgt spid="331811"/>
                                        </p:tgtEl>
                                        <p:attrNameLst>
                                          <p:attrName>style.visibility</p:attrName>
                                        </p:attrNameLst>
                                      </p:cBhvr>
                                      <p:to>
                                        <p:strVal val="visible"/>
                                      </p:to>
                                    </p:set>
                                    <p:animEffect transition="in" filter="wipe(down)">
                                      <p:cBhvr>
                                        <p:cTn id="35" dur="500"/>
                                        <p:tgtEl>
                                          <p:spTgt spid="331811"/>
                                        </p:tgtEl>
                                      </p:cBhvr>
                                    </p:animEffect>
                                  </p:childTnLst>
                                </p:cTn>
                              </p:par>
                            </p:childTnLst>
                          </p:cTn>
                        </p:par>
                        <p:par>
                          <p:cTn id="36" fill="hold" nodeType="afterGroup">
                            <p:stCondLst>
                              <p:cond delay="4000"/>
                            </p:stCondLst>
                            <p:childTnLst>
                              <p:par>
                                <p:cTn id="37" presetID="22" presetClass="entr" presetSubtype="4" fill="hold" nodeType="afterEffect">
                                  <p:stCondLst>
                                    <p:cond delay="0"/>
                                  </p:stCondLst>
                                  <p:childTnLst>
                                    <p:set>
                                      <p:cBhvr>
                                        <p:cTn id="38" dur="1" fill="hold">
                                          <p:stCondLst>
                                            <p:cond delay="0"/>
                                          </p:stCondLst>
                                        </p:cTn>
                                        <p:tgtEl>
                                          <p:spTgt spid="331792"/>
                                        </p:tgtEl>
                                        <p:attrNameLst>
                                          <p:attrName>style.visibility</p:attrName>
                                        </p:attrNameLst>
                                      </p:cBhvr>
                                      <p:to>
                                        <p:strVal val="visible"/>
                                      </p:to>
                                    </p:set>
                                    <p:animEffect transition="in" filter="wipe(down)">
                                      <p:cBhvr>
                                        <p:cTn id="39" dur="500"/>
                                        <p:tgtEl>
                                          <p:spTgt spid="33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02" name="Group 2">
            <a:extLst>
              <a:ext uri="{FF2B5EF4-FFF2-40B4-BE49-F238E27FC236}">
                <a16:creationId xmlns="" xmlns:p14="http://schemas.microsoft.com/office/powerpoint/2010/main" xmlns:a16="http://schemas.microsoft.com/office/drawing/2014/main" id="{ED0ADACF-9BB7-48E2-8842-B950CFC7E8F9}"/>
              </a:ext>
            </a:extLst>
          </p:cNvPr>
          <p:cNvGrpSpPr>
            <a:grpSpLocks/>
          </p:cNvGrpSpPr>
          <p:nvPr/>
        </p:nvGrpSpPr>
        <p:grpSpPr bwMode="auto">
          <a:xfrm>
            <a:off x="1981200" y="6019800"/>
            <a:ext cx="8153400" cy="685800"/>
            <a:chOff x="1981200" y="6019800"/>
            <a:chExt cx="8153400" cy="685800"/>
          </a:xfrm>
        </p:grpSpPr>
        <p:sp>
          <p:nvSpPr>
            <p:cNvPr id="332803" name="AutoShape 3">
              <a:extLst>
                <a:ext uri="{FF2B5EF4-FFF2-40B4-BE49-F238E27FC236}">
                  <a16:creationId xmlns="" xmlns:p14="http://schemas.microsoft.com/office/powerpoint/2010/main" xmlns:a16="http://schemas.microsoft.com/office/drawing/2014/main" id="{13F23B9F-D321-4EA6-B6A4-9BBF3747016C}"/>
                </a:ext>
              </a:extLst>
            </p:cNvPr>
            <p:cNvSpPr>
              <a:spLocks noChangeArrowheads="1"/>
            </p:cNvSpPr>
            <p:nvPr/>
          </p:nvSpPr>
          <p:spPr bwMode="auto">
            <a:xfrm>
              <a:off x="1981200" y="6019800"/>
              <a:ext cx="8153400" cy="685800"/>
            </a:xfrm>
            <a:prstGeom prst="bevel">
              <a:avLst>
                <a:gd name="adj" fmla="val 6713"/>
              </a:avLst>
            </a:prstGeom>
            <a:blipFill dpi="0" rotWithShape="0">
              <a:blip r:embed="rId2"/>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4" name="Text Box 4">
              <a:extLst>
                <a:ext uri="{FF2B5EF4-FFF2-40B4-BE49-F238E27FC236}">
                  <a16:creationId xmlns="" xmlns:p14="http://schemas.microsoft.com/office/powerpoint/2010/main" xmlns:a16="http://schemas.microsoft.com/office/drawing/2014/main" id="{9D647896-773B-456C-B1BE-C288D623DF01}"/>
                </a:ext>
              </a:extLst>
            </p:cNvPr>
            <p:cNvSpPr txBox="1">
              <a:spLocks noChangeArrowheads="1"/>
            </p:cNvSpPr>
            <p:nvPr/>
          </p:nvSpPr>
          <p:spPr bwMode="auto">
            <a:xfrm>
              <a:off x="2362200" y="6096000"/>
              <a:ext cx="7391400" cy="518795"/>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1"/>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ea typeface="黑体" panose="02010609060101010101" pitchFamily="49" charset="-122"/>
                </a:rPr>
                <a:t>县、自治县、市辖区、不辖区的市的人大代表</a:t>
              </a:r>
            </a:p>
          </p:txBody>
        </p:sp>
      </p:grpSp>
      <p:grpSp>
        <p:nvGrpSpPr>
          <p:cNvPr id="332805" name="Group 5">
            <a:extLst>
              <a:ext uri="{FF2B5EF4-FFF2-40B4-BE49-F238E27FC236}">
                <a16:creationId xmlns="" xmlns:p14="http://schemas.microsoft.com/office/powerpoint/2010/main" xmlns:a16="http://schemas.microsoft.com/office/drawing/2014/main" id="{B43DBAF4-E36E-4CA6-9EFA-704006DA79A7}"/>
              </a:ext>
            </a:extLst>
          </p:cNvPr>
          <p:cNvGrpSpPr>
            <a:grpSpLocks/>
          </p:cNvGrpSpPr>
          <p:nvPr/>
        </p:nvGrpSpPr>
        <p:grpSpPr bwMode="auto">
          <a:xfrm>
            <a:off x="2711450" y="4508500"/>
            <a:ext cx="6705600" cy="685800"/>
            <a:chOff x="2711450" y="4508500"/>
            <a:chExt cx="6705600" cy="685800"/>
          </a:xfrm>
        </p:grpSpPr>
        <p:sp>
          <p:nvSpPr>
            <p:cNvPr id="332806" name="AutoShape 6">
              <a:extLst>
                <a:ext uri="{FF2B5EF4-FFF2-40B4-BE49-F238E27FC236}">
                  <a16:creationId xmlns="" xmlns:p14="http://schemas.microsoft.com/office/powerpoint/2010/main" xmlns:a16="http://schemas.microsoft.com/office/drawing/2014/main" id="{9219AD48-ADBB-4D50-AF76-8DFC985BA24C}"/>
                </a:ext>
              </a:extLst>
            </p:cNvPr>
            <p:cNvSpPr>
              <a:spLocks noChangeArrowheads="1"/>
            </p:cNvSpPr>
            <p:nvPr/>
          </p:nvSpPr>
          <p:spPr bwMode="auto">
            <a:xfrm>
              <a:off x="2711450" y="4508500"/>
              <a:ext cx="6705600" cy="685800"/>
            </a:xfrm>
            <a:prstGeom prst="bevel">
              <a:avLst>
                <a:gd name="adj" fmla="val 6713"/>
              </a:avLst>
            </a:prstGeom>
            <a:blipFill dpi="0" rotWithShape="0">
              <a:blip r:embed="rId2"/>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07" name="Text Box 7">
              <a:extLst>
                <a:ext uri="{FF2B5EF4-FFF2-40B4-BE49-F238E27FC236}">
                  <a16:creationId xmlns="" xmlns:p14="http://schemas.microsoft.com/office/powerpoint/2010/main" xmlns:a16="http://schemas.microsoft.com/office/drawing/2014/main" id="{D4E3449B-AA99-4541-93A5-6520CC730951}"/>
                </a:ext>
              </a:extLst>
            </p:cNvPr>
            <p:cNvSpPr txBox="1">
              <a:spLocks noChangeArrowheads="1"/>
            </p:cNvSpPr>
            <p:nvPr/>
          </p:nvSpPr>
          <p:spPr bwMode="auto">
            <a:xfrm>
              <a:off x="3092450" y="4598670"/>
              <a:ext cx="5715000" cy="518795"/>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1"/>
                    </a:outerShdw>
                  </a:effectLst>
                </a14:hiddenEffects>
              </a:ext>
            </a:extLst>
          </p:spPr>
          <p:txBody>
            <a:bodyPr>
              <a:spAutoFit/>
            </a:bodyPr>
            <a:lstStyle/>
            <a:p>
              <a:pPr algn="ctr">
                <a:spcBef>
                  <a:spcPct val="50000"/>
                </a:spcBef>
              </a:pPr>
              <a:r>
                <a:rPr kumimoji="1" lang="zh-CN" altLang="en-US" sz="2800" b="1">
                  <a:latin typeface="Times New Roman" panose="02020603050405020304" pitchFamily="18" charset="0"/>
                  <a:ea typeface="黑体" panose="02010609060101010101" pitchFamily="49" charset="-122"/>
                </a:rPr>
                <a:t>辖区的市、自治州的人大代表</a:t>
              </a:r>
            </a:p>
          </p:txBody>
        </p:sp>
      </p:grpSp>
      <p:grpSp>
        <p:nvGrpSpPr>
          <p:cNvPr id="332808" name="Group 8">
            <a:extLst>
              <a:ext uri="{FF2B5EF4-FFF2-40B4-BE49-F238E27FC236}">
                <a16:creationId xmlns="" xmlns:p14="http://schemas.microsoft.com/office/powerpoint/2010/main" xmlns:a16="http://schemas.microsoft.com/office/drawing/2014/main" id="{54C74806-D0C0-4A48-A393-D00A9E0494FD}"/>
              </a:ext>
            </a:extLst>
          </p:cNvPr>
          <p:cNvGrpSpPr>
            <a:grpSpLocks/>
          </p:cNvGrpSpPr>
          <p:nvPr/>
        </p:nvGrpSpPr>
        <p:grpSpPr bwMode="auto">
          <a:xfrm>
            <a:off x="3200400" y="2895600"/>
            <a:ext cx="5562600" cy="685800"/>
            <a:chOff x="3200400" y="2895600"/>
            <a:chExt cx="5562600" cy="685800"/>
          </a:xfrm>
        </p:grpSpPr>
        <p:sp>
          <p:nvSpPr>
            <p:cNvPr id="332809" name="AutoShape 9">
              <a:extLst>
                <a:ext uri="{FF2B5EF4-FFF2-40B4-BE49-F238E27FC236}">
                  <a16:creationId xmlns="" xmlns:p14="http://schemas.microsoft.com/office/powerpoint/2010/main" xmlns:a16="http://schemas.microsoft.com/office/drawing/2014/main" id="{AA94ADBB-B158-4709-B103-BECED29FA906}"/>
                </a:ext>
              </a:extLst>
            </p:cNvPr>
            <p:cNvSpPr>
              <a:spLocks noChangeArrowheads="1"/>
            </p:cNvSpPr>
            <p:nvPr/>
          </p:nvSpPr>
          <p:spPr bwMode="auto">
            <a:xfrm>
              <a:off x="3200400" y="2895600"/>
              <a:ext cx="5562600" cy="685800"/>
            </a:xfrm>
            <a:prstGeom prst="bevel">
              <a:avLst>
                <a:gd name="adj" fmla="val 6713"/>
              </a:avLst>
            </a:prstGeom>
            <a:blipFill dpi="0" rotWithShape="0">
              <a:blip r:embed="rId2"/>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0" name="Text Box 10">
              <a:extLst>
                <a:ext uri="{FF2B5EF4-FFF2-40B4-BE49-F238E27FC236}">
                  <a16:creationId xmlns="" xmlns:p14="http://schemas.microsoft.com/office/powerpoint/2010/main" xmlns:a16="http://schemas.microsoft.com/office/drawing/2014/main" id="{DB3BF9FF-A4C3-4A09-B27A-171586A56134}"/>
                </a:ext>
              </a:extLst>
            </p:cNvPr>
            <p:cNvSpPr txBox="1">
              <a:spLocks noChangeArrowheads="1"/>
            </p:cNvSpPr>
            <p:nvPr/>
          </p:nvSpPr>
          <p:spPr bwMode="auto">
            <a:xfrm>
              <a:off x="3352800" y="2971800"/>
              <a:ext cx="5257800" cy="518795"/>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1"/>
                    </a:outerShdw>
                  </a:effectLst>
                </a14:hiddenEffects>
              </a:ext>
            </a:extLst>
          </p:spPr>
          <p:txBody>
            <a:bodyPr>
              <a:spAutoFit/>
            </a:bodyPr>
            <a:lstStyle/>
            <a:p>
              <a:pPr>
                <a:spcBef>
                  <a:spcPct val="50000"/>
                </a:spcBef>
              </a:pPr>
              <a:r>
                <a:rPr kumimoji="1" lang="zh-CN" altLang="en-US" sz="2800" b="1">
                  <a:latin typeface="Times New Roman" panose="02020603050405020304" pitchFamily="18" charset="0"/>
                  <a:ea typeface="黑体" panose="02010609060101010101" pitchFamily="49" charset="-122"/>
                </a:rPr>
                <a:t>省、自治区、直辖市的人大代表</a:t>
              </a:r>
            </a:p>
          </p:txBody>
        </p:sp>
      </p:grpSp>
      <p:grpSp>
        <p:nvGrpSpPr>
          <p:cNvPr id="332811" name="Group 11">
            <a:extLst>
              <a:ext uri="{FF2B5EF4-FFF2-40B4-BE49-F238E27FC236}">
                <a16:creationId xmlns="" xmlns:p14="http://schemas.microsoft.com/office/powerpoint/2010/main" xmlns:a16="http://schemas.microsoft.com/office/drawing/2014/main" id="{10DCE154-3467-47F8-BAFF-ED312FD1A1E6}"/>
              </a:ext>
            </a:extLst>
          </p:cNvPr>
          <p:cNvGrpSpPr>
            <a:grpSpLocks/>
          </p:cNvGrpSpPr>
          <p:nvPr/>
        </p:nvGrpSpPr>
        <p:grpSpPr bwMode="auto">
          <a:xfrm rot="19930053">
            <a:off x="1524000" y="908050"/>
            <a:ext cx="2376805" cy="1440180"/>
            <a:chOff x="1524000" y="908050"/>
            <a:chExt cx="2376805" cy="1440180"/>
          </a:xfrm>
        </p:grpSpPr>
        <p:sp>
          <p:nvSpPr>
            <p:cNvPr id="332812" name="AutoShape 12">
              <a:extLst>
                <a:ext uri="{FF2B5EF4-FFF2-40B4-BE49-F238E27FC236}">
                  <a16:creationId xmlns="" xmlns:p14="http://schemas.microsoft.com/office/powerpoint/2010/main" xmlns:a16="http://schemas.microsoft.com/office/drawing/2014/main" id="{9AD66493-4E62-4CE0-912A-427AC4784EFC}"/>
                </a:ext>
              </a:extLst>
            </p:cNvPr>
            <p:cNvSpPr>
              <a:spLocks noChangeArrowheads="1"/>
            </p:cNvSpPr>
            <p:nvPr/>
          </p:nvSpPr>
          <p:spPr bwMode="auto">
            <a:xfrm rot="1532561">
              <a:off x="1524000" y="908050"/>
              <a:ext cx="2376170" cy="1442085"/>
            </a:xfrm>
            <a:prstGeom prst="wave">
              <a:avLst>
                <a:gd name="adj1" fmla="val 13005"/>
                <a:gd name="adj2" fmla="val 0"/>
              </a:avLst>
            </a:prstGeom>
            <a:solidFill>
              <a:srgbClr val="FFFF99"/>
            </a:solidFill>
            <a:ln>
              <a:noFill/>
            </a:ln>
            <a:effectLst/>
            <a:extLst>
              <a:ext uri="{91240B29-F687-4F45-9708-019B960494DF}">
                <a14:hiddenLine xmlns="" xmlns:p14="http://schemas.microsoft.com/office/powerpoint/2010/main" xmlns:a14="http://schemas.microsoft.com/office/drawing/2010/main" w="9525">
                  <a:solidFill>
                    <a:schemeClr val="tx1"/>
                  </a:solidFill>
                  <a:round/>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2813" name="WordArt 13">
              <a:extLst>
                <a:ext uri="{FF2B5EF4-FFF2-40B4-BE49-F238E27FC236}">
                  <a16:creationId xmlns="" xmlns:p14="http://schemas.microsoft.com/office/powerpoint/2010/main" xmlns:a16="http://schemas.microsoft.com/office/drawing/2014/main" id="{F8C6AFBA-6E9F-42CE-86A7-93E2AD6D1DC4}"/>
                </a:ext>
              </a:extLst>
            </p:cNvPr>
            <p:cNvSpPr>
              <a:spLocks noChangeArrowheads="1" noChangeShapeType="1" noTextEdit="1"/>
            </p:cNvSpPr>
            <p:nvPr/>
          </p:nvSpPr>
          <p:spPr bwMode="auto">
            <a:xfrm rot="1798019">
              <a:off x="1762125" y="1113790"/>
              <a:ext cx="1900555" cy="932180"/>
            </a:xfrm>
            <a:prstGeom prst="rect">
              <a:avLst/>
            </a:prstGeom>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a:solidFill>
                    <a:srgbClr val="FF0000"/>
                  </a:solidFill>
                  <a:effectLst>
                    <a:outerShdw dist="35921" dir="2700000" algn="ctr" rotWithShape="0">
                      <a:schemeClr val="tx2"/>
                    </a:outerShdw>
                  </a:effectLst>
                  <a:latin typeface="隶书" panose="02010509060101010101" pitchFamily="49" charset="-122"/>
                  <a:ea typeface="隶书" panose="02010509060101010101" pitchFamily="49" charset="-122"/>
                </a:rPr>
                <a:t>间接选举</a:t>
              </a:r>
            </a:p>
          </p:txBody>
        </p:sp>
      </p:grpSp>
      <p:grpSp>
        <p:nvGrpSpPr>
          <p:cNvPr id="332814" name="Group 14">
            <a:extLst>
              <a:ext uri="{FF2B5EF4-FFF2-40B4-BE49-F238E27FC236}">
                <a16:creationId xmlns="" xmlns:p14="http://schemas.microsoft.com/office/powerpoint/2010/main" xmlns:a16="http://schemas.microsoft.com/office/drawing/2014/main" id="{A8F6F4DC-BC62-43CC-ADD1-840D2C335D24}"/>
              </a:ext>
            </a:extLst>
          </p:cNvPr>
          <p:cNvGrpSpPr>
            <a:grpSpLocks/>
          </p:cNvGrpSpPr>
          <p:nvPr/>
        </p:nvGrpSpPr>
        <p:grpSpPr bwMode="auto">
          <a:xfrm>
            <a:off x="5486400" y="5105400"/>
            <a:ext cx="838200" cy="1066800"/>
            <a:chOff x="5486400" y="5105400"/>
            <a:chExt cx="838200" cy="1066800"/>
          </a:xfrm>
        </p:grpSpPr>
        <p:sp>
          <p:nvSpPr>
            <p:cNvPr id="332815" name="AutoShape 15">
              <a:extLst>
                <a:ext uri="{FF2B5EF4-FFF2-40B4-BE49-F238E27FC236}">
                  <a16:creationId xmlns="" xmlns:p14="http://schemas.microsoft.com/office/powerpoint/2010/main" xmlns:a16="http://schemas.microsoft.com/office/drawing/2014/main" id="{BD52BFA8-62F2-4A82-B326-D384AF823133}"/>
                </a:ext>
              </a:extLst>
            </p:cNvPr>
            <p:cNvSpPr>
              <a:spLocks noChangeArrowheads="1"/>
            </p:cNvSpPr>
            <p:nvPr/>
          </p:nvSpPr>
          <p:spPr bwMode="auto">
            <a:xfrm>
              <a:off x="5486400" y="5105400"/>
              <a:ext cx="838200" cy="838200"/>
            </a:xfrm>
            <a:prstGeom prst="upArrow">
              <a:avLst>
                <a:gd name="adj1" fmla="val 48861"/>
                <a:gd name="adj2" fmla="val 37690"/>
              </a:avLst>
            </a:prstGeom>
            <a:gradFill rotWithShape="0">
              <a:gsLst>
                <a:gs pos="0">
                  <a:srgbClr val="FF0000"/>
                </a:gs>
                <a:gs pos="100000">
                  <a:srgbClr val="FF9999"/>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zh-CN" altLang="en-US" sz="2400">
                <a:solidFill>
                  <a:srgbClr val="FF0000"/>
                </a:solidFill>
                <a:latin typeface="Times New Roman" panose="02020603050405020304" pitchFamily="18" charset="0"/>
              </a:endParaRPr>
            </a:p>
          </p:txBody>
        </p:sp>
        <p:sp>
          <p:nvSpPr>
            <p:cNvPr id="332816" name="Text Box 16">
              <a:extLst>
                <a:ext uri="{FF2B5EF4-FFF2-40B4-BE49-F238E27FC236}">
                  <a16:creationId xmlns="" xmlns:p14="http://schemas.microsoft.com/office/powerpoint/2010/main" xmlns:a16="http://schemas.microsoft.com/office/drawing/2014/main" id="{681854AD-F320-4B44-B507-2FBE74B62DBB}"/>
                </a:ext>
              </a:extLst>
            </p:cNvPr>
            <p:cNvSpPr txBox="1">
              <a:spLocks noChangeArrowheads="1"/>
            </p:cNvSpPr>
            <p:nvPr/>
          </p:nvSpPr>
          <p:spPr bwMode="auto">
            <a:xfrm>
              <a:off x="5632450" y="5181600"/>
              <a:ext cx="615950" cy="9906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a:solidFill>
                    <a:srgbClr val="FFFF00"/>
                  </a:solidFill>
                  <a:latin typeface="Times New Roman" panose="02020603050405020304" pitchFamily="18" charset="0"/>
                </a:rPr>
                <a:t>选举</a:t>
              </a:r>
            </a:p>
          </p:txBody>
        </p:sp>
      </p:grpSp>
      <p:grpSp>
        <p:nvGrpSpPr>
          <p:cNvPr id="332817" name="Group 17">
            <a:extLst>
              <a:ext uri="{FF2B5EF4-FFF2-40B4-BE49-F238E27FC236}">
                <a16:creationId xmlns="" xmlns:p14="http://schemas.microsoft.com/office/powerpoint/2010/main" xmlns:a16="http://schemas.microsoft.com/office/drawing/2014/main" id="{3714CE98-E764-4A6C-82D5-464C7D78139C}"/>
              </a:ext>
            </a:extLst>
          </p:cNvPr>
          <p:cNvGrpSpPr>
            <a:grpSpLocks/>
          </p:cNvGrpSpPr>
          <p:nvPr/>
        </p:nvGrpSpPr>
        <p:grpSpPr bwMode="auto">
          <a:xfrm>
            <a:off x="5562600" y="3581400"/>
            <a:ext cx="838200" cy="1066800"/>
            <a:chOff x="5562600" y="3581400"/>
            <a:chExt cx="838200" cy="1066800"/>
          </a:xfrm>
        </p:grpSpPr>
        <p:sp>
          <p:nvSpPr>
            <p:cNvPr id="332818" name="AutoShape 18">
              <a:extLst>
                <a:ext uri="{FF2B5EF4-FFF2-40B4-BE49-F238E27FC236}">
                  <a16:creationId xmlns="" xmlns:p14="http://schemas.microsoft.com/office/powerpoint/2010/main" xmlns:a16="http://schemas.microsoft.com/office/drawing/2014/main" id="{94E609F9-3212-43AB-9A61-5DF58C052B70}"/>
                </a:ext>
              </a:extLst>
            </p:cNvPr>
            <p:cNvSpPr>
              <a:spLocks noChangeArrowheads="1"/>
            </p:cNvSpPr>
            <p:nvPr/>
          </p:nvSpPr>
          <p:spPr bwMode="auto">
            <a:xfrm>
              <a:off x="5562600" y="3581400"/>
              <a:ext cx="838200" cy="838200"/>
            </a:xfrm>
            <a:prstGeom prst="upArrow">
              <a:avLst>
                <a:gd name="adj1" fmla="val 48861"/>
                <a:gd name="adj2" fmla="val 37690"/>
              </a:avLst>
            </a:prstGeom>
            <a:gradFill rotWithShape="0">
              <a:gsLst>
                <a:gs pos="0">
                  <a:srgbClr val="FF0000"/>
                </a:gs>
                <a:gs pos="100000">
                  <a:srgbClr val="FF9999"/>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zh-CN" altLang="en-US" sz="2400">
                <a:solidFill>
                  <a:srgbClr val="FF0000"/>
                </a:solidFill>
                <a:latin typeface="Times New Roman" panose="02020603050405020304" pitchFamily="18" charset="0"/>
              </a:endParaRPr>
            </a:p>
          </p:txBody>
        </p:sp>
        <p:sp>
          <p:nvSpPr>
            <p:cNvPr id="332819" name="Text Box 19">
              <a:extLst>
                <a:ext uri="{FF2B5EF4-FFF2-40B4-BE49-F238E27FC236}">
                  <a16:creationId xmlns="" xmlns:p14="http://schemas.microsoft.com/office/powerpoint/2010/main" xmlns:a16="http://schemas.microsoft.com/office/drawing/2014/main" id="{D3962DFD-DC89-4C2C-B87A-217837726C2E}"/>
                </a:ext>
              </a:extLst>
            </p:cNvPr>
            <p:cNvSpPr txBox="1">
              <a:spLocks noChangeArrowheads="1"/>
            </p:cNvSpPr>
            <p:nvPr/>
          </p:nvSpPr>
          <p:spPr bwMode="auto">
            <a:xfrm>
              <a:off x="5708650" y="3657600"/>
              <a:ext cx="615950" cy="9906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a:solidFill>
                    <a:srgbClr val="FFFF00"/>
                  </a:solidFill>
                  <a:latin typeface="Times New Roman" panose="02020603050405020304" pitchFamily="18" charset="0"/>
                </a:rPr>
                <a:t>选举</a:t>
              </a:r>
            </a:p>
          </p:txBody>
        </p:sp>
      </p:grpSp>
      <p:grpSp>
        <p:nvGrpSpPr>
          <p:cNvPr id="332820" name="Group 20">
            <a:extLst>
              <a:ext uri="{FF2B5EF4-FFF2-40B4-BE49-F238E27FC236}">
                <a16:creationId xmlns="" xmlns:p14="http://schemas.microsoft.com/office/powerpoint/2010/main" xmlns:a16="http://schemas.microsoft.com/office/drawing/2014/main" id="{446A3E36-1086-4794-8A65-F72C3C8FE24B}"/>
              </a:ext>
            </a:extLst>
          </p:cNvPr>
          <p:cNvGrpSpPr>
            <a:grpSpLocks/>
          </p:cNvGrpSpPr>
          <p:nvPr/>
        </p:nvGrpSpPr>
        <p:grpSpPr bwMode="auto">
          <a:xfrm>
            <a:off x="5562600" y="1981200"/>
            <a:ext cx="838200" cy="1066800"/>
            <a:chOff x="5562600" y="1981200"/>
            <a:chExt cx="838200" cy="1066800"/>
          </a:xfrm>
        </p:grpSpPr>
        <p:sp>
          <p:nvSpPr>
            <p:cNvPr id="332821" name="AutoShape 21">
              <a:extLst>
                <a:ext uri="{FF2B5EF4-FFF2-40B4-BE49-F238E27FC236}">
                  <a16:creationId xmlns="" xmlns:p14="http://schemas.microsoft.com/office/powerpoint/2010/main" xmlns:a16="http://schemas.microsoft.com/office/drawing/2014/main" id="{18AF73A8-4701-4D23-A15F-EEC0317F60FD}"/>
                </a:ext>
              </a:extLst>
            </p:cNvPr>
            <p:cNvSpPr>
              <a:spLocks noChangeArrowheads="1"/>
            </p:cNvSpPr>
            <p:nvPr/>
          </p:nvSpPr>
          <p:spPr bwMode="auto">
            <a:xfrm>
              <a:off x="5562600" y="1981200"/>
              <a:ext cx="838200" cy="838200"/>
            </a:xfrm>
            <a:prstGeom prst="upArrow">
              <a:avLst>
                <a:gd name="adj1" fmla="val 48861"/>
                <a:gd name="adj2" fmla="val 37690"/>
              </a:avLst>
            </a:prstGeom>
            <a:gradFill rotWithShape="0">
              <a:gsLst>
                <a:gs pos="0">
                  <a:srgbClr val="FF0000"/>
                </a:gs>
                <a:gs pos="100000">
                  <a:srgbClr val="FF9999"/>
                </a:gs>
              </a:gsLst>
              <a:lin ang="5400000" scaled="1"/>
            </a:gra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1" lang="zh-CN" altLang="en-US" sz="2400">
                <a:solidFill>
                  <a:srgbClr val="FF0000"/>
                </a:solidFill>
                <a:latin typeface="Times New Roman" panose="02020603050405020304" pitchFamily="18" charset="0"/>
              </a:endParaRPr>
            </a:p>
          </p:txBody>
        </p:sp>
        <p:sp>
          <p:nvSpPr>
            <p:cNvPr id="332822" name="Text Box 22">
              <a:extLst>
                <a:ext uri="{FF2B5EF4-FFF2-40B4-BE49-F238E27FC236}">
                  <a16:creationId xmlns="" xmlns:p14="http://schemas.microsoft.com/office/powerpoint/2010/main" xmlns:a16="http://schemas.microsoft.com/office/drawing/2014/main" id="{3F3BDE7B-F3F1-49F2-A4FA-6C319F3D9626}"/>
                </a:ext>
              </a:extLst>
            </p:cNvPr>
            <p:cNvSpPr txBox="1">
              <a:spLocks noChangeArrowheads="1"/>
            </p:cNvSpPr>
            <p:nvPr/>
          </p:nvSpPr>
          <p:spPr bwMode="auto">
            <a:xfrm>
              <a:off x="5708650" y="2057400"/>
              <a:ext cx="615950" cy="9906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800">
                  <a:solidFill>
                    <a:srgbClr val="FFFF00"/>
                  </a:solidFill>
                  <a:latin typeface="Times New Roman" panose="02020603050405020304" pitchFamily="18" charset="0"/>
                </a:rPr>
                <a:t>选举</a:t>
              </a:r>
            </a:p>
          </p:txBody>
        </p:sp>
      </p:grpSp>
      <p:grpSp>
        <p:nvGrpSpPr>
          <p:cNvPr id="332823" name="Group 23">
            <a:extLst>
              <a:ext uri="{FF2B5EF4-FFF2-40B4-BE49-F238E27FC236}">
                <a16:creationId xmlns="" xmlns:p14="http://schemas.microsoft.com/office/powerpoint/2010/main" xmlns:a16="http://schemas.microsoft.com/office/drawing/2014/main" id="{28F90920-2A76-4DCA-974B-A6B34B9DC660}"/>
              </a:ext>
            </a:extLst>
          </p:cNvPr>
          <p:cNvGrpSpPr>
            <a:grpSpLocks/>
          </p:cNvGrpSpPr>
          <p:nvPr/>
        </p:nvGrpSpPr>
        <p:grpSpPr bwMode="auto">
          <a:xfrm>
            <a:off x="4495800" y="838200"/>
            <a:ext cx="2971800" cy="1174750"/>
            <a:chOff x="4495800" y="838200"/>
            <a:chExt cx="2971800" cy="1174750"/>
          </a:xfrm>
        </p:grpSpPr>
        <p:sp>
          <p:nvSpPr>
            <p:cNvPr id="332824" name="AutoShape 24">
              <a:extLst>
                <a:ext uri="{FF2B5EF4-FFF2-40B4-BE49-F238E27FC236}">
                  <a16:creationId xmlns="" xmlns:p14="http://schemas.microsoft.com/office/powerpoint/2010/main" xmlns:a16="http://schemas.microsoft.com/office/drawing/2014/main" id="{5A0397E4-FF43-4723-940F-20855A32A76E}"/>
                </a:ext>
              </a:extLst>
            </p:cNvPr>
            <p:cNvSpPr>
              <a:spLocks noChangeArrowheads="1"/>
            </p:cNvSpPr>
            <p:nvPr/>
          </p:nvSpPr>
          <p:spPr bwMode="auto">
            <a:xfrm>
              <a:off x="4495800" y="838200"/>
              <a:ext cx="2971800" cy="1143000"/>
            </a:xfrm>
            <a:prstGeom prst="triangle">
              <a:avLst>
                <a:gd name="adj" fmla="val 50000"/>
              </a:avLst>
            </a:prstGeom>
            <a:solidFill>
              <a:schemeClr val="bg1"/>
            </a:solidFill>
            <a:ln>
              <a:noFill/>
            </a:ln>
            <a:effectLst>
              <a:outerShdw dist="35921" dir="2700000" algn="ctr" rotWithShape="0">
                <a:schemeClr val="tx2"/>
              </a:outerShdw>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wrap="none" anchor="ctr"/>
            <a:lstStyle/>
            <a:p>
              <a:endParaRPr lang="zh-CN" altLang="en-US"/>
            </a:p>
          </p:txBody>
        </p:sp>
        <p:sp>
          <p:nvSpPr>
            <p:cNvPr id="332825" name="Text Box 25">
              <a:extLst>
                <a:ext uri="{FF2B5EF4-FFF2-40B4-BE49-F238E27FC236}">
                  <a16:creationId xmlns="" xmlns:p14="http://schemas.microsoft.com/office/powerpoint/2010/main" xmlns:a16="http://schemas.microsoft.com/office/drawing/2014/main" id="{6FD0D38B-60A6-4CF2-A0DD-2382D4103F41}"/>
                </a:ext>
              </a:extLst>
            </p:cNvPr>
            <p:cNvSpPr txBox="1">
              <a:spLocks noChangeArrowheads="1"/>
            </p:cNvSpPr>
            <p:nvPr/>
          </p:nvSpPr>
          <p:spPr bwMode="auto">
            <a:xfrm>
              <a:off x="5257800" y="1066800"/>
              <a:ext cx="1447800" cy="946150"/>
            </a:xfrm>
            <a:prstGeom prst="rect">
              <a:avLst/>
            </a:prstGeom>
            <a:noFill/>
            <a:ln>
              <a:noFill/>
            </a:ln>
            <a:effectLst/>
            <a:extLst>
              <a:ext uri="{909E8E84-426E-40DD-AFC4-6F175D3DCCD1}">
                <a14:hiddenFill xmlns="" xmlns:p14="http://schemas.microsoft.com/office/powerpoint/2010/main" xmlns:a14="http://schemas.microsoft.com/office/drawing/2010/main">
                  <a:blipFill dpi="0" rotWithShape="0">
                    <a:blip r:embed="rId3"/>
                    <a:srcRect/>
                    <a:tile tx="0" ty="0" sx="100000" sy="100000" flip="none" algn="tl"/>
                  </a:blip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1"/>
                    </a:outerShdw>
                  </a:effectLst>
                </a14:hiddenEffects>
              </a:ext>
            </a:extLst>
          </p:spPr>
          <p:txBody>
            <a:bodyPr>
              <a:spAutoFit/>
            </a:bodyPr>
            <a:lstStyle/>
            <a:p>
              <a:pPr algn="ctr">
                <a:spcBef>
                  <a:spcPct val="50000"/>
                </a:spcBef>
              </a:pPr>
              <a:r>
                <a:rPr kumimoji="1" lang="zh-CN" altLang="en-US" sz="2800" b="1">
                  <a:latin typeface="Times New Roman" panose="02020603050405020304" pitchFamily="18" charset="0"/>
                  <a:ea typeface="黑体" panose="02010609060101010101" pitchFamily="49" charset="-122"/>
                </a:rPr>
                <a:t>全国人大代表</a:t>
              </a:r>
            </a:p>
          </p:txBody>
        </p:sp>
      </p:grpSp>
      <p:sp>
        <p:nvSpPr>
          <p:cNvPr id="332826" name="Text Box 26">
            <a:extLst>
              <a:ext uri="{FF2B5EF4-FFF2-40B4-BE49-F238E27FC236}">
                <a16:creationId xmlns="" xmlns:p14="http://schemas.microsoft.com/office/powerpoint/2010/main" xmlns:a16="http://schemas.microsoft.com/office/drawing/2014/main" id="{8410964D-2B9B-4FE5-8509-D7C6F2AC25DE}"/>
              </a:ext>
            </a:extLst>
          </p:cNvPr>
          <p:cNvSpPr txBox="1">
            <a:spLocks noChangeArrowheads="1"/>
          </p:cNvSpPr>
          <p:nvPr/>
        </p:nvSpPr>
        <p:spPr bwMode="auto">
          <a:xfrm>
            <a:off x="3916680" y="136525"/>
            <a:ext cx="184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2800">
              <a:solidFill>
                <a:schemeClr val="bg2"/>
              </a:solidFill>
              <a:latin typeface="Times New Roman" panose="02020603050405020304" pitchFamily="18" charset="0"/>
              <a:ea typeface="隶书" panose="02010509060101010101" pitchFamily="49" charset="-122"/>
            </a:endParaRPr>
          </a:p>
        </p:txBody>
      </p:sp>
    </p:spTree>
    <p:extLst>
      <p:ext uri="{BB962C8B-B14F-4D97-AF65-F5344CB8AC3E}">
        <p14:creationId xmlns="" xmlns:p14="http://schemas.microsoft.com/office/powerpoint/2010/main" val="429313732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32802"/>
                                        </p:tgtEl>
                                        <p:attrNameLst>
                                          <p:attrName>style.visibility</p:attrName>
                                        </p:attrNameLst>
                                      </p:cBhvr>
                                      <p:to>
                                        <p:strVal val="visible"/>
                                      </p:to>
                                    </p:set>
                                    <p:animEffect transition="in" filter="stripes(upRight))">
                                      <p:cBhvr>
                                        <p:cTn id="7" dur="500"/>
                                        <p:tgtEl>
                                          <p:spTgt spid="332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32814"/>
                                        </p:tgtEl>
                                        <p:attrNameLst>
                                          <p:attrName>style.visibility</p:attrName>
                                        </p:attrNameLst>
                                      </p:cBhvr>
                                      <p:to>
                                        <p:strVal val="visible"/>
                                      </p:to>
                                    </p:set>
                                    <p:animEffect transition="in" filter="stripes(upRight))">
                                      <p:cBhvr>
                                        <p:cTn id="12" dur="500"/>
                                        <p:tgtEl>
                                          <p:spTgt spid="3328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32805"/>
                                        </p:tgtEl>
                                        <p:attrNameLst>
                                          <p:attrName>style.visibility</p:attrName>
                                        </p:attrNameLst>
                                      </p:cBhvr>
                                      <p:to>
                                        <p:strVal val="visible"/>
                                      </p:to>
                                    </p:set>
                                    <p:animEffect transition="in" filter="stripes(upRight))">
                                      <p:cBhvr>
                                        <p:cTn id="17" dur="500"/>
                                        <p:tgtEl>
                                          <p:spTgt spid="3328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32817"/>
                                        </p:tgtEl>
                                        <p:attrNameLst>
                                          <p:attrName>style.visibility</p:attrName>
                                        </p:attrNameLst>
                                      </p:cBhvr>
                                      <p:to>
                                        <p:strVal val="visible"/>
                                      </p:to>
                                    </p:set>
                                    <p:animEffect transition="in" filter="stripes(upRight))">
                                      <p:cBhvr>
                                        <p:cTn id="22" dur="500"/>
                                        <p:tgtEl>
                                          <p:spTgt spid="3328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32808"/>
                                        </p:tgtEl>
                                        <p:attrNameLst>
                                          <p:attrName>style.visibility</p:attrName>
                                        </p:attrNameLst>
                                      </p:cBhvr>
                                      <p:to>
                                        <p:strVal val="visible"/>
                                      </p:to>
                                    </p:set>
                                    <p:animEffect transition="in" filter="stripes(upRight))">
                                      <p:cBhvr>
                                        <p:cTn id="27" dur="500"/>
                                        <p:tgtEl>
                                          <p:spTgt spid="3328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32820"/>
                                        </p:tgtEl>
                                        <p:attrNameLst>
                                          <p:attrName>style.visibility</p:attrName>
                                        </p:attrNameLst>
                                      </p:cBhvr>
                                      <p:to>
                                        <p:strVal val="visible"/>
                                      </p:to>
                                    </p:set>
                                    <p:animEffect transition="in" filter="stripes(upRight))">
                                      <p:cBhvr>
                                        <p:cTn id="32" dur="500"/>
                                        <p:tgtEl>
                                          <p:spTgt spid="3328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32823"/>
                                        </p:tgtEl>
                                        <p:attrNameLst>
                                          <p:attrName>style.visibility</p:attrName>
                                        </p:attrNameLst>
                                      </p:cBhvr>
                                      <p:to>
                                        <p:strVal val="visible"/>
                                      </p:to>
                                    </p:set>
                                    <p:animEffect transition="in" filter="wipe(down)">
                                      <p:cBhvr>
                                        <p:cTn id="37" dur="500"/>
                                        <p:tgtEl>
                                          <p:spTgt spid="33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a:extLst>
              <a:ext uri="{FF2B5EF4-FFF2-40B4-BE49-F238E27FC236}">
                <a16:creationId xmlns="" xmlns:p14="http://schemas.microsoft.com/office/powerpoint/2010/main" xmlns:a16="http://schemas.microsoft.com/office/drawing/2014/main" id="{38D4F6FB-E21D-4D95-9969-AA7806AF54FE}"/>
              </a:ext>
            </a:extLst>
          </p:cNvPr>
          <p:cNvSpPr txBox="1">
            <a:spLocks noChangeArrowheads="1"/>
          </p:cNvSpPr>
          <p:nvPr/>
        </p:nvSpPr>
        <p:spPr bwMode="auto">
          <a:xfrm>
            <a:off x="6248400" y="1203325"/>
            <a:ext cx="4191000" cy="701675"/>
          </a:xfrm>
          <a:prstGeom prst="rect">
            <a:avLst/>
          </a:prstGeom>
          <a:noFill/>
          <a:ln>
            <a:noFill/>
          </a:ln>
          <a:effectLst>
            <a:outerShdw dist="17961" dir="2700000" algn="ctr" rotWithShape="0">
              <a:srgbClr val="FFFF00"/>
            </a:outerShdw>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a:spAutoFit/>
          </a:bodyPr>
          <a:lstStyle/>
          <a:p>
            <a:pPr>
              <a:spcBef>
                <a:spcPct val="50000"/>
              </a:spcBef>
            </a:pPr>
            <a:r>
              <a:rPr kumimoji="1" lang="zh-CN" altLang="en-US" sz="4000" b="1">
                <a:solidFill>
                  <a:srgbClr val="FF0000"/>
                </a:solidFill>
                <a:latin typeface="Times New Roman" panose="02020603050405020304" pitchFamily="18" charset="0"/>
                <a:ea typeface="黑体" panose="02010609060101010101" pitchFamily="49" charset="-122"/>
              </a:rPr>
              <a:t>　　</a:t>
            </a:r>
          </a:p>
        </p:txBody>
      </p:sp>
      <p:sp>
        <p:nvSpPr>
          <p:cNvPr id="333827" name="Text Box 3">
            <a:extLst>
              <a:ext uri="{FF2B5EF4-FFF2-40B4-BE49-F238E27FC236}">
                <a16:creationId xmlns="" xmlns:p14="http://schemas.microsoft.com/office/powerpoint/2010/main" xmlns:a16="http://schemas.microsoft.com/office/drawing/2014/main" id="{E1C36977-7508-4BD1-A999-6A658F4281AC}"/>
              </a:ext>
            </a:extLst>
          </p:cNvPr>
          <p:cNvSpPr txBox="1">
            <a:spLocks noChangeArrowheads="1"/>
          </p:cNvSpPr>
          <p:nvPr/>
        </p:nvSpPr>
        <p:spPr bwMode="auto">
          <a:xfrm>
            <a:off x="5880100" y="1484630"/>
            <a:ext cx="4537075" cy="4181475"/>
          </a:xfrm>
          <a:prstGeom prst="rect">
            <a:avLst/>
          </a:prstGeom>
          <a:solidFill>
            <a:schemeClr val="bg1"/>
          </a:solidFill>
          <a:ln>
            <a:noFill/>
          </a:ln>
          <a:effectLst>
            <a:outerShdw dist="17961" dir="2700000" algn="ctr" rotWithShape="0">
              <a:srgbClr val="FFFF00"/>
            </a:outerShdw>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a:spAutoFit/>
          </a:bodyPr>
          <a:lstStyle/>
          <a:p>
            <a:pPr>
              <a:lnSpc>
                <a:spcPct val="120000"/>
              </a:lnSpc>
              <a:spcBef>
                <a:spcPct val="50000"/>
              </a:spcBef>
            </a:pPr>
            <a:r>
              <a:rPr kumimoji="1" lang="zh-CN" altLang="en-US" sz="3200">
                <a:latin typeface="Times New Roman" panose="02020603050405020304" pitchFamily="18" charset="0"/>
                <a:ea typeface="华文中宋" panose="02010600040101010101" pitchFamily="2" charset="-122"/>
              </a:rPr>
              <a:t>   </a:t>
            </a:r>
            <a:r>
              <a:rPr kumimoji="1" lang="zh-CN" altLang="en-US" sz="3200" b="1">
                <a:latin typeface="Times New Roman" panose="02020603050405020304" pitchFamily="18" charset="0"/>
                <a:ea typeface="黑体" panose="02010609060101010101" pitchFamily="49" charset="-122"/>
              </a:rPr>
              <a:t>凡年满１８周岁的中华人民共和国公民，不分民族、种族、性别、职业、家庭出身、宗教信仰、教育程度、财产状况、居住期限都享有选举权和被选举权。</a:t>
            </a:r>
          </a:p>
        </p:txBody>
      </p:sp>
      <p:grpSp>
        <p:nvGrpSpPr>
          <p:cNvPr id="333828" name="Group 4">
            <a:extLst>
              <a:ext uri="{FF2B5EF4-FFF2-40B4-BE49-F238E27FC236}">
                <a16:creationId xmlns="" xmlns:p14="http://schemas.microsoft.com/office/powerpoint/2010/main" xmlns:a16="http://schemas.microsoft.com/office/drawing/2014/main" id="{EE3781C6-9904-4B56-A52F-75AC66ADD67F}"/>
              </a:ext>
            </a:extLst>
          </p:cNvPr>
          <p:cNvGrpSpPr>
            <a:grpSpLocks/>
          </p:cNvGrpSpPr>
          <p:nvPr/>
        </p:nvGrpSpPr>
        <p:grpSpPr bwMode="auto">
          <a:xfrm>
            <a:off x="1919605" y="2133600"/>
            <a:ext cx="3728720" cy="3015615"/>
            <a:chOff x="1919605" y="2133600"/>
            <a:chExt cx="3728720" cy="3015615"/>
          </a:xfrm>
        </p:grpSpPr>
        <p:pic>
          <p:nvPicPr>
            <p:cNvPr id="333829" name="Picture 5">
              <a:extLst>
                <a:ext uri="{FF2B5EF4-FFF2-40B4-BE49-F238E27FC236}">
                  <a16:creationId xmlns="" xmlns:p14="http://schemas.microsoft.com/office/powerpoint/2010/main" xmlns:a16="http://schemas.microsoft.com/office/drawing/2014/main" id="{2A55A8ED-546D-4799-941D-EC471E5510A6}"/>
                </a:ext>
              </a:extLst>
            </p:cNvPr>
            <p:cNvPicPr>
              <a:picLocks noChangeAspect="1" noChangeArrowheads="1"/>
            </p:cNvPicPr>
            <p:nvPr/>
          </p:nvPicPr>
          <p:blipFill>
            <a:blip r:embed="rId2" cstate="print">
              <a:extLst>
                <a:ext uri="{28A0092B-C50C-407E-A947-70E740481C1C}">
                  <a14:useLocalDpi xmlns="" xmlns:p14="http://schemas.microsoft.com/office/powerpoint/2010/main" xmlns:a14="http://schemas.microsoft.com/office/drawing/2010/main" val="0"/>
                </a:ext>
              </a:extLst>
            </a:blip>
            <a:srcRect/>
            <a:stretch>
              <a:fillRect/>
            </a:stretch>
          </p:blipFill>
          <p:spPr bwMode="auto">
            <a:xfrm>
              <a:off x="1919605" y="2133600"/>
              <a:ext cx="3728720" cy="2393950"/>
            </a:xfrm>
            <a:prstGeom prst="rect">
              <a:avLst/>
            </a:prstGeom>
            <a:solidFill>
              <a:srgbClr val="808000"/>
            </a:solidFill>
            <a:ln w="57150" cmpd="thickThin">
              <a:solidFill>
                <a:srgbClr val="808000"/>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pic>
        <p:sp>
          <p:nvSpPr>
            <p:cNvPr id="333830" name="Text Box 6">
              <a:extLst>
                <a:ext uri="{FF2B5EF4-FFF2-40B4-BE49-F238E27FC236}">
                  <a16:creationId xmlns="" xmlns:p14="http://schemas.microsoft.com/office/powerpoint/2010/main" xmlns:a16="http://schemas.microsoft.com/office/drawing/2014/main" id="{E486EB79-33EB-49B7-BC25-671B60A16CA0}"/>
                </a:ext>
              </a:extLst>
            </p:cNvPr>
            <p:cNvSpPr txBox="1">
              <a:spLocks noChangeArrowheads="1"/>
            </p:cNvSpPr>
            <p:nvPr/>
          </p:nvSpPr>
          <p:spPr bwMode="auto">
            <a:xfrm>
              <a:off x="2221865" y="4625975"/>
              <a:ext cx="3326130" cy="523240"/>
            </a:xfrm>
            <a:prstGeom prst="rect">
              <a:avLst/>
            </a:prstGeom>
            <a:solidFill>
              <a:srgbClr val="009900"/>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a:solidFill>
                    <a:srgbClr val="FFFF00"/>
                  </a:solidFill>
                  <a:latin typeface="Times New Roman" panose="02020603050405020304" pitchFamily="18" charset="0"/>
                </a:rPr>
                <a:t>选民正在投票</a:t>
              </a:r>
            </a:p>
          </p:txBody>
        </p:sp>
      </p:grpSp>
      <p:sp>
        <p:nvSpPr>
          <p:cNvPr id="333831" name="Text Box 7">
            <a:extLst>
              <a:ext uri="{FF2B5EF4-FFF2-40B4-BE49-F238E27FC236}">
                <a16:creationId xmlns="" xmlns:p14="http://schemas.microsoft.com/office/powerpoint/2010/main" xmlns:a16="http://schemas.microsoft.com/office/drawing/2014/main" id="{49092382-57B5-4B9B-91D4-4F4065375CCD}"/>
              </a:ext>
            </a:extLst>
          </p:cNvPr>
          <p:cNvSpPr txBox="1">
            <a:spLocks noChangeArrowheads="1"/>
          </p:cNvSpPr>
          <p:nvPr/>
        </p:nvSpPr>
        <p:spPr bwMode="auto">
          <a:xfrm>
            <a:off x="3267075" y="-8255"/>
            <a:ext cx="184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2800">
              <a:solidFill>
                <a:schemeClr val="bg2"/>
              </a:solidFill>
              <a:latin typeface="Times New Roman" panose="02020603050405020304" pitchFamily="18" charset="0"/>
              <a:ea typeface="隶书" panose="02010509060101010101" pitchFamily="49" charset="-122"/>
            </a:endParaRPr>
          </a:p>
        </p:txBody>
      </p:sp>
      <p:sp>
        <p:nvSpPr>
          <p:cNvPr id="333832" name="Text Box 8">
            <a:extLst>
              <a:ext uri="{FF2B5EF4-FFF2-40B4-BE49-F238E27FC236}">
                <a16:creationId xmlns="" xmlns:p14="http://schemas.microsoft.com/office/powerpoint/2010/main" xmlns:a16="http://schemas.microsoft.com/office/drawing/2014/main" id="{99D1FEFC-4C18-48BB-9682-FAE86CEE13F7}"/>
              </a:ext>
            </a:extLst>
          </p:cNvPr>
          <p:cNvSpPr txBox="1">
            <a:spLocks noChangeArrowheads="1"/>
          </p:cNvSpPr>
          <p:nvPr/>
        </p:nvSpPr>
        <p:spPr bwMode="auto">
          <a:xfrm>
            <a:off x="3916680" y="6111875"/>
            <a:ext cx="184150" cy="51943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2800">
              <a:solidFill>
                <a:schemeClr val="bg2"/>
              </a:solidFill>
              <a:latin typeface="Times New Roman" panose="02020603050405020304" pitchFamily="18" charset="0"/>
              <a:ea typeface="隶书" panose="02010509060101010101" pitchFamily="49" charset="-122"/>
            </a:endParaRPr>
          </a:p>
        </p:txBody>
      </p:sp>
    </p:spTree>
    <p:extLst>
      <p:ext uri="{BB962C8B-B14F-4D97-AF65-F5344CB8AC3E}">
        <p14:creationId xmlns="" xmlns:p14="http://schemas.microsoft.com/office/powerpoint/2010/main" val="23793933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943464E2-09E0-4BC2-93AF-DF68B51F5BE5}"/>
              </a:ext>
            </a:extLst>
          </p:cNvPr>
          <p:cNvSpPr/>
          <p:nvPr/>
        </p:nvSpPr>
        <p:spPr>
          <a:xfrm>
            <a:off x="504825" y="3070225"/>
            <a:ext cx="7655560" cy="3108325"/>
          </a:xfrm>
          <a:prstGeom prst="rect">
            <a:avLst/>
          </a:prstGeom>
        </p:spPr>
        <p:txBody>
          <a:bodyPr wrap="square">
            <a:spAutoFit/>
          </a:bodyPr>
          <a:lstStyle/>
          <a:p>
            <a:r>
              <a:rPr lang="en-US" altLang="zh-CN" sz="2800" dirty="0">
                <a:solidFill>
                  <a:srgbClr val="000000"/>
                </a:solidFill>
                <a:latin typeface="宋体" panose="02010600030101010101" pitchFamily="2" charset="-122"/>
                <a:ea typeface="宋体" panose="02010600030101010101" pitchFamily="2" charset="-122"/>
              </a:rPr>
              <a:t>1951</a:t>
            </a:r>
            <a:r>
              <a:rPr lang="zh-CN" altLang="en-US" sz="2800" dirty="0">
                <a:solidFill>
                  <a:srgbClr val="000000"/>
                </a:solidFill>
                <a:latin typeface="宋体" panose="02010600030101010101" pitchFamily="2" charset="-122"/>
                <a:ea typeface="宋体" panose="02010600030101010101" pitchFamily="2" charset="-122"/>
              </a:rPr>
              <a:t>年，黄炎培在</a:t>
            </a:r>
            <a:r>
              <a:rPr lang="en-US" altLang="zh-CN" sz="2800" dirty="0">
                <a:solidFill>
                  <a:srgbClr val="000000"/>
                </a:solidFill>
                <a:latin typeface="宋体" panose="02010600030101010101" pitchFamily="2" charset="-122"/>
                <a:ea typeface="宋体" panose="02010600030101010101" pitchFamily="2" charset="-122"/>
              </a:rPr>
              <a:t>《</a:t>
            </a:r>
            <a:r>
              <a:rPr lang="zh-CN" altLang="en-US" sz="2800" dirty="0">
                <a:solidFill>
                  <a:srgbClr val="000000"/>
                </a:solidFill>
                <a:latin typeface="宋体" panose="02010600030101010101" pitchFamily="2" charset="-122"/>
                <a:ea typeface="宋体" panose="02010600030101010101" pitchFamily="2" charset="-122"/>
              </a:rPr>
              <a:t>中国共产党三十年</a:t>
            </a:r>
            <a:r>
              <a:rPr lang="en-US" altLang="zh-CN" sz="2800" dirty="0">
                <a:solidFill>
                  <a:srgbClr val="000000"/>
                </a:solidFill>
                <a:latin typeface="宋体" panose="02010600030101010101" pitchFamily="2" charset="-122"/>
                <a:ea typeface="宋体" panose="02010600030101010101" pitchFamily="2" charset="-122"/>
              </a:rPr>
              <a:t>》</a:t>
            </a:r>
            <a:r>
              <a:rPr lang="zh-CN" altLang="en-US" sz="2800" dirty="0">
                <a:solidFill>
                  <a:srgbClr val="000000"/>
                </a:solidFill>
                <a:latin typeface="宋体" panose="02010600030101010101" pitchFamily="2" charset="-122"/>
                <a:ea typeface="宋体" panose="02010600030101010101" pitchFamily="2" charset="-122"/>
              </a:rPr>
              <a:t>中说：</a:t>
            </a:r>
            <a:endParaRPr lang="en-US" altLang="zh-CN" sz="2800" dirty="0">
              <a:solidFill>
                <a:srgbClr val="000000"/>
              </a:solidFill>
              <a:latin typeface="宋体" panose="02010600030101010101" pitchFamily="2" charset="-122"/>
              <a:ea typeface="宋体" panose="02010600030101010101" pitchFamily="2" charset="-122"/>
            </a:endParaRPr>
          </a:p>
          <a:p>
            <a:r>
              <a:rPr lang="zh-CN" altLang="en-US" sz="2800" b="1" dirty="0">
                <a:solidFill>
                  <a:schemeClr val="accent6">
                    <a:lumMod val="75000"/>
                  </a:schemeClr>
                </a:solidFill>
                <a:latin typeface="宋体" panose="02010600030101010101" pitchFamily="2" charset="-122"/>
                <a:ea typeface="宋体" panose="02010600030101010101" pitchFamily="2" charset="-122"/>
              </a:rPr>
              <a:t>“对人要和大众紧密联系，对己要自我批评；这些武器，会从人群中放出万丈光芒。只有流水是不腐的，事实已经证明，并不是夸张。到今天，我识得了，当时延安一席谈，我估计低了，所得到的答复，是正确的，‘只有人人起来负责，这好政府才会久长’。”</a:t>
            </a:r>
            <a:endParaRPr lang="zh-CN" altLang="en-US" sz="2800" b="1" dirty="0">
              <a:solidFill>
                <a:schemeClr val="accent6">
                  <a:lumMod val="75000"/>
                </a:schemeClr>
              </a:solidFill>
            </a:endParaRPr>
          </a:p>
        </p:txBody>
      </p:sp>
      <p:sp>
        <p:nvSpPr>
          <p:cNvPr id="3" name="矩形 2">
            <a:extLst>
              <a:ext uri="{FF2B5EF4-FFF2-40B4-BE49-F238E27FC236}">
                <a16:creationId xmlns="" xmlns:p14="http://schemas.microsoft.com/office/powerpoint/2010/main" xmlns:a16="http://schemas.microsoft.com/office/drawing/2014/main" id="{E4C7FEB6-0868-46EA-BD51-D8FE73BDC1A1}"/>
              </a:ext>
            </a:extLst>
          </p:cNvPr>
          <p:cNvSpPr/>
          <p:nvPr/>
        </p:nvSpPr>
        <p:spPr>
          <a:xfrm>
            <a:off x="792480" y="1005205"/>
            <a:ext cx="8218170" cy="1816100"/>
          </a:xfrm>
          <a:prstGeom prst="rect">
            <a:avLst/>
          </a:prstGeom>
        </p:spPr>
        <p:txBody>
          <a:bodyPr wrap="square">
            <a:spAutoFit/>
          </a:bodyPr>
          <a:lstStyle/>
          <a:p>
            <a:r>
              <a:rPr lang="zh-CN" altLang="en-US" sz="2800" dirty="0">
                <a:solidFill>
                  <a:srgbClr val="000000"/>
                </a:solidFill>
                <a:latin typeface="宋体" panose="02010600030101010101" pitchFamily="2" charset="-122"/>
                <a:ea typeface="宋体" panose="02010600030101010101" pitchFamily="2" charset="-122"/>
              </a:rPr>
              <a:t>在黄炎培看来：“这话是对的”，因为“只有把每一地方的事，公之于每一地方的人，才能使地地得人，人人得事。把民主来打破这周期率，怕是有效的。”</a:t>
            </a:r>
          </a:p>
        </p:txBody>
      </p:sp>
      <p:pic>
        <p:nvPicPr>
          <p:cNvPr id="5" name="图片 4">
            <a:extLst>
              <a:ext uri="{FF2B5EF4-FFF2-40B4-BE49-F238E27FC236}">
                <a16:creationId xmlns="" xmlns:p14="http://schemas.microsoft.com/office/powerpoint/2010/main" xmlns:a16="http://schemas.microsoft.com/office/drawing/2014/main" id="{EACBBC01-62C6-4A5E-9D92-266B4E847033}"/>
              </a:ext>
            </a:extLst>
          </p:cNvPr>
          <p:cNvPicPr>
            <a:picLocks noChangeAspect="1"/>
          </p:cNvPicPr>
          <p:nvPr/>
        </p:nvPicPr>
        <p:blipFill>
          <a:blip r:embed="rId2">
            <a:extLst>
              <a:ext uri="{28A0092B-C50C-407E-A947-70E740481C1C}">
                <a14:useLocalDpi xmlns="" xmlns:p14="http://schemas.microsoft.com/office/powerpoint/2010/main" xmlns:a14="http://schemas.microsoft.com/office/drawing/2010/main" val="0"/>
              </a:ext>
            </a:extLst>
          </a:blip>
          <a:stretch>
            <a:fillRect/>
          </a:stretch>
        </p:blipFill>
        <p:spPr>
          <a:xfrm>
            <a:off x="8529320" y="2390775"/>
            <a:ext cx="3200400" cy="4467225"/>
          </a:xfrm>
          <a:prstGeom prst="rect">
            <a:avLst/>
          </a:prstGeom>
        </p:spPr>
      </p:pic>
    </p:spTree>
    <p:extLst>
      <p:ext uri="{BB962C8B-B14F-4D97-AF65-F5344CB8AC3E}">
        <p14:creationId xmlns="" xmlns:p14="http://schemas.microsoft.com/office/powerpoint/2010/main" val="4117926883"/>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p14="http://schemas.microsoft.com/office/powerpoint/2010/main" xmlns:a16="http://schemas.microsoft.com/office/drawing/2014/main" id="{7801353B-CCA2-4F56-A0BF-60BAB4E7359C}"/>
              </a:ext>
            </a:extLst>
          </p:cNvPr>
          <p:cNvSpPr/>
          <p:nvPr/>
        </p:nvSpPr>
        <p:spPr>
          <a:xfrm>
            <a:off x="5151755" y="1054735"/>
            <a:ext cx="1569720" cy="369570"/>
          </a:xfrm>
          <a:prstGeom prst="rect">
            <a:avLst/>
          </a:prstGeom>
        </p:spPr>
        <p:txBody>
          <a:bodyPr wrap="none">
            <a:spAutoFit/>
          </a:bodyPr>
          <a:lstStyle/>
          <a:p>
            <a:r>
              <a:rPr lang="zh-CN" altLang="en-US" b="1" dirty="0">
                <a:solidFill>
                  <a:srgbClr val="434343"/>
                </a:solidFill>
                <a:latin typeface="Microsoft YaHei" panose="020B0503020204020204" pitchFamily="34" charset="-122"/>
                <a:ea typeface="Microsoft YaHei" panose="020B0503020204020204" pitchFamily="34" charset="-122"/>
              </a:rPr>
              <a:t>人民当家做主</a:t>
            </a:r>
            <a:endParaRPr lang="zh-CN" altLang="en-US" dirty="0"/>
          </a:p>
        </p:txBody>
      </p:sp>
      <p:sp>
        <p:nvSpPr>
          <p:cNvPr id="3" name="矩形 2">
            <a:extLst>
              <a:ext uri="{FF2B5EF4-FFF2-40B4-BE49-F238E27FC236}">
                <a16:creationId xmlns="" xmlns:p14="http://schemas.microsoft.com/office/powerpoint/2010/main" xmlns:a16="http://schemas.microsoft.com/office/drawing/2014/main" id="{5FF7E6E0-A406-41D4-BEE4-7852293CB224}"/>
              </a:ext>
            </a:extLst>
          </p:cNvPr>
          <p:cNvSpPr/>
          <p:nvPr/>
        </p:nvSpPr>
        <p:spPr>
          <a:xfrm>
            <a:off x="1023620" y="1997075"/>
            <a:ext cx="9991090" cy="4832350"/>
          </a:xfrm>
          <a:prstGeom prst="rect">
            <a:avLst/>
          </a:prstGeom>
        </p:spPr>
        <p:txBody>
          <a:bodyPr wrap="square">
            <a:spAutoFit/>
          </a:bodyPr>
          <a:lstStyle/>
          <a:p>
            <a:r>
              <a:rPr lang="zh-CN" altLang="en-US" dirty="0">
                <a:solidFill>
                  <a:srgbClr val="434343"/>
                </a:solidFill>
                <a:latin typeface="Microsoft YaHei" panose="020B0503020204020204" pitchFamily="34" charset="-122"/>
                <a:ea typeface="Microsoft YaHei" panose="020B0503020204020204" pitchFamily="34" charset="-122"/>
              </a:rPr>
              <a:t>　　</a:t>
            </a:r>
            <a:r>
              <a:rPr lang="zh-CN" altLang="en-US" sz="2800" dirty="0">
                <a:solidFill>
                  <a:srgbClr val="434343"/>
                </a:solidFill>
                <a:latin typeface="Microsoft YaHei" panose="020B0503020204020204" pitchFamily="34" charset="-122"/>
                <a:ea typeface="Microsoft YaHei" panose="020B0503020204020204" pitchFamily="34" charset="-122"/>
              </a:rPr>
              <a:t>人民代表大会制度是我国人民当家做主的</a:t>
            </a:r>
            <a:r>
              <a:rPr lang="zh-CN" altLang="en-US" sz="2800" dirty="0">
                <a:solidFill>
                  <a:srgbClr val="FF0000"/>
                </a:solidFill>
                <a:latin typeface="Microsoft YaHei" panose="020B0503020204020204" pitchFamily="34" charset="-122"/>
                <a:ea typeface="Microsoft YaHei" panose="020B0503020204020204" pitchFamily="34" charset="-122"/>
              </a:rPr>
              <a:t>根本途径和最高实现形式</a:t>
            </a:r>
            <a:r>
              <a:rPr lang="zh-CN" altLang="en-US" sz="2800" dirty="0">
                <a:solidFill>
                  <a:srgbClr val="434343"/>
                </a:solidFill>
                <a:latin typeface="Microsoft YaHei" panose="020B0503020204020204" pitchFamily="34" charset="-122"/>
                <a:ea typeface="Microsoft YaHei" panose="020B0503020204020204" pitchFamily="34" charset="-122"/>
              </a:rPr>
              <a:t>，是中国共产党在国家政权中充分发扬民主、贯彻群众路线的</a:t>
            </a:r>
            <a:r>
              <a:rPr lang="zh-CN" altLang="en-US" sz="2800" dirty="0">
                <a:solidFill>
                  <a:srgbClr val="FF0000"/>
                </a:solidFill>
                <a:latin typeface="Microsoft YaHei" panose="020B0503020204020204" pitchFamily="34" charset="-122"/>
                <a:ea typeface="Microsoft YaHei" panose="020B0503020204020204" pitchFamily="34" charset="-122"/>
              </a:rPr>
              <a:t>最好实现形式</a:t>
            </a:r>
            <a:r>
              <a:rPr lang="zh-CN" altLang="en-US" sz="2800" dirty="0">
                <a:solidFill>
                  <a:srgbClr val="434343"/>
                </a:solidFill>
                <a:latin typeface="Microsoft YaHei" panose="020B0503020204020204" pitchFamily="34" charset="-122"/>
                <a:ea typeface="Microsoft YaHei" panose="020B0503020204020204" pitchFamily="34" charset="-122"/>
              </a:rPr>
              <a:t>。党的十八大以来，无论是立法工作、监督工作、代表工作，还是人大及其常委会的自身建设都焕发出了蓬勃生机。</a:t>
            </a:r>
          </a:p>
          <a:p>
            <a:r>
              <a:rPr lang="zh-CN" altLang="en-US" sz="2800" dirty="0">
                <a:solidFill>
                  <a:srgbClr val="434343"/>
                </a:solidFill>
                <a:latin typeface="Microsoft YaHei" panose="020B0503020204020204" pitchFamily="34" charset="-122"/>
                <a:ea typeface="Microsoft YaHei" panose="020B0503020204020204" pitchFamily="34" charset="-122"/>
              </a:rPr>
              <a:t>　　数据显示，我国各级人大代表</a:t>
            </a:r>
            <a:r>
              <a:rPr lang="zh-CN" altLang="en-US" sz="2800" dirty="0">
                <a:solidFill>
                  <a:srgbClr val="FF0000"/>
                </a:solidFill>
                <a:latin typeface="Microsoft YaHei" panose="020B0503020204020204" pitchFamily="34" charset="-122"/>
                <a:ea typeface="Microsoft YaHei" panose="020B0503020204020204" pitchFamily="34" charset="-122"/>
              </a:rPr>
              <a:t>总数</a:t>
            </a:r>
            <a:r>
              <a:rPr lang="zh-CN" altLang="en-US" sz="2800" dirty="0">
                <a:solidFill>
                  <a:srgbClr val="434343"/>
                </a:solidFill>
                <a:latin typeface="Microsoft YaHei" panose="020B0503020204020204" pitchFamily="34" charset="-122"/>
                <a:ea typeface="Microsoft YaHei" panose="020B0503020204020204" pitchFamily="34" charset="-122"/>
              </a:rPr>
              <a:t>超过了</a:t>
            </a:r>
            <a:r>
              <a:rPr lang="en-US" altLang="zh-CN" sz="2800" dirty="0">
                <a:solidFill>
                  <a:srgbClr val="434343"/>
                </a:solidFill>
                <a:latin typeface="Microsoft YaHei" panose="020B0503020204020204" pitchFamily="34" charset="-122"/>
                <a:ea typeface="Microsoft YaHei" panose="020B0503020204020204" pitchFamily="34" charset="-122"/>
              </a:rPr>
              <a:t>270</a:t>
            </a:r>
            <a:r>
              <a:rPr lang="zh-CN" altLang="en-US" sz="2800" dirty="0">
                <a:solidFill>
                  <a:srgbClr val="434343"/>
                </a:solidFill>
                <a:latin typeface="Microsoft YaHei" panose="020B0503020204020204" pitchFamily="34" charset="-122"/>
                <a:ea typeface="Microsoft YaHei" panose="020B0503020204020204" pitchFamily="34" charset="-122"/>
              </a:rPr>
              <a:t>万人，其中，</a:t>
            </a:r>
            <a:r>
              <a:rPr lang="zh-CN" altLang="en-US" sz="2800" dirty="0">
                <a:solidFill>
                  <a:srgbClr val="FF0000"/>
                </a:solidFill>
                <a:latin typeface="Microsoft YaHei" panose="020B0503020204020204" pitchFamily="34" charset="-122"/>
                <a:ea typeface="Microsoft YaHei" panose="020B0503020204020204" pitchFamily="34" charset="-122"/>
              </a:rPr>
              <a:t>县乡两级</a:t>
            </a:r>
            <a:r>
              <a:rPr lang="zh-CN" altLang="en-US" sz="2800" dirty="0">
                <a:solidFill>
                  <a:srgbClr val="434343"/>
                </a:solidFill>
                <a:latin typeface="Microsoft YaHei" panose="020B0503020204020204" pitchFamily="34" charset="-122"/>
                <a:ea typeface="Microsoft YaHei" panose="020B0503020204020204" pitchFamily="34" charset="-122"/>
              </a:rPr>
              <a:t>人大代表的数量占到了</a:t>
            </a:r>
            <a:r>
              <a:rPr lang="en-US" altLang="zh-CN" sz="2800" dirty="0">
                <a:solidFill>
                  <a:srgbClr val="434343"/>
                </a:solidFill>
                <a:latin typeface="Microsoft YaHei" panose="020B0503020204020204" pitchFamily="34" charset="-122"/>
                <a:ea typeface="Microsoft YaHei" panose="020B0503020204020204" pitchFamily="34" charset="-122"/>
              </a:rPr>
              <a:t>95%</a:t>
            </a:r>
            <a:r>
              <a:rPr lang="zh-CN" altLang="en-US" sz="2800" dirty="0">
                <a:solidFill>
                  <a:srgbClr val="434343"/>
                </a:solidFill>
                <a:latin typeface="Microsoft YaHei" panose="020B0503020204020204" pitchFamily="34" charset="-122"/>
                <a:ea typeface="Microsoft YaHei" panose="020B0503020204020204" pitchFamily="34" charset="-122"/>
              </a:rPr>
              <a:t>。这部分人大代表恰恰又</a:t>
            </a:r>
            <a:r>
              <a:rPr lang="zh-CN" altLang="en-US" sz="2800" dirty="0">
                <a:solidFill>
                  <a:srgbClr val="FF0000"/>
                </a:solidFill>
                <a:latin typeface="Microsoft YaHei" panose="020B0503020204020204" pitchFamily="34" charset="-122"/>
                <a:ea typeface="Microsoft YaHei" panose="020B0503020204020204" pitchFamily="34" charset="-122"/>
              </a:rPr>
              <a:t>最贴近群众、最了解百姓心声</a:t>
            </a:r>
            <a:r>
              <a:rPr lang="zh-CN" altLang="en-US" sz="2800" dirty="0">
                <a:solidFill>
                  <a:srgbClr val="434343"/>
                </a:solidFill>
                <a:latin typeface="Microsoft YaHei" panose="020B0503020204020204" pitchFamily="34" charset="-122"/>
                <a:ea typeface="Microsoft YaHei" panose="020B0503020204020204" pitchFamily="34" charset="-122"/>
              </a:rPr>
              <a:t>。</a:t>
            </a:r>
            <a:r>
              <a:rPr lang="en-US" altLang="zh-CN" sz="2800" dirty="0">
                <a:solidFill>
                  <a:srgbClr val="434343"/>
                </a:solidFill>
                <a:latin typeface="Microsoft YaHei" panose="020B0503020204020204" pitchFamily="34" charset="-122"/>
                <a:ea typeface="Microsoft YaHei" panose="020B0503020204020204" pitchFamily="34" charset="-122"/>
              </a:rPr>
              <a:t>2015</a:t>
            </a:r>
            <a:r>
              <a:rPr lang="zh-CN" altLang="en-US" sz="2800" dirty="0">
                <a:solidFill>
                  <a:srgbClr val="434343"/>
                </a:solidFill>
                <a:latin typeface="Microsoft YaHei" panose="020B0503020204020204" pitchFamily="34" charset="-122"/>
                <a:ea typeface="Microsoft YaHei" panose="020B0503020204020204" pitchFamily="34" charset="-122"/>
              </a:rPr>
              <a:t>年</a:t>
            </a:r>
            <a:r>
              <a:rPr lang="en-US" altLang="zh-CN" sz="2800" dirty="0">
                <a:solidFill>
                  <a:srgbClr val="434343"/>
                </a:solidFill>
                <a:latin typeface="Microsoft YaHei" panose="020B0503020204020204" pitchFamily="34" charset="-122"/>
                <a:ea typeface="Microsoft YaHei" panose="020B0503020204020204" pitchFamily="34" charset="-122"/>
              </a:rPr>
              <a:t>6</a:t>
            </a:r>
            <a:r>
              <a:rPr lang="zh-CN" altLang="en-US" sz="2800" dirty="0">
                <a:solidFill>
                  <a:srgbClr val="434343"/>
                </a:solidFill>
                <a:latin typeface="Microsoft YaHei" panose="020B0503020204020204" pitchFamily="34" charset="-122"/>
                <a:ea typeface="Microsoft YaHei" panose="020B0503020204020204" pitchFamily="34" charset="-122"/>
              </a:rPr>
              <a:t>月份，中共中央首次以文件形式转发的</a:t>
            </a:r>
            <a:r>
              <a:rPr lang="en-US" altLang="zh-CN" sz="2800" dirty="0">
                <a:solidFill>
                  <a:srgbClr val="434343"/>
                </a:solidFill>
                <a:latin typeface="Microsoft YaHei" panose="020B0503020204020204" pitchFamily="34" charset="-122"/>
                <a:ea typeface="Microsoft YaHei" panose="020B0503020204020204" pitchFamily="34" charset="-122"/>
              </a:rPr>
              <a:t>《</a:t>
            </a:r>
            <a:r>
              <a:rPr lang="zh-CN" altLang="en-US" sz="2800" dirty="0">
                <a:solidFill>
                  <a:srgbClr val="434343"/>
                </a:solidFill>
                <a:latin typeface="Microsoft YaHei" panose="020B0503020204020204" pitchFamily="34" charset="-122"/>
                <a:ea typeface="Microsoft YaHei" panose="020B0503020204020204" pitchFamily="34" charset="-122"/>
              </a:rPr>
              <a:t>关于加强县乡人大工作和建设的若干意见</a:t>
            </a:r>
            <a:r>
              <a:rPr lang="en-US" altLang="zh-CN" sz="2800" dirty="0">
                <a:solidFill>
                  <a:srgbClr val="434343"/>
                </a:solidFill>
                <a:latin typeface="Microsoft YaHei" panose="020B0503020204020204" pitchFamily="34" charset="-122"/>
                <a:ea typeface="Microsoft YaHei" panose="020B0503020204020204" pitchFamily="34" charset="-122"/>
              </a:rPr>
              <a:t>》</a:t>
            </a:r>
            <a:r>
              <a:rPr lang="zh-CN" altLang="en-US" sz="2800" dirty="0">
                <a:solidFill>
                  <a:srgbClr val="434343"/>
                </a:solidFill>
                <a:latin typeface="Microsoft YaHei" panose="020B0503020204020204" pitchFamily="34" charset="-122"/>
                <a:ea typeface="Microsoft YaHei" panose="020B0503020204020204" pitchFamily="34" charset="-122"/>
              </a:rPr>
              <a:t>提出了“</a:t>
            </a:r>
            <a:r>
              <a:rPr lang="zh-CN" altLang="en-US" sz="2800" dirty="0">
                <a:solidFill>
                  <a:srgbClr val="FF0000"/>
                </a:solidFill>
                <a:latin typeface="Microsoft YaHei" panose="020B0503020204020204" pitchFamily="34" charset="-122"/>
                <a:ea typeface="Microsoft YaHei" panose="020B0503020204020204" pitchFamily="34" charset="-122"/>
              </a:rPr>
              <a:t>密切人大代表同人民群众联系、探索建立代表履职激励机制</a:t>
            </a:r>
            <a:r>
              <a:rPr lang="zh-CN" altLang="en-US" sz="2800" dirty="0">
                <a:solidFill>
                  <a:srgbClr val="434343"/>
                </a:solidFill>
                <a:latin typeface="Microsoft YaHei" panose="020B0503020204020204" pitchFamily="34" charset="-122"/>
                <a:ea typeface="Microsoft YaHei" panose="020B0503020204020204" pitchFamily="34" charset="-122"/>
              </a:rPr>
              <a:t>”等具体措施。</a:t>
            </a:r>
            <a:endParaRPr lang="zh-CN" altLang="en-US" sz="2800" b="0" i="0" dirty="0">
              <a:solidFill>
                <a:srgbClr val="43434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3197869159"/>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ext Box 2">
            <a:extLst>
              <a:ext uri="{FF2B5EF4-FFF2-40B4-BE49-F238E27FC236}">
                <a16:creationId xmlns="" xmlns:p14="http://schemas.microsoft.com/office/powerpoint/2010/main" xmlns:a16="http://schemas.microsoft.com/office/drawing/2014/main" id="{F0BED3E3-B6F4-43E3-AE50-98A2A34B7AB0}"/>
              </a:ext>
            </a:extLst>
          </p:cNvPr>
          <p:cNvSpPr txBox="1">
            <a:spLocks noChangeArrowheads="1"/>
          </p:cNvSpPr>
          <p:nvPr/>
        </p:nvSpPr>
        <p:spPr bwMode="auto">
          <a:xfrm>
            <a:off x="3482975" y="1922780"/>
            <a:ext cx="184150" cy="70167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en-US" sz="4000">
              <a:solidFill>
                <a:schemeClr val="bg2"/>
              </a:solidFill>
              <a:latin typeface="Times New Roman" panose="02020603050405020304" pitchFamily="18" charset="0"/>
              <a:ea typeface="隶书" panose="02010509060101010101" pitchFamily="49" charset="-122"/>
            </a:endParaRPr>
          </a:p>
        </p:txBody>
      </p:sp>
      <p:sp>
        <p:nvSpPr>
          <p:cNvPr id="334851" name="Text Box 3">
            <a:extLst>
              <a:ext uri="{FF2B5EF4-FFF2-40B4-BE49-F238E27FC236}">
                <a16:creationId xmlns="" xmlns:p14="http://schemas.microsoft.com/office/powerpoint/2010/main" xmlns:a16="http://schemas.microsoft.com/office/drawing/2014/main" id="{26CE28BC-4D9F-4446-8FE9-E7FD9C960076}"/>
              </a:ext>
            </a:extLst>
          </p:cNvPr>
          <p:cNvSpPr txBox="1">
            <a:spLocks noChangeArrowheads="1"/>
          </p:cNvSpPr>
          <p:nvPr/>
        </p:nvSpPr>
        <p:spPr bwMode="auto">
          <a:xfrm>
            <a:off x="2279650" y="2383155"/>
            <a:ext cx="8007350" cy="376682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50000"/>
              </a:spcBef>
            </a:pPr>
            <a:r>
              <a:rPr kumimoji="1" lang="zh-CN" altLang="en-US" sz="2800" b="1" dirty="0">
                <a:latin typeface="华文中宋" panose="02010600040101010101" pitchFamily="2" charset="-122"/>
                <a:ea typeface="华文中宋" panose="02010600040101010101" pitchFamily="2" charset="-122"/>
              </a:rPr>
              <a:t>第一，修改宪法，监督宪法实施。人大是我们的</a:t>
            </a:r>
          </a:p>
          <a:p>
            <a:pPr>
              <a:lnSpc>
                <a:spcPct val="80000"/>
              </a:lnSpc>
              <a:spcBef>
                <a:spcPct val="50000"/>
              </a:spcBef>
            </a:pPr>
            <a:r>
              <a:rPr kumimoji="1" lang="zh-CN" altLang="en-US" sz="2800" b="1" dirty="0">
                <a:latin typeface="华文中宋" panose="02010600040101010101" pitchFamily="2" charset="-122"/>
                <a:ea typeface="华文中宋" panose="02010600040101010101" pitchFamily="2" charset="-122"/>
              </a:rPr>
              <a:t>立法机关，全国人大是最高立法机关。</a:t>
            </a:r>
          </a:p>
          <a:p>
            <a:pPr>
              <a:lnSpc>
                <a:spcPct val="80000"/>
              </a:lnSpc>
              <a:spcBef>
                <a:spcPct val="50000"/>
              </a:spcBef>
            </a:pPr>
            <a:r>
              <a:rPr kumimoji="1" lang="zh-CN" altLang="en-US" sz="2800" b="1" dirty="0">
                <a:latin typeface="华文中宋" panose="02010600040101010101" pitchFamily="2" charset="-122"/>
                <a:ea typeface="华文中宋" panose="02010600040101010101" pitchFamily="2" charset="-122"/>
              </a:rPr>
              <a:t>第二，制定和修改其他的基本法律</a:t>
            </a:r>
          </a:p>
          <a:p>
            <a:pPr>
              <a:lnSpc>
                <a:spcPct val="80000"/>
              </a:lnSpc>
              <a:spcBef>
                <a:spcPct val="50000"/>
              </a:spcBef>
            </a:pPr>
            <a:r>
              <a:rPr kumimoji="1" lang="zh-CN" altLang="en-US" sz="2800" b="1" dirty="0">
                <a:latin typeface="华文中宋" panose="02010600040101010101" pitchFamily="2" charset="-122"/>
                <a:ea typeface="华文中宋" panose="02010600040101010101" pitchFamily="2" charset="-122"/>
              </a:rPr>
              <a:t>第三，选举、决定和罢免国家机关的重要领导人。</a:t>
            </a:r>
          </a:p>
          <a:p>
            <a:pPr>
              <a:lnSpc>
                <a:spcPct val="80000"/>
              </a:lnSpc>
              <a:spcBef>
                <a:spcPct val="50000"/>
              </a:spcBef>
            </a:pPr>
            <a:r>
              <a:rPr kumimoji="1" lang="zh-CN" altLang="en-US" sz="2800" b="1" dirty="0">
                <a:latin typeface="Times New Roman" panose="02020603050405020304" pitchFamily="18" charset="0"/>
                <a:ea typeface="华文中宋" panose="02010600040101010101" pitchFamily="2" charset="-122"/>
              </a:rPr>
              <a:t>第四，决定国家重大问题</a:t>
            </a:r>
            <a:r>
              <a:rPr kumimoji="1" lang="en-US" altLang="zh-CN" sz="2800" b="1" dirty="0">
                <a:latin typeface="Times New Roman" panose="02020603050405020304" pitchFamily="18" charset="0"/>
                <a:ea typeface="华文中宋" panose="02010600040101010101" pitchFamily="2" charset="-122"/>
              </a:rPr>
              <a:t>.</a:t>
            </a:r>
            <a:endParaRPr kumimoji="1" lang="en-US" altLang="zh-CN" sz="2800" b="1" dirty="0">
              <a:latin typeface="Times New Roman" panose="02020603050405020304" pitchFamily="18" charset="0"/>
              <a:ea typeface="隶书" panose="02010509060101010101" pitchFamily="49" charset="-122"/>
            </a:endParaRPr>
          </a:p>
          <a:p>
            <a:pPr>
              <a:lnSpc>
                <a:spcPct val="80000"/>
              </a:lnSpc>
              <a:spcBef>
                <a:spcPct val="50000"/>
              </a:spcBef>
            </a:pPr>
            <a:r>
              <a:rPr kumimoji="1" lang="zh-CN" altLang="en-US" sz="2800" b="1" dirty="0">
                <a:latin typeface="Times New Roman" panose="02020603050405020304" pitchFamily="18" charset="0"/>
                <a:ea typeface="华文中宋" panose="02010600040101010101" pitchFamily="2" charset="-122"/>
              </a:rPr>
              <a:t>第五，最高监督权。</a:t>
            </a:r>
          </a:p>
          <a:p>
            <a:pPr>
              <a:lnSpc>
                <a:spcPct val="80000"/>
              </a:lnSpc>
              <a:spcBef>
                <a:spcPct val="50000"/>
              </a:spcBef>
            </a:pPr>
            <a:endParaRPr kumimoji="1" lang="zh-CN" altLang="en-US" sz="2800" b="1" dirty="0">
              <a:latin typeface="Times New Roman" panose="02020603050405020304" pitchFamily="18" charset="0"/>
              <a:ea typeface="华文中宋" panose="02010600040101010101" pitchFamily="2" charset="-122"/>
            </a:endParaRPr>
          </a:p>
        </p:txBody>
      </p:sp>
      <p:sp>
        <p:nvSpPr>
          <p:cNvPr id="334852" name="AutoShape 4">
            <a:extLst>
              <a:ext uri="{FF2B5EF4-FFF2-40B4-BE49-F238E27FC236}">
                <a16:creationId xmlns="" xmlns:p14="http://schemas.microsoft.com/office/powerpoint/2010/main" xmlns:a16="http://schemas.microsoft.com/office/drawing/2014/main" id="{7150F1C2-9353-409D-BD52-C389FC218E3D}"/>
              </a:ext>
            </a:extLst>
          </p:cNvPr>
          <p:cNvSpPr>
            <a:spLocks noChangeArrowheads="1"/>
          </p:cNvSpPr>
          <p:nvPr/>
        </p:nvSpPr>
        <p:spPr bwMode="auto">
          <a:xfrm>
            <a:off x="1992630" y="1484630"/>
            <a:ext cx="7816850" cy="765175"/>
          </a:xfrm>
          <a:prstGeom prst="bevel">
            <a:avLst>
              <a:gd name="adj" fmla="val 1157"/>
            </a:avLst>
          </a:prstGeom>
          <a:blipFill dpi="0" rotWithShape="0">
            <a:blip r:embed="rId2"/>
            <a:srcRect/>
            <a:tile tx="0" ty="0" sx="100000" sy="100000" flip="none" algn="tl"/>
          </a:blip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4853" name="Text Box 5">
            <a:extLst>
              <a:ext uri="{FF2B5EF4-FFF2-40B4-BE49-F238E27FC236}">
                <a16:creationId xmlns="" xmlns:p14="http://schemas.microsoft.com/office/powerpoint/2010/main" xmlns:a16="http://schemas.microsoft.com/office/drawing/2014/main" id="{1F2E32F9-40E8-4DC7-B372-CACE4765F006}"/>
              </a:ext>
            </a:extLst>
          </p:cNvPr>
          <p:cNvSpPr txBox="1">
            <a:spLocks noChangeArrowheads="1"/>
          </p:cNvSpPr>
          <p:nvPr/>
        </p:nvSpPr>
        <p:spPr bwMode="auto">
          <a:xfrm>
            <a:off x="3648075" y="1412875"/>
            <a:ext cx="6748780" cy="767715"/>
          </a:xfrm>
          <a:prstGeom prst="rect">
            <a:avLst/>
          </a:prstGeom>
          <a:noFill/>
          <a:ln>
            <a:noFill/>
          </a:ln>
          <a:effectLst>
            <a:outerShdw dist="56796" dir="3806097" algn="ctr" rotWithShape="0">
              <a:srgbClr val="FFFF00"/>
            </a:outerShdw>
          </a:effectLst>
          <a:extLst>
            <a:ext uri="{909E8E84-426E-40DD-AFC4-6F175D3DCCD1}">
              <a14:hiddenFill xmlns="" xmlns:p14="http://schemas.microsoft.com/office/powerpoint/2010/main" xmlns:a14="http://schemas.microsoft.com/office/drawing/2010/main">
                <a:solidFill>
                  <a:srgbClr val="99CC00"/>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Lst>
        </p:spPr>
        <p:txBody>
          <a:bodyPr>
            <a:spAutoFit/>
          </a:bodyPr>
          <a:lstStyle/>
          <a:p>
            <a:pPr>
              <a:lnSpc>
                <a:spcPct val="120000"/>
              </a:lnSpc>
              <a:spcBef>
                <a:spcPct val="50000"/>
              </a:spcBef>
            </a:pPr>
            <a:r>
              <a:rPr kumimoji="1" lang="zh-CN" altLang="en-US" sz="4000" b="1">
                <a:solidFill>
                  <a:srgbClr val="800000"/>
                </a:solidFill>
                <a:latin typeface="Times New Roman" panose="02020603050405020304" pitchFamily="18" charset="0"/>
                <a:ea typeface="方正水柱简体" pitchFamily="2" charset="-122"/>
              </a:rPr>
              <a:t>全国人民代表大会的职权</a:t>
            </a:r>
          </a:p>
        </p:txBody>
      </p:sp>
      <p:sp>
        <p:nvSpPr>
          <p:cNvPr id="334854" name="AutoShape 6">
            <a:extLst>
              <a:ext uri="{FF2B5EF4-FFF2-40B4-BE49-F238E27FC236}">
                <a16:creationId xmlns="" xmlns:p14="http://schemas.microsoft.com/office/powerpoint/2010/main" xmlns:a16="http://schemas.microsoft.com/office/drawing/2014/main" id="{83794300-7D17-465B-89D8-057E75D40A35}"/>
              </a:ext>
            </a:extLst>
          </p:cNvPr>
          <p:cNvSpPr>
            <a:spLocks noChangeArrowheads="1"/>
          </p:cNvSpPr>
          <p:nvPr/>
        </p:nvSpPr>
        <p:spPr bwMode="auto">
          <a:xfrm>
            <a:off x="2495550" y="1484630"/>
            <a:ext cx="904875" cy="664845"/>
          </a:xfrm>
          <a:prstGeom prst="flowChartConnector">
            <a:avLst/>
          </a:prstGeom>
          <a:gradFill rotWithShape="0">
            <a:gsLst>
              <a:gs pos="0">
                <a:srgbClr val="FF99CC"/>
              </a:gs>
              <a:gs pos="100000">
                <a:srgbClr val="FF0000"/>
              </a:gs>
            </a:gsLst>
            <a:path path="shape">
              <a:fillToRect l="50000" t="50000" r="50000" b="50000"/>
            </a:path>
          </a:gradFill>
          <a:ln>
            <a:noFill/>
          </a:ln>
          <a:effectLst/>
          <a:extLst>
            <a:ext uri="{91240B29-F687-4F45-9708-019B960494DF}">
              <a14:hiddenLine xmlns="" xmlns:p14="http://schemas.microsoft.com/office/powerpoint/2010/main" xmlns:a14="http://schemas.microsoft.com/office/drawing/2010/main" w="50800">
                <a:solidFill>
                  <a:srgbClr val="FFFF66"/>
                </a:solidFill>
                <a:round/>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 xmlns:p14="http://schemas.microsoft.com/office/powerpoint/2010/main" val="1025190739"/>
      </p:ext>
    </p:extLst>
  </p:cSld>
  <p:clrMapOvr>
    <a:masterClrMapping/>
  </p:clrMapOvr>
  <mc:AlternateContent xmlns:mc="http://schemas.openxmlformats.org/markup-compatibility/2006">
    <mc:Choice xmlns="" xmlns:p14="http://schemas.microsoft.com/office/powerpoint/2010/main" Requires="p14">
      <p:transition spd="slow" p14:dur="5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4851"/>
                                        </p:tgtEl>
                                        <p:attrNameLst>
                                          <p:attrName>style.visibility</p:attrName>
                                        </p:attrNameLst>
                                      </p:cBhvr>
                                      <p:to>
                                        <p:strVal val="visible"/>
                                      </p:to>
                                    </p:set>
                                    <p:animEffect transition="in" filter="wipe(left)">
                                      <p:cBhvr>
                                        <p:cTn id="7" dur="2000"/>
                                        <p:tgtEl>
                                          <p:spTgt spid="334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2914" name="Text Box 2">
            <a:extLst>
              <a:ext uri="{FF2B5EF4-FFF2-40B4-BE49-F238E27FC236}">
                <a16:creationId xmlns="" xmlns:p14="http://schemas.microsoft.com/office/powerpoint/2010/main" xmlns:a16="http://schemas.microsoft.com/office/drawing/2014/main" id="{BAB912FD-15A8-49BD-B550-65D063AF471E}"/>
              </a:ext>
            </a:extLst>
          </p:cNvPr>
          <p:cNvSpPr txBox="1">
            <a:spLocks noChangeArrowheads="1"/>
          </p:cNvSpPr>
          <p:nvPr/>
        </p:nvSpPr>
        <p:spPr bwMode="auto">
          <a:xfrm>
            <a:off x="3733800" y="692150"/>
            <a:ext cx="5334000" cy="579755"/>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200" b="1">
                <a:latin typeface="Times New Roman" panose="02020603050405020304" pitchFamily="18" charset="0"/>
                <a:ea typeface="隶书" panose="02010509060101010101" pitchFamily="49" charset="-122"/>
              </a:rPr>
              <a:t>中央国家机构组织系统简表</a:t>
            </a:r>
          </a:p>
        </p:txBody>
      </p:sp>
      <p:sp>
        <p:nvSpPr>
          <p:cNvPr id="422915" name="Text Box 3">
            <a:extLst>
              <a:ext uri="{FF2B5EF4-FFF2-40B4-BE49-F238E27FC236}">
                <a16:creationId xmlns="" xmlns:p14="http://schemas.microsoft.com/office/powerpoint/2010/main" xmlns:a16="http://schemas.microsoft.com/office/drawing/2014/main" id="{1678834A-387D-44DE-A143-E9773BC2D234}"/>
              </a:ext>
            </a:extLst>
          </p:cNvPr>
          <p:cNvSpPr txBox="1">
            <a:spLocks noChangeArrowheads="1"/>
          </p:cNvSpPr>
          <p:nvPr/>
        </p:nvSpPr>
        <p:spPr bwMode="auto">
          <a:xfrm>
            <a:off x="5943600" y="2057400"/>
            <a:ext cx="2438400" cy="4572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a:latin typeface="Times New Roman" panose="02020603050405020304" pitchFamily="18" charset="0"/>
            </a:endParaRPr>
          </a:p>
        </p:txBody>
      </p:sp>
      <p:sp>
        <p:nvSpPr>
          <p:cNvPr id="422916" name="AutoShape 4">
            <a:extLst>
              <a:ext uri="{FF2B5EF4-FFF2-40B4-BE49-F238E27FC236}">
                <a16:creationId xmlns="" xmlns:p14="http://schemas.microsoft.com/office/powerpoint/2010/main" xmlns:a16="http://schemas.microsoft.com/office/drawing/2014/main" id="{A71FBDF1-2E73-49C6-9102-C4D15E92C89C}"/>
              </a:ext>
            </a:extLst>
          </p:cNvPr>
          <p:cNvSpPr>
            <a:spLocks noChangeArrowheads="1"/>
          </p:cNvSpPr>
          <p:nvPr/>
        </p:nvSpPr>
        <p:spPr bwMode="auto">
          <a:xfrm>
            <a:off x="5448300" y="1628775"/>
            <a:ext cx="4114800" cy="1152525"/>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全国人民代表大会</a:t>
            </a:r>
          </a:p>
        </p:txBody>
      </p:sp>
      <p:sp>
        <p:nvSpPr>
          <p:cNvPr id="422917" name="AutoShape 5">
            <a:extLst>
              <a:ext uri="{FF2B5EF4-FFF2-40B4-BE49-F238E27FC236}">
                <a16:creationId xmlns="" xmlns:p14="http://schemas.microsoft.com/office/powerpoint/2010/main" xmlns:a16="http://schemas.microsoft.com/office/drawing/2014/main" id="{19F3145D-49EA-42D1-9FC6-19658CAE31A9}"/>
              </a:ext>
            </a:extLst>
          </p:cNvPr>
          <p:cNvSpPr>
            <a:spLocks noChangeArrowheads="1"/>
          </p:cNvSpPr>
          <p:nvPr/>
        </p:nvSpPr>
        <p:spPr bwMode="auto">
          <a:xfrm>
            <a:off x="2438400" y="2971800"/>
            <a:ext cx="2895600" cy="609600"/>
          </a:xfrm>
          <a:prstGeom prst="roundRect">
            <a:avLst>
              <a:gd name="adj" fmla="val 16667"/>
            </a:avLst>
          </a:prstGeom>
          <a:solidFill>
            <a:srgbClr val="33CCFF"/>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中华人民共和国主席</a:t>
            </a:r>
          </a:p>
        </p:txBody>
      </p:sp>
      <p:sp>
        <p:nvSpPr>
          <p:cNvPr id="422918" name="AutoShape 6">
            <a:extLst>
              <a:ext uri="{FF2B5EF4-FFF2-40B4-BE49-F238E27FC236}">
                <a16:creationId xmlns="" xmlns:p14="http://schemas.microsoft.com/office/powerpoint/2010/main" xmlns:a16="http://schemas.microsoft.com/office/drawing/2014/main" id="{F0293294-BF27-4DC7-9BF6-72E5347F5FAF}"/>
              </a:ext>
            </a:extLst>
          </p:cNvPr>
          <p:cNvSpPr>
            <a:spLocks noChangeArrowheads="1"/>
          </p:cNvSpPr>
          <p:nvPr/>
        </p:nvSpPr>
        <p:spPr bwMode="auto">
          <a:xfrm>
            <a:off x="6705600" y="2819400"/>
            <a:ext cx="3048000" cy="762000"/>
          </a:xfrm>
          <a:prstGeom prst="roundRect">
            <a:avLst>
              <a:gd name="adj" fmla="val 16667"/>
            </a:avLst>
          </a:prstGeom>
          <a:solidFill>
            <a:srgbClr val="33CCFF"/>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全国人民代表大会</a:t>
            </a:r>
          </a:p>
          <a:p>
            <a:pPr algn="ctr"/>
            <a:r>
              <a:rPr kumimoji="1" lang="zh-CN" altLang="en-US" sz="2400" b="1">
                <a:latin typeface="Times New Roman" panose="02020603050405020304" pitchFamily="18" charset="0"/>
              </a:rPr>
              <a:t>常务委员会</a:t>
            </a:r>
          </a:p>
        </p:txBody>
      </p:sp>
      <p:sp>
        <p:nvSpPr>
          <p:cNvPr id="422919" name="AutoShape 7">
            <a:extLst>
              <a:ext uri="{FF2B5EF4-FFF2-40B4-BE49-F238E27FC236}">
                <a16:creationId xmlns="" xmlns:p14="http://schemas.microsoft.com/office/powerpoint/2010/main" xmlns:a16="http://schemas.microsoft.com/office/drawing/2014/main" id="{7CE74A88-2E0E-4DE0-A80C-32A15CFBA534}"/>
              </a:ext>
            </a:extLst>
          </p:cNvPr>
          <p:cNvSpPr>
            <a:spLocks noChangeArrowheads="1"/>
          </p:cNvSpPr>
          <p:nvPr/>
        </p:nvSpPr>
        <p:spPr bwMode="auto">
          <a:xfrm>
            <a:off x="2590800" y="4419600"/>
            <a:ext cx="1752600" cy="914400"/>
          </a:xfrm>
          <a:prstGeom prst="roundRect">
            <a:avLst>
              <a:gd name="adj" fmla="val 16667"/>
            </a:avLst>
          </a:prstGeom>
          <a:solidFill>
            <a:srgbClr val="00CC00"/>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最高人民</a:t>
            </a:r>
          </a:p>
          <a:p>
            <a:pPr algn="ctr"/>
            <a:r>
              <a:rPr kumimoji="1" lang="zh-CN" altLang="en-US" sz="2400" b="1">
                <a:latin typeface="Times New Roman" panose="02020603050405020304" pitchFamily="18" charset="0"/>
              </a:rPr>
              <a:t>检察院</a:t>
            </a:r>
          </a:p>
        </p:txBody>
      </p:sp>
      <p:sp>
        <p:nvSpPr>
          <p:cNvPr id="422920" name="AutoShape 8">
            <a:extLst>
              <a:ext uri="{FF2B5EF4-FFF2-40B4-BE49-F238E27FC236}">
                <a16:creationId xmlns="" xmlns:p14="http://schemas.microsoft.com/office/powerpoint/2010/main" xmlns:a16="http://schemas.microsoft.com/office/drawing/2014/main" id="{58A74B05-983E-412E-8796-20995C490F6A}"/>
              </a:ext>
            </a:extLst>
          </p:cNvPr>
          <p:cNvSpPr>
            <a:spLocks noChangeArrowheads="1"/>
          </p:cNvSpPr>
          <p:nvPr/>
        </p:nvSpPr>
        <p:spPr bwMode="auto">
          <a:xfrm>
            <a:off x="4953000" y="4419600"/>
            <a:ext cx="1752600" cy="838200"/>
          </a:xfrm>
          <a:prstGeom prst="roundRect">
            <a:avLst>
              <a:gd name="adj" fmla="val 16667"/>
            </a:avLst>
          </a:prstGeom>
          <a:solidFill>
            <a:srgbClr val="00CC00"/>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最高人民</a:t>
            </a:r>
          </a:p>
          <a:p>
            <a:pPr algn="ctr"/>
            <a:r>
              <a:rPr kumimoji="1" lang="zh-CN" altLang="en-US" sz="2400" b="1">
                <a:latin typeface="Times New Roman" panose="02020603050405020304" pitchFamily="18" charset="0"/>
              </a:rPr>
              <a:t>法院</a:t>
            </a:r>
          </a:p>
        </p:txBody>
      </p:sp>
      <p:sp>
        <p:nvSpPr>
          <p:cNvPr id="422921" name="AutoShape 9">
            <a:extLst>
              <a:ext uri="{FF2B5EF4-FFF2-40B4-BE49-F238E27FC236}">
                <a16:creationId xmlns="" xmlns:p14="http://schemas.microsoft.com/office/powerpoint/2010/main" xmlns:a16="http://schemas.microsoft.com/office/drawing/2014/main" id="{CE9DE485-9A2B-4224-B28F-311965D05412}"/>
              </a:ext>
            </a:extLst>
          </p:cNvPr>
          <p:cNvSpPr>
            <a:spLocks noChangeArrowheads="1"/>
          </p:cNvSpPr>
          <p:nvPr/>
        </p:nvSpPr>
        <p:spPr bwMode="auto">
          <a:xfrm>
            <a:off x="7032625" y="4365625"/>
            <a:ext cx="1524000" cy="914400"/>
          </a:xfrm>
          <a:prstGeom prst="roundRect">
            <a:avLst>
              <a:gd name="adj" fmla="val 16667"/>
            </a:avLst>
          </a:prstGeom>
          <a:solidFill>
            <a:srgbClr val="00CC00"/>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国务院</a:t>
            </a:r>
          </a:p>
        </p:txBody>
      </p:sp>
      <p:sp>
        <p:nvSpPr>
          <p:cNvPr id="422922" name="AutoShape 10">
            <a:extLst>
              <a:ext uri="{FF2B5EF4-FFF2-40B4-BE49-F238E27FC236}">
                <a16:creationId xmlns="" xmlns:p14="http://schemas.microsoft.com/office/powerpoint/2010/main" xmlns:a16="http://schemas.microsoft.com/office/drawing/2014/main" id="{843FF5E1-4E6F-45CA-81FF-B98D0B90C1BC}"/>
              </a:ext>
            </a:extLst>
          </p:cNvPr>
          <p:cNvSpPr>
            <a:spLocks noChangeArrowheads="1"/>
          </p:cNvSpPr>
          <p:nvPr/>
        </p:nvSpPr>
        <p:spPr bwMode="auto">
          <a:xfrm>
            <a:off x="7162800" y="5715000"/>
            <a:ext cx="2057400" cy="8382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各部委员会</a:t>
            </a:r>
          </a:p>
        </p:txBody>
      </p:sp>
      <p:sp>
        <p:nvSpPr>
          <p:cNvPr id="422923" name="Line 11">
            <a:extLst>
              <a:ext uri="{FF2B5EF4-FFF2-40B4-BE49-F238E27FC236}">
                <a16:creationId xmlns="" xmlns:p14="http://schemas.microsoft.com/office/powerpoint/2010/main" xmlns:a16="http://schemas.microsoft.com/office/drawing/2014/main" id="{2FE75B2E-90FC-4CC8-86D8-1A21EC3737F6}"/>
              </a:ext>
            </a:extLst>
          </p:cNvPr>
          <p:cNvSpPr>
            <a:spLocks noChangeShapeType="1"/>
          </p:cNvSpPr>
          <p:nvPr/>
        </p:nvSpPr>
        <p:spPr bwMode="auto">
          <a:xfrm>
            <a:off x="5334000" y="3276600"/>
            <a:ext cx="1371600" cy="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4" name="Line 12">
            <a:extLst>
              <a:ext uri="{FF2B5EF4-FFF2-40B4-BE49-F238E27FC236}">
                <a16:creationId xmlns="" xmlns:p14="http://schemas.microsoft.com/office/powerpoint/2010/main" xmlns:a16="http://schemas.microsoft.com/office/drawing/2014/main" id="{6E2316E7-7339-41CF-84E3-9D896CFFE218}"/>
              </a:ext>
            </a:extLst>
          </p:cNvPr>
          <p:cNvSpPr>
            <a:spLocks noChangeShapeType="1"/>
          </p:cNvSpPr>
          <p:nvPr/>
        </p:nvSpPr>
        <p:spPr bwMode="auto">
          <a:xfrm>
            <a:off x="3429000" y="3962400"/>
            <a:ext cx="0" cy="4572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5" name="Line 13">
            <a:extLst>
              <a:ext uri="{FF2B5EF4-FFF2-40B4-BE49-F238E27FC236}">
                <a16:creationId xmlns="" xmlns:p14="http://schemas.microsoft.com/office/powerpoint/2010/main" xmlns:a16="http://schemas.microsoft.com/office/drawing/2014/main" id="{96E0F09D-69D4-4E63-856A-CEFDD9AC563A}"/>
              </a:ext>
            </a:extLst>
          </p:cNvPr>
          <p:cNvSpPr>
            <a:spLocks noChangeShapeType="1"/>
          </p:cNvSpPr>
          <p:nvPr/>
        </p:nvSpPr>
        <p:spPr bwMode="auto">
          <a:xfrm>
            <a:off x="3429000" y="3962400"/>
            <a:ext cx="6553200" cy="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6" name="Line 14">
            <a:extLst>
              <a:ext uri="{FF2B5EF4-FFF2-40B4-BE49-F238E27FC236}">
                <a16:creationId xmlns="" xmlns:p14="http://schemas.microsoft.com/office/powerpoint/2010/main" xmlns:a16="http://schemas.microsoft.com/office/drawing/2014/main" id="{933EFAED-FCD5-472A-A827-1D2F727FCB09}"/>
              </a:ext>
            </a:extLst>
          </p:cNvPr>
          <p:cNvSpPr>
            <a:spLocks noChangeShapeType="1"/>
          </p:cNvSpPr>
          <p:nvPr/>
        </p:nvSpPr>
        <p:spPr bwMode="auto">
          <a:xfrm>
            <a:off x="9982200" y="3962400"/>
            <a:ext cx="0" cy="3810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7" name="Line 15">
            <a:extLst>
              <a:ext uri="{FF2B5EF4-FFF2-40B4-BE49-F238E27FC236}">
                <a16:creationId xmlns="" xmlns:p14="http://schemas.microsoft.com/office/powerpoint/2010/main" xmlns:a16="http://schemas.microsoft.com/office/drawing/2014/main" id="{029FB413-8D14-44C0-BEA0-AF62C421ED81}"/>
              </a:ext>
            </a:extLst>
          </p:cNvPr>
          <p:cNvSpPr>
            <a:spLocks noChangeShapeType="1"/>
          </p:cNvSpPr>
          <p:nvPr/>
        </p:nvSpPr>
        <p:spPr bwMode="auto">
          <a:xfrm>
            <a:off x="5791200" y="3962400"/>
            <a:ext cx="0" cy="4572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8" name="Line 16">
            <a:extLst>
              <a:ext uri="{FF2B5EF4-FFF2-40B4-BE49-F238E27FC236}">
                <a16:creationId xmlns="" xmlns:p14="http://schemas.microsoft.com/office/powerpoint/2010/main" xmlns:a16="http://schemas.microsoft.com/office/drawing/2014/main" id="{43BABA29-DEBB-40D9-AE0F-CCF5CC7FDA27}"/>
              </a:ext>
            </a:extLst>
          </p:cNvPr>
          <p:cNvSpPr>
            <a:spLocks noChangeShapeType="1"/>
          </p:cNvSpPr>
          <p:nvPr/>
        </p:nvSpPr>
        <p:spPr bwMode="auto">
          <a:xfrm>
            <a:off x="8077200" y="3962400"/>
            <a:ext cx="0" cy="4572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29" name="Line 17">
            <a:extLst>
              <a:ext uri="{FF2B5EF4-FFF2-40B4-BE49-F238E27FC236}">
                <a16:creationId xmlns="" xmlns:p14="http://schemas.microsoft.com/office/powerpoint/2010/main" xmlns:a16="http://schemas.microsoft.com/office/drawing/2014/main" id="{773C5751-667B-4438-8DA2-4BEB352F17E6}"/>
              </a:ext>
            </a:extLst>
          </p:cNvPr>
          <p:cNvSpPr>
            <a:spLocks noChangeShapeType="1"/>
          </p:cNvSpPr>
          <p:nvPr/>
        </p:nvSpPr>
        <p:spPr bwMode="auto">
          <a:xfrm>
            <a:off x="8153400" y="5334000"/>
            <a:ext cx="0" cy="3810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30" name="Line 18">
            <a:extLst>
              <a:ext uri="{FF2B5EF4-FFF2-40B4-BE49-F238E27FC236}">
                <a16:creationId xmlns="" xmlns:p14="http://schemas.microsoft.com/office/powerpoint/2010/main" xmlns:a16="http://schemas.microsoft.com/office/drawing/2014/main" id="{EC9A972F-A8DE-49DD-B4B5-E2A431DEB5EB}"/>
              </a:ext>
            </a:extLst>
          </p:cNvPr>
          <p:cNvSpPr>
            <a:spLocks noChangeShapeType="1"/>
          </p:cNvSpPr>
          <p:nvPr/>
        </p:nvSpPr>
        <p:spPr bwMode="auto">
          <a:xfrm flipV="1">
            <a:off x="8077200" y="3581400"/>
            <a:ext cx="0" cy="381000"/>
          </a:xfrm>
          <a:prstGeom prst="line">
            <a:avLst/>
          </a:prstGeom>
          <a:noFill/>
          <a:ln w="28575">
            <a:solidFill>
              <a:srgbClr val="E63838"/>
            </a:solidFill>
            <a:round/>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2931" name="Line 19">
            <a:extLst>
              <a:ext uri="{FF2B5EF4-FFF2-40B4-BE49-F238E27FC236}">
                <a16:creationId xmlns="" xmlns:p14="http://schemas.microsoft.com/office/powerpoint/2010/main" xmlns:a16="http://schemas.microsoft.com/office/drawing/2014/main" id="{45366C6F-692D-4752-A087-2E3059AF3433}"/>
              </a:ext>
            </a:extLst>
          </p:cNvPr>
          <p:cNvSpPr>
            <a:spLocks noChangeShapeType="1"/>
          </p:cNvSpPr>
          <p:nvPr/>
        </p:nvSpPr>
        <p:spPr bwMode="auto">
          <a:xfrm>
            <a:off x="5791200" y="5257800"/>
            <a:ext cx="0" cy="457200"/>
          </a:xfrm>
          <a:prstGeom prst="line">
            <a:avLst/>
          </a:prstGeom>
          <a:noFill/>
          <a:ln w="9525">
            <a:solidFill>
              <a:srgbClr val="E74E09"/>
            </a:solidFill>
            <a:miter lim="800000"/>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2932" name="Line 20">
            <a:extLst>
              <a:ext uri="{FF2B5EF4-FFF2-40B4-BE49-F238E27FC236}">
                <a16:creationId xmlns="" xmlns:p14="http://schemas.microsoft.com/office/powerpoint/2010/main" xmlns:a16="http://schemas.microsoft.com/office/drawing/2014/main" id="{E8636E6F-27A9-41D6-8828-9F811DCC8E74}"/>
              </a:ext>
            </a:extLst>
          </p:cNvPr>
          <p:cNvSpPr>
            <a:spLocks noChangeShapeType="1"/>
          </p:cNvSpPr>
          <p:nvPr/>
        </p:nvSpPr>
        <p:spPr bwMode="auto">
          <a:xfrm>
            <a:off x="3429000" y="5334000"/>
            <a:ext cx="0" cy="381000"/>
          </a:xfrm>
          <a:prstGeom prst="line">
            <a:avLst/>
          </a:prstGeom>
          <a:noFill/>
          <a:ln w="9525">
            <a:solidFill>
              <a:srgbClr val="E74E09"/>
            </a:solidFill>
            <a:miter lim="800000"/>
            <a:headEnd/>
            <a:tailEnd/>
          </a:ln>
          <a:effectLst/>
          <a:extLst>
            <a:ext uri="{909E8E84-426E-40DD-AFC4-6F175D3DCCD1}">
              <a14:hiddenFill xmlns="" xmlns:p14="http://schemas.microsoft.com/office/powerpoint/2010/main" xmlns:a14="http://schemas.microsoft.com/office/drawing/2010/main">
                <a:noFill/>
              </a14:hiddenFill>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2933" name="AutoShape 21">
            <a:extLst>
              <a:ext uri="{FF2B5EF4-FFF2-40B4-BE49-F238E27FC236}">
                <a16:creationId xmlns="" xmlns:p14="http://schemas.microsoft.com/office/powerpoint/2010/main" xmlns:a16="http://schemas.microsoft.com/office/drawing/2014/main" id="{6DBA8F78-7814-417B-9D23-A7897AC4A076}"/>
              </a:ext>
            </a:extLst>
          </p:cNvPr>
          <p:cNvSpPr>
            <a:spLocks noChangeArrowheads="1"/>
          </p:cNvSpPr>
          <p:nvPr/>
        </p:nvSpPr>
        <p:spPr bwMode="auto">
          <a:xfrm>
            <a:off x="2743200" y="5638800"/>
            <a:ext cx="1524000" cy="838200"/>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地方各级</a:t>
            </a:r>
          </a:p>
          <a:p>
            <a:pPr algn="ctr"/>
            <a:r>
              <a:rPr kumimoji="1" lang="zh-CN" altLang="en-US" sz="2400" b="1">
                <a:latin typeface="Times New Roman" panose="02020603050405020304" pitchFamily="18" charset="0"/>
              </a:rPr>
              <a:t>人民检察院</a:t>
            </a:r>
          </a:p>
        </p:txBody>
      </p:sp>
      <p:sp>
        <p:nvSpPr>
          <p:cNvPr id="422934" name="AutoShape 22">
            <a:extLst>
              <a:ext uri="{FF2B5EF4-FFF2-40B4-BE49-F238E27FC236}">
                <a16:creationId xmlns="" xmlns:p14="http://schemas.microsoft.com/office/powerpoint/2010/main" xmlns:a16="http://schemas.microsoft.com/office/drawing/2014/main" id="{576972BA-7C1C-4D4A-984E-EA6EE051226E}"/>
              </a:ext>
            </a:extLst>
          </p:cNvPr>
          <p:cNvSpPr>
            <a:spLocks noChangeArrowheads="1"/>
          </p:cNvSpPr>
          <p:nvPr/>
        </p:nvSpPr>
        <p:spPr bwMode="auto">
          <a:xfrm>
            <a:off x="5088255" y="5734050"/>
            <a:ext cx="1676400" cy="762000"/>
          </a:xfrm>
          <a:prstGeom prst="roundRect">
            <a:avLst>
              <a:gd name="adj" fmla="val 16667"/>
            </a:avLst>
          </a:prstGeom>
          <a:solidFill>
            <a:schemeClr val="accent1"/>
          </a:solidFill>
          <a:ln w="9525">
            <a:solidFill>
              <a:schemeClr val="tx1"/>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地方各级</a:t>
            </a:r>
          </a:p>
          <a:p>
            <a:pPr algn="ctr"/>
            <a:r>
              <a:rPr kumimoji="1" lang="zh-CN" altLang="en-US" sz="2400" b="1">
                <a:latin typeface="Times New Roman" panose="02020603050405020304" pitchFamily="18" charset="0"/>
              </a:rPr>
              <a:t>人民法院</a:t>
            </a:r>
          </a:p>
        </p:txBody>
      </p:sp>
      <p:sp>
        <p:nvSpPr>
          <p:cNvPr id="422935" name="AutoShape 23">
            <a:extLst>
              <a:ext uri="{FF2B5EF4-FFF2-40B4-BE49-F238E27FC236}">
                <a16:creationId xmlns="" xmlns:p14="http://schemas.microsoft.com/office/powerpoint/2010/main" xmlns:a16="http://schemas.microsoft.com/office/drawing/2014/main" id="{5233F9DA-5ED6-44EA-8982-CF4C95CCECB4}"/>
              </a:ext>
            </a:extLst>
          </p:cNvPr>
          <p:cNvSpPr>
            <a:spLocks noChangeArrowheads="1"/>
          </p:cNvSpPr>
          <p:nvPr/>
        </p:nvSpPr>
        <p:spPr bwMode="auto">
          <a:xfrm>
            <a:off x="9144000" y="4495800"/>
            <a:ext cx="1295400" cy="914400"/>
          </a:xfrm>
          <a:prstGeom prst="roundRect">
            <a:avLst>
              <a:gd name="adj" fmla="val 16667"/>
            </a:avLst>
          </a:prstGeom>
          <a:solidFill>
            <a:srgbClr val="5AB034"/>
          </a:solidFill>
          <a:ln w="9525">
            <a:solidFill>
              <a:schemeClr val="tx1"/>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Times New Roman" panose="02020603050405020304" pitchFamily="18" charset="0"/>
              </a:rPr>
              <a:t>中央军事</a:t>
            </a:r>
          </a:p>
          <a:p>
            <a:pPr algn="ctr"/>
            <a:r>
              <a:rPr kumimoji="1" lang="zh-CN" altLang="en-US" sz="2400" b="1">
                <a:latin typeface="Times New Roman" panose="02020603050405020304" pitchFamily="18" charset="0"/>
              </a:rPr>
              <a:t>委员会</a:t>
            </a:r>
          </a:p>
        </p:txBody>
      </p:sp>
      <p:sp>
        <p:nvSpPr>
          <p:cNvPr id="422936" name="Text Box 24">
            <a:extLst>
              <a:ext uri="{FF2B5EF4-FFF2-40B4-BE49-F238E27FC236}">
                <a16:creationId xmlns="" xmlns:p14="http://schemas.microsoft.com/office/powerpoint/2010/main" xmlns:a16="http://schemas.microsoft.com/office/drawing/2014/main" id="{E47EC222-E9CD-4643-942D-DE7DE455A5C4}"/>
              </a:ext>
            </a:extLst>
          </p:cNvPr>
          <p:cNvSpPr txBox="1">
            <a:spLocks noChangeArrowheads="1"/>
          </p:cNvSpPr>
          <p:nvPr/>
        </p:nvSpPr>
        <p:spPr bwMode="auto">
          <a:xfrm>
            <a:off x="8148955" y="3657600"/>
            <a:ext cx="553720" cy="10668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400" b="1">
                <a:latin typeface="Times New Roman" panose="02020603050405020304" pitchFamily="18" charset="0"/>
              </a:rPr>
              <a:t>产生</a:t>
            </a:r>
          </a:p>
        </p:txBody>
      </p:sp>
    </p:spTree>
    <p:extLst>
      <p:ext uri="{BB962C8B-B14F-4D97-AF65-F5344CB8AC3E}">
        <p14:creationId xmlns="" xmlns:p14="http://schemas.microsoft.com/office/powerpoint/2010/main" val="26306578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3938" name="Text Box 2">
            <a:extLst>
              <a:ext uri="{FF2B5EF4-FFF2-40B4-BE49-F238E27FC236}">
                <a16:creationId xmlns="" xmlns:p14="http://schemas.microsoft.com/office/powerpoint/2010/main" xmlns:a16="http://schemas.microsoft.com/office/drawing/2014/main" id="{6BDBA807-35DA-47E5-AD2F-DA988540B091}"/>
              </a:ext>
            </a:extLst>
          </p:cNvPr>
          <p:cNvSpPr txBox="1">
            <a:spLocks noChangeArrowheads="1"/>
          </p:cNvSpPr>
          <p:nvPr/>
        </p:nvSpPr>
        <p:spPr bwMode="auto">
          <a:xfrm>
            <a:off x="2135505" y="405130"/>
            <a:ext cx="8169275" cy="537845"/>
          </a:xfrm>
          <a:prstGeom prst="rect">
            <a:avLst/>
          </a:prstGeom>
          <a:solidFill>
            <a:srgbClr val="FFFFFF"/>
          </a:solidFill>
          <a:ln w="19050">
            <a:solidFill>
              <a:srgbClr val="FF0000"/>
            </a:solidFill>
            <a:miter lim="800000"/>
            <a:headEnd/>
            <a:tailEnd/>
          </a:ln>
          <a:effectLst/>
          <a:extLs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latin typeface="隶书" panose="02010509060101010101" pitchFamily="49" charset="-122"/>
                <a:ea typeface="隶书" panose="02010509060101010101" pitchFamily="49" charset="-122"/>
              </a:rPr>
              <a:t>国家主席是我国最高国家权力机关的重要组成部分</a:t>
            </a:r>
          </a:p>
        </p:txBody>
      </p:sp>
      <p:sp>
        <p:nvSpPr>
          <p:cNvPr id="423939" name="Text Box 3">
            <a:extLst>
              <a:ext uri="{FF2B5EF4-FFF2-40B4-BE49-F238E27FC236}">
                <a16:creationId xmlns="" xmlns:p14="http://schemas.microsoft.com/office/powerpoint/2010/main" xmlns:a16="http://schemas.microsoft.com/office/drawing/2014/main" id="{2191CC8D-7E39-42D6-AB77-E80EA09A5794}"/>
              </a:ext>
            </a:extLst>
          </p:cNvPr>
          <p:cNvSpPr txBox="1">
            <a:spLocks noChangeArrowheads="1"/>
          </p:cNvSpPr>
          <p:nvPr/>
        </p:nvSpPr>
        <p:spPr bwMode="auto">
          <a:xfrm>
            <a:off x="2495550" y="2133600"/>
            <a:ext cx="5329555" cy="4572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rPr>
              <a:t>（</a:t>
            </a:r>
            <a:r>
              <a:rPr kumimoji="1" lang="en-US" altLang="zh-CN" sz="2400" b="1">
                <a:latin typeface="华文新魏" panose="02010800040101010101" pitchFamily="2" charset="-122"/>
                <a:ea typeface="华文新魏" panose="02010800040101010101" pitchFamily="2" charset="-122"/>
              </a:rPr>
              <a:t>1</a:t>
            </a:r>
            <a:r>
              <a:rPr kumimoji="1" lang="zh-CN" altLang="en-US" sz="2400" b="1">
                <a:latin typeface="华文新魏" panose="02010800040101010101" pitchFamily="2" charset="-122"/>
                <a:ea typeface="华文新魏" panose="02010800040101010101" pitchFamily="2" charset="-122"/>
              </a:rPr>
              <a:t>）国家主席也称作</a:t>
            </a:r>
            <a:r>
              <a:rPr kumimoji="1" lang="zh-CN" altLang="en-US" sz="2400" b="1" i="1" u="sng">
                <a:solidFill>
                  <a:srgbClr val="E74E09"/>
                </a:solidFill>
                <a:latin typeface="华文新魏" panose="02010800040101010101" pitchFamily="2" charset="-122"/>
                <a:ea typeface="华文新魏" panose="02010800040101010101" pitchFamily="2" charset="-122"/>
              </a:rPr>
              <a:t>国家元首</a:t>
            </a:r>
          </a:p>
        </p:txBody>
      </p:sp>
      <p:sp>
        <p:nvSpPr>
          <p:cNvPr id="423940" name="Text Box 4">
            <a:extLst>
              <a:ext uri="{FF2B5EF4-FFF2-40B4-BE49-F238E27FC236}">
                <a16:creationId xmlns="" xmlns:p14="http://schemas.microsoft.com/office/powerpoint/2010/main" xmlns:a16="http://schemas.microsoft.com/office/drawing/2014/main" id="{648E1F95-3CDD-4D32-AA25-53A47CAFFA1C}"/>
              </a:ext>
            </a:extLst>
          </p:cNvPr>
          <p:cNvSpPr txBox="1">
            <a:spLocks noChangeArrowheads="1"/>
          </p:cNvSpPr>
          <p:nvPr/>
        </p:nvSpPr>
        <p:spPr bwMode="auto">
          <a:xfrm>
            <a:off x="2279650" y="2743200"/>
            <a:ext cx="2016125" cy="4572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a:latin typeface="华文新魏" panose="02010800040101010101" pitchFamily="2" charset="-122"/>
                <a:ea typeface="华文新魏" panose="02010800040101010101" pitchFamily="2" charset="-122"/>
              </a:rPr>
              <a:t>2</a:t>
            </a:r>
            <a:r>
              <a:rPr kumimoji="1" lang="zh-CN" altLang="en-US" sz="2400" b="1">
                <a:latin typeface="华文新魏" panose="02010800040101010101" pitchFamily="2" charset="-122"/>
                <a:ea typeface="华文新魏" panose="02010800040101010101" pitchFamily="2" charset="-122"/>
              </a:rPr>
              <a:t>）性质</a:t>
            </a:r>
          </a:p>
        </p:txBody>
      </p:sp>
      <p:sp>
        <p:nvSpPr>
          <p:cNvPr id="423941" name="Text Box 5">
            <a:extLst>
              <a:ext uri="{FF2B5EF4-FFF2-40B4-BE49-F238E27FC236}">
                <a16:creationId xmlns="" xmlns:p14="http://schemas.microsoft.com/office/powerpoint/2010/main" xmlns:a16="http://schemas.microsoft.com/office/drawing/2014/main" id="{7122FC2B-F0C6-4134-B852-986C246A64A9}"/>
              </a:ext>
            </a:extLst>
          </p:cNvPr>
          <p:cNvSpPr txBox="1">
            <a:spLocks noChangeArrowheads="1"/>
          </p:cNvSpPr>
          <p:nvPr/>
        </p:nvSpPr>
        <p:spPr bwMode="auto">
          <a:xfrm>
            <a:off x="4079875" y="2743200"/>
            <a:ext cx="5040630" cy="457200"/>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anose="02020603050405020304" pitchFamily="18" charset="0"/>
              </a:rPr>
              <a:t>  </a:t>
            </a:r>
            <a:r>
              <a:rPr kumimoji="1" lang="zh-CN" altLang="en-US" sz="2400" b="1">
                <a:solidFill>
                  <a:srgbClr val="E74E09"/>
                </a:solidFill>
                <a:latin typeface="Times New Roman" panose="02020603050405020304" pitchFamily="18" charset="0"/>
                <a:ea typeface="华文新魏" panose="02010800040101010101" pitchFamily="2" charset="-122"/>
              </a:rPr>
              <a:t>国家的重要机构，不是代表一个人</a:t>
            </a:r>
          </a:p>
        </p:txBody>
      </p:sp>
      <p:sp>
        <p:nvSpPr>
          <p:cNvPr id="423942" name="Text Box 6">
            <a:extLst>
              <a:ext uri="{FF2B5EF4-FFF2-40B4-BE49-F238E27FC236}">
                <a16:creationId xmlns="" xmlns:p14="http://schemas.microsoft.com/office/powerpoint/2010/main" xmlns:a16="http://schemas.microsoft.com/office/drawing/2014/main" id="{0F3307B8-7F19-4DB4-B210-36A16FDA6C54}"/>
              </a:ext>
            </a:extLst>
          </p:cNvPr>
          <p:cNvSpPr txBox="1">
            <a:spLocks noChangeArrowheads="1"/>
          </p:cNvSpPr>
          <p:nvPr/>
        </p:nvSpPr>
        <p:spPr bwMode="auto">
          <a:xfrm>
            <a:off x="2399030" y="5328920"/>
            <a:ext cx="4509770" cy="4572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dirty="0">
                <a:latin typeface="Times New Roman" panose="02020603050405020304" pitchFamily="18" charset="0"/>
              </a:rPr>
              <a:t> </a:t>
            </a:r>
            <a:r>
              <a:rPr kumimoji="1" lang="zh-CN" altLang="en-US" sz="2400" b="1" dirty="0">
                <a:latin typeface="华文新魏" panose="02010800040101010101" pitchFamily="2" charset="-122"/>
                <a:ea typeface="华文新魏" panose="02010800040101010101" pitchFamily="2" charset="-122"/>
              </a:rPr>
              <a:t>（</a:t>
            </a:r>
            <a:r>
              <a:rPr kumimoji="1" lang="en-US" altLang="zh-CN" sz="2400" b="1" dirty="0">
                <a:latin typeface="华文新魏" panose="02010800040101010101" pitchFamily="2" charset="-122"/>
                <a:ea typeface="华文新魏" panose="02010800040101010101" pitchFamily="2" charset="-122"/>
              </a:rPr>
              <a:t>4</a:t>
            </a:r>
            <a:r>
              <a:rPr kumimoji="1" lang="zh-CN" altLang="en-US" sz="2400" b="1" dirty="0">
                <a:latin typeface="华文新魏" panose="02010800040101010101" pitchFamily="2" charset="-122"/>
                <a:ea typeface="华文新魏" panose="02010800040101010101" pitchFamily="2" charset="-122"/>
              </a:rPr>
              <a:t>）我国国家主席的职权：</a:t>
            </a:r>
          </a:p>
        </p:txBody>
      </p:sp>
      <p:sp>
        <p:nvSpPr>
          <p:cNvPr id="423943" name="Text Box 7">
            <a:extLst>
              <a:ext uri="{FF2B5EF4-FFF2-40B4-BE49-F238E27FC236}">
                <a16:creationId xmlns="" xmlns:p14="http://schemas.microsoft.com/office/powerpoint/2010/main" xmlns:a16="http://schemas.microsoft.com/office/drawing/2014/main" id="{F84DA5EF-72C5-4D91-BC7E-685A2D527E11}"/>
              </a:ext>
            </a:extLst>
          </p:cNvPr>
          <p:cNvSpPr txBox="1">
            <a:spLocks noChangeArrowheads="1"/>
          </p:cNvSpPr>
          <p:nvPr/>
        </p:nvSpPr>
        <p:spPr bwMode="auto">
          <a:xfrm>
            <a:off x="2567305" y="3213100"/>
            <a:ext cx="3023870" cy="457200"/>
          </a:xfrm>
          <a:prstGeom prst="rect">
            <a:avLst/>
          </a:prstGeom>
          <a:noFill/>
          <a:ln>
            <a:noFill/>
          </a:ln>
          <a:effectLst/>
          <a:extLst>
            <a:ext uri="{909E8E84-426E-40DD-AFC4-6F175D3DCCD1}">
              <a14:hiddenFill xmlns="" xmlns:p14="http://schemas.microsoft.com/office/powerpoint/2010/main" xmlns:a14="http://schemas.microsoft.com/office/drawing/2010/main">
                <a:solidFill>
                  <a:schemeClr val="accent1"/>
                </a:solidFill>
              </a14:hiddenFill>
            </a:ex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华文新魏" panose="02010800040101010101" pitchFamily="2" charset="-122"/>
                <a:ea typeface="华文新魏" panose="02010800040101010101" pitchFamily="2" charset="-122"/>
              </a:rPr>
              <a:t>（</a:t>
            </a:r>
            <a:r>
              <a:rPr kumimoji="1" lang="en-US" altLang="zh-CN" sz="2400" b="1">
                <a:latin typeface="华文新魏" panose="02010800040101010101" pitchFamily="2" charset="-122"/>
                <a:ea typeface="华文新魏" panose="02010800040101010101" pitchFamily="2" charset="-122"/>
              </a:rPr>
              <a:t>3</a:t>
            </a:r>
            <a:r>
              <a:rPr kumimoji="1" lang="zh-CN" altLang="en-US" sz="2400" b="1">
                <a:latin typeface="华文新魏" panose="02010800040101010101" pitchFamily="2" charset="-122"/>
                <a:ea typeface="华文新魏" panose="02010800040101010101" pitchFamily="2" charset="-122"/>
              </a:rPr>
              <a:t>）产生与任期：</a:t>
            </a:r>
          </a:p>
        </p:txBody>
      </p:sp>
      <p:sp>
        <p:nvSpPr>
          <p:cNvPr id="423944" name="Text Box 8">
            <a:extLst>
              <a:ext uri="{FF2B5EF4-FFF2-40B4-BE49-F238E27FC236}">
                <a16:creationId xmlns="" xmlns:p14="http://schemas.microsoft.com/office/powerpoint/2010/main" xmlns:a16="http://schemas.microsoft.com/office/drawing/2014/main" id="{0AC697EC-C58D-446F-81E1-4147261C23B3}"/>
              </a:ext>
            </a:extLst>
          </p:cNvPr>
          <p:cNvSpPr txBox="1">
            <a:spLocks noChangeArrowheads="1"/>
          </p:cNvSpPr>
          <p:nvPr/>
        </p:nvSpPr>
        <p:spPr bwMode="auto">
          <a:xfrm>
            <a:off x="2019300" y="3721735"/>
            <a:ext cx="8557260" cy="1292860"/>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b="1" dirty="0">
                <a:solidFill>
                  <a:srgbClr val="E74E09"/>
                </a:solidFill>
                <a:latin typeface="华文新魏" panose="02010800040101010101" pitchFamily="2" charset="-122"/>
                <a:ea typeface="华文新魏" panose="02010800040101010101" pitchFamily="2" charset="-122"/>
              </a:rPr>
              <a:t>由全国人大产生，</a:t>
            </a:r>
            <a:r>
              <a:rPr lang="zh-CN" altLang="en-US" dirty="0"/>
              <a:t>宪法修正案（草案）将宪法第三章</a:t>
            </a:r>
            <a:r>
              <a:rPr lang="en-US" altLang="zh-CN" dirty="0"/>
              <a:t>《</a:t>
            </a:r>
            <a:r>
              <a:rPr lang="zh-CN" altLang="en-US" dirty="0"/>
              <a:t>国家机构</a:t>
            </a:r>
            <a:r>
              <a:rPr lang="en-US" altLang="zh-CN" dirty="0"/>
              <a:t>》</a:t>
            </a:r>
            <a:r>
              <a:rPr lang="zh-CN" altLang="en-US" dirty="0"/>
              <a:t>第七十九条第三款“中华人民共和国主席、副主席每届任期同全国人民代表大会每届任期相同，连续任职不得超过两届”中“</a:t>
            </a:r>
            <a:r>
              <a:rPr lang="zh-CN" altLang="en-US" dirty="0">
                <a:solidFill>
                  <a:srgbClr val="FF0000"/>
                </a:solidFill>
              </a:rPr>
              <a:t>连续任职不得超过两届</a:t>
            </a:r>
            <a:r>
              <a:rPr lang="zh-CN" altLang="en-US" dirty="0"/>
              <a:t>”删去。有利于维护以习近平同志为核心的党中央权威和集中统一领导，有利于加强和完善国家领导体制。 </a:t>
            </a:r>
            <a:endParaRPr kumimoji="1" lang="zh-CN" altLang="en-US" sz="2400" b="1" dirty="0">
              <a:solidFill>
                <a:srgbClr val="E74E09"/>
              </a:solidFill>
              <a:latin typeface="华文新魏" panose="02010800040101010101" pitchFamily="2" charset="-122"/>
              <a:ea typeface="华文新魏" panose="02010800040101010101" pitchFamily="2" charset="-122"/>
            </a:endParaRPr>
          </a:p>
        </p:txBody>
      </p:sp>
      <p:sp>
        <p:nvSpPr>
          <p:cNvPr id="423945" name="Text Box 9">
            <a:extLst>
              <a:ext uri="{FF2B5EF4-FFF2-40B4-BE49-F238E27FC236}">
                <a16:creationId xmlns="" xmlns:p14="http://schemas.microsoft.com/office/powerpoint/2010/main" xmlns:a16="http://schemas.microsoft.com/office/drawing/2014/main" id="{BE11E613-E5EC-473E-82F5-65EC3F55D601}"/>
              </a:ext>
            </a:extLst>
          </p:cNvPr>
          <p:cNvSpPr txBox="1">
            <a:spLocks noChangeArrowheads="1"/>
          </p:cNvSpPr>
          <p:nvPr/>
        </p:nvSpPr>
        <p:spPr bwMode="auto">
          <a:xfrm>
            <a:off x="1727835" y="5869305"/>
            <a:ext cx="8305800" cy="457200"/>
          </a:xfrm>
          <a:prstGeom prst="rect">
            <a:avLst/>
          </a:prstGeom>
          <a:solidFill>
            <a:schemeClr val="bg1"/>
          </a:solidFill>
          <a:ln>
            <a:noFill/>
          </a:ln>
          <a:effectLst/>
          <a:extLst>
            <a:ext uri="{91240B29-F687-4F45-9708-019B960494DF}">
              <a14:hiddenLine xmlns="" xmlns:p14="http://schemas.microsoft.com/office/powerpoint/2010/main" xmlns:a14="http://schemas.microsoft.com/office/drawing/2010/main" w="9525">
                <a:solidFill>
                  <a:schemeClr val="tx1"/>
                </a:solidFill>
                <a:miter lim="800000"/>
                <a:headEnd/>
                <a:tailEnd/>
              </a14:hiddenLine>
            </a:ext>
            <a:ext uri="{AF507438-7753-43E0-B8FC-AC1667EBCBE1}">
              <a14:hiddenEffects xmlns="" xmlns:p14="http://schemas.microsoft.com/office/powerpoint/2010/main"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E74E09"/>
                </a:solidFill>
                <a:latin typeface="Times New Roman" panose="02020603050405020304" pitchFamily="18" charset="0"/>
                <a:ea typeface="华文新魏" panose="02010800040101010101" pitchFamily="2" charset="-122"/>
              </a:rPr>
              <a:t>颁布法律权、发布命令权、任免权、荣誉授予权、外事权等</a:t>
            </a:r>
          </a:p>
        </p:txBody>
      </p:sp>
    </p:spTree>
    <p:extLst>
      <p:ext uri="{BB962C8B-B14F-4D97-AF65-F5344CB8AC3E}">
        <p14:creationId xmlns="" xmlns:p14="http://schemas.microsoft.com/office/powerpoint/2010/main" val="11440145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 calcmode="lin" valueType="num">
                                      <p:cBhvr additive="base">
                                        <p:cTn id="7" dur="500" fill="hold"/>
                                        <p:tgtEl>
                                          <p:spTgt spid="423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39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3940">
                                            <p:txEl>
                                              <p:pRg st="0" end="0"/>
                                            </p:txEl>
                                          </p:spTgt>
                                        </p:tgtEl>
                                        <p:attrNameLst>
                                          <p:attrName>style.visibility</p:attrName>
                                        </p:attrNameLst>
                                      </p:cBhvr>
                                      <p:to>
                                        <p:strVal val="visible"/>
                                      </p:to>
                                    </p:set>
                                    <p:anim calcmode="lin" valueType="num">
                                      <p:cBhvr additive="base">
                                        <p:cTn id="13" dur="500" fill="hold"/>
                                        <p:tgtEl>
                                          <p:spTgt spid="423940">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394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3941">
                                            <p:txEl>
                                              <p:pRg st="0" end="0"/>
                                            </p:txEl>
                                          </p:spTgt>
                                        </p:tgtEl>
                                        <p:attrNameLst>
                                          <p:attrName>style.visibility</p:attrName>
                                        </p:attrNameLst>
                                      </p:cBhvr>
                                      <p:to>
                                        <p:strVal val="visible"/>
                                      </p:to>
                                    </p:set>
                                    <p:anim calcmode="lin" valueType="num">
                                      <p:cBhvr additive="base">
                                        <p:cTn id="19" dur="500" fill="hold"/>
                                        <p:tgtEl>
                                          <p:spTgt spid="423941">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2394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3943">
                                            <p:txEl>
                                              <p:pRg st="0" end="0"/>
                                            </p:txEl>
                                          </p:spTgt>
                                        </p:tgtEl>
                                        <p:attrNameLst>
                                          <p:attrName>style.visibility</p:attrName>
                                        </p:attrNameLst>
                                      </p:cBhvr>
                                      <p:to>
                                        <p:strVal val="visible"/>
                                      </p:to>
                                    </p:set>
                                    <p:anim calcmode="lin" valueType="num">
                                      <p:cBhvr additive="base">
                                        <p:cTn id="25" dur="500" fill="hold"/>
                                        <p:tgtEl>
                                          <p:spTgt spid="42394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2394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3944">
                                            <p:txEl>
                                              <p:pRg st="0" end="0"/>
                                            </p:txEl>
                                          </p:spTgt>
                                        </p:tgtEl>
                                        <p:attrNameLst>
                                          <p:attrName>style.visibility</p:attrName>
                                        </p:attrNameLst>
                                      </p:cBhvr>
                                      <p:to>
                                        <p:strVal val="visible"/>
                                      </p:to>
                                    </p:set>
                                    <p:anim calcmode="lin" valueType="num">
                                      <p:cBhvr additive="base">
                                        <p:cTn id="31" dur="500" fill="hold"/>
                                        <p:tgtEl>
                                          <p:spTgt spid="42394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2394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23942">
                                            <p:txEl>
                                              <p:pRg st="0" end="0"/>
                                            </p:txEl>
                                          </p:spTgt>
                                        </p:tgtEl>
                                        <p:attrNameLst>
                                          <p:attrName>style.visibility</p:attrName>
                                        </p:attrNameLst>
                                      </p:cBhvr>
                                      <p:to>
                                        <p:strVal val="visible"/>
                                      </p:to>
                                    </p:set>
                                    <p:anim calcmode="lin" valueType="num">
                                      <p:cBhvr additive="base">
                                        <p:cTn id="37" dur="500" fill="hold"/>
                                        <p:tgtEl>
                                          <p:spTgt spid="423942">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2394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23945">
                                            <p:txEl>
                                              <p:pRg st="0" end="0"/>
                                            </p:txEl>
                                          </p:spTgt>
                                        </p:tgtEl>
                                        <p:attrNameLst>
                                          <p:attrName>style.visibility</p:attrName>
                                        </p:attrNameLst>
                                      </p:cBhvr>
                                      <p:to>
                                        <p:strVal val="visible"/>
                                      </p:to>
                                    </p:set>
                                    <p:anim calcmode="lin" valueType="num">
                                      <p:cBhvr additive="base">
                                        <p:cTn id="43" dur="500" fill="hold"/>
                                        <p:tgtEl>
                                          <p:spTgt spid="42394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2394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p:bldP spid="423940" grpId="0" build="p"/>
      <p:bldP spid="423941" grpId="0" build="p"/>
      <p:bldP spid="423942" grpId="0" build="p"/>
      <p:bldP spid="423943" grpId="0" build="p"/>
      <p:bldP spid="423944" grpId="0" build="p"/>
      <p:bldP spid="42394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a:extLst>
              <a:ext uri="{FF2B5EF4-FFF2-40B4-BE49-F238E27FC236}">
                <a16:creationId xmlns="" xmlns:p14="http://schemas.microsoft.com/office/powerpoint/2010/main" xmlns:a16="http://schemas.microsoft.com/office/drawing/2014/main" id="{049AD87A-CF50-496E-9A40-5FE97DAF5978}"/>
              </a:ext>
            </a:extLst>
          </p:cNvPr>
          <p:cNvSpPr>
            <a:spLocks noGrp="1" noChangeArrowheads="1"/>
          </p:cNvSpPr>
          <p:nvPr>
            <p:ph type="title" idx="4294967295"/>
          </p:nvPr>
        </p:nvSpPr>
        <p:spPr>
          <a:xfrm>
            <a:off x="838200" y="365125"/>
            <a:ext cx="10516235" cy="1326515"/>
          </a:xfrm>
        </p:spPr>
        <p:txBody>
          <a:bodyPr/>
          <a:lstStyle/>
          <a:p>
            <a:r>
              <a:rPr lang="zh-CN" altLang="en-US" dirty="0"/>
              <a:t>全国人大的权限</a:t>
            </a:r>
          </a:p>
        </p:txBody>
      </p:sp>
      <p:sp>
        <p:nvSpPr>
          <p:cNvPr id="421891" name="Rectangle 3">
            <a:extLst>
              <a:ext uri="{FF2B5EF4-FFF2-40B4-BE49-F238E27FC236}">
                <a16:creationId xmlns="" xmlns:p14="http://schemas.microsoft.com/office/powerpoint/2010/main" xmlns:a16="http://schemas.microsoft.com/office/drawing/2014/main" id="{834DAEA9-D998-4CCF-9547-936BFF15E62D}"/>
              </a:ext>
            </a:extLst>
          </p:cNvPr>
          <p:cNvSpPr>
            <a:spLocks noGrp="1" noChangeArrowheads="1"/>
          </p:cNvSpPr>
          <p:nvPr>
            <p:ph type="body" idx="4294967295"/>
          </p:nvPr>
        </p:nvSpPr>
        <p:spPr>
          <a:xfrm>
            <a:off x="2133600" y="1600200"/>
            <a:ext cx="8077200" cy="4526280"/>
          </a:xfrm>
          <a:solidFill>
            <a:schemeClr val="bg1"/>
          </a:solidFill>
        </p:spPr>
        <p:txBody>
          <a:bodyPr/>
          <a:lstStyle/>
          <a:p>
            <a:endParaRPr lang="en-US" altLang="zh-CN" dirty="0">
              <a:solidFill>
                <a:srgbClr val="008000"/>
              </a:solidFill>
            </a:endParaRPr>
          </a:p>
          <a:p>
            <a:r>
              <a:rPr lang="zh-CN" altLang="en-US" dirty="0">
                <a:solidFill>
                  <a:srgbClr val="008000"/>
                </a:solidFill>
              </a:rPr>
              <a:t>最高行政机构国务院和最高人民法院、最高人民检察院由全国人大产生，受全国人大监督，对全国人大负责：</a:t>
            </a:r>
          </a:p>
          <a:p>
            <a:pPr>
              <a:buFontTx/>
              <a:buNone/>
            </a:pPr>
            <a:r>
              <a:rPr lang="zh-CN" altLang="en-US" dirty="0"/>
              <a:t>   每年的全国人大都有这样的程序，总理作政府工作报告，最高人民法院的院长做报告，最高人民检察院的检察长作报告，总结过去一年的工作，制定今后一年工作计划，由全国人大审议通过。</a:t>
            </a:r>
          </a:p>
          <a:p>
            <a:pPr>
              <a:buFontTx/>
              <a:buNone/>
            </a:pPr>
            <a:endParaRPr lang="zh-CN" altLang="en-US" dirty="0">
              <a:solidFill>
                <a:srgbClr val="008000"/>
              </a:solidFill>
            </a:endParaRPr>
          </a:p>
        </p:txBody>
      </p:sp>
    </p:spTree>
    <p:extLst>
      <p:ext uri="{BB962C8B-B14F-4D97-AF65-F5344CB8AC3E}">
        <p14:creationId xmlns="" xmlns:p14="http://schemas.microsoft.com/office/powerpoint/2010/main" val="150771189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a:extLst>
              <a:ext uri="{FF2B5EF4-FFF2-40B4-BE49-F238E27FC236}">
                <a16:creationId xmlns="" xmlns:p14="http://schemas.microsoft.com/office/powerpoint/2010/main" xmlns:a16="http://schemas.microsoft.com/office/drawing/2014/main" id="{87AA88EE-CDC7-41E8-AB39-592D6D04405B}"/>
              </a:ext>
            </a:extLst>
          </p:cNvPr>
          <p:cNvSpPr>
            <a:spLocks noGrp="1" noChangeArrowheads="1"/>
          </p:cNvSpPr>
          <p:nvPr>
            <p:ph type="title" idx="4294967295"/>
          </p:nvPr>
        </p:nvSpPr>
        <p:spPr>
          <a:xfrm>
            <a:off x="1752600" y="0"/>
            <a:ext cx="8613775" cy="1431925"/>
          </a:xfrm>
        </p:spPr>
        <p:txBody>
          <a:bodyPr/>
          <a:lstStyle/>
          <a:p>
            <a:r>
              <a:rPr lang="en-US" altLang="zh-CN" sz="3600" dirty="0">
                <a:solidFill>
                  <a:srgbClr val="FF0000"/>
                </a:solidFill>
                <a:latin typeface="黑体" panose="02010609060101010101" pitchFamily="49" charset="-122"/>
              </a:rPr>
              <a:t>3</a:t>
            </a:r>
            <a:r>
              <a:rPr lang="zh-CN" altLang="en-US" sz="3600" dirty="0">
                <a:solidFill>
                  <a:srgbClr val="FF0000"/>
                </a:solidFill>
                <a:latin typeface="黑体" panose="02010609060101010101" pitchFamily="49" charset="-122"/>
              </a:rPr>
              <a:t>、人民代表大会制的基本特征</a:t>
            </a:r>
          </a:p>
        </p:txBody>
      </p:sp>
      <p:sp>
        <p:nvSpPr>
          <p:cNvPr id="259075" name="Rectangle 3">
            <a:extLst>
              <a:ext uri="{FF2B5EF4-FFF2-40B4-BE49-F238E27FC236}">
                <a16:creationId xmlns="" xmlns:p14="http://schemas.microsoft.com/office/powerpoint/2010/main" xmlns:a16="http://schemas.microsoft.com/office/drawing/2014/main" id="{F86C2327-B7FE-4F19-871C-62B9E5E719C7}"/>
              </a:ext>
            </a:extLst>
          </p:cNvPr>
          <p:cNvSpPr>
            <a:spLocks noGrp="1" noChangeArrowheads="1"/>
          </p:cNvSpPr>
          <p:nvPr>
            <p:ph type="body" idx="4294967295"/>
          </p:nvPr>
        </p:nvSpPr>
        <p:spPr>
          <a:xfrm>
            <a:off x="1524000" y="2306955"/>
            <a:ext cx="9144000" cy="4551045"/>
          </a:xfrm>
          <a:solidFill>
            <a:schemeClr val="bg1"/>
          </a:solidFill>
        </p:spPr>
        <p:txBody>
          <a:bodyPr/>
          <a:lstStyle/>
          <a:p>
            <a:pPr>
              <a:buFontTx/>
              <a:buNone/>
            </a:pPr>
            <a:r>
              <a:rPr lang="zh-CN" altLang="en-US" dirty="0">
                <a:solidFill>
                  <a:srgbClr val="008000"/>
                </a:solidFill>
                <a:latin typeface="黑体" panose="02010609060101010101" pitchFamily="49" charset="-122"/>
              </a:rPr>
              <a:t>第一，</a:t>
            </a:r>
            <a:r>
              <a:rPr lang="zh-CN" altLang="en-US" dirty="0">
                <a:solidFill>
                  <a:srgbClr val="FF0000"/>
                </a:solidFill>
                <a:latin typeface="黑体" panose="02010609060101010101" pitchFamily="49" charset="-122"/>
              </a:rPr>
              <a:t>政治基础和根本原则</a:t>
            </a:r>
            <a:r>
              <a:rPr lang="zh-CN" altLang="en-US" dirty="0">
                <a:solidFill>
                  <a:srgbClr val="008000"/>
                </a:solidFill>
                <a:latin typeface="黑体" panose="02010609060101010101" pitchFamily="49" charset="-122"/>
              </a:rPr>
              <a:t>是国家的一切权力属于人民</a:t>
            </a:r>
          </a:p>
          <a:p>
            <a:pPr>
              <a:buFontTx/>
              <a:buNone/>
            </a:pPr>
            <a:r>
              <a:rPr lang="zh-CN" altLang="zh-CN" dirty="0">
                <a:solidFill>
                  <a:srgbClr val="008000"/>
                </a:solidFill>
                <a:latin typeface="黑体" panose="02010609060101010101" pitchFamily="49" charset="-122"/>
              </a:rPr>
              <a:t>第二，</a:t>
            </a:r>
            <a:r>
              <a:rPr lang="zh-CN" altLang="zh-CN" dirty="0">
                <a:solidFill>
                  <a:srgbClr val="FF0000"/>
                </a:solidFill>
                <a:latin typeface="黑体" panose="02010609060101010101" pitchFamily="49" charset="-122"/>
              </a:rPr>
              <a:t>本质</a:t>
            </a:r>
            <a:r>
              <a:rPr lang="zh-CN" altLang="zh-CN" dirty="0">
                <a:solidFill>
                  <a:srgbClr val="008000"/>
                </a:solidFill>
                <a:latin typeface="黑体" panose="02010609060101010101" pitchFamily="49" charset="-122"/>
              </a:rPr>
              <a:t>是体现</a:t>
            </a:r>
            <a:r>
              <a:rPr lang="zh-CN" altLang="zh-CN" dirty="0">
                <a:solidFill>
                  <a:srgbClr val="008000"/>
                </a:solidFill>
              </a:rPr>
              <a:t>“</a:t>
            </a:r>
            <a:r>
              <a:rPr lang="zh-CN" altLang="zh-CN" b="1" dirty="0">
                <a:solidFill>
                  <a:srgbClr val="FF0000"/>
                </a:solidFill>
                <a:latin typeface="黑体" panose="02010609060101010101" pitchFamily="49" charset="-122"/>
              </a:rPr>
              <a:t>议行合一</a:t>
            </a:r>
            <a:r>
              <a:rPr lang="zh-CN" altLang="zh-CN" dirty="0">
                <a:solidFill>
                  <a:srgbClr val="008000"/>
                </a:solidFill>
              </a:rPr>
              <a:t>”</a:t>
            </a:r>
            <a:r>
              <a:rPr lang="zh-CN" altLang="zh-CN" dirty="0">
                <a:solidFill>
                  <a:srgbClr val="008000"/>
                </a:solidFill>
                <a:latin typeface="黑体" panose="02010609060101010101" pitchFamily="49" charset="-122"/>
              </a:rPr>
              <a:t>原则的政治制度</a:t>
            </a:r>
            <a:r>
              <a:rPr lang="zh-CN" altLang="en-US" dirty="0">
                <a:solidFill>
                  <a:srgbClr val="008000"/>
                </a:solidFill>
                <a:latin typeface="黑体" panose="02010609060101010101" pitchFamily="49" charset="-122"/>
              </a:rPr>
              <a:t>，即制定国家意志的立法权和执行国家意志的行政权是一致的。</a:t>
            </a:r>
          </a:p>
          <a:p>
            <a:pPr>
              <a:buFontTx/>
              <a:buNone/>
            </a:pPr>
            <a:r>
              <a:rPr lang="zh-CN" altLang="en-US" dirty="0">
                <a:solidFill>
                  <a:srgbClr val="008000"/>
                </a:solidFill>
                <a:latin typeface="黑体" panose="02010609060101010101" pitchFamily="49" charset="-122"/>
              </a:rPr>
              <a:t>第三，</a:t>
            </a:r>
            <a:r>
              <a:rPr lang="zh-CN" altLang="en-US" dirty="0">
                <a:solidFill>
                  <a:srgbClr val="FF0000"/>
                </a:solidFill>
                <a:latin typeface="黑体" panose="02010609060101010101" pitchFamily="49" charset="-122"/>
              </a:rPr>
              <a:t>具有立法权、决定权、任免权、监督权</a:t>
            </a:r>
            <a:r>
              <a:rPr lang="zh-CN" altLang="en-US" dirty="0">
                <a:solidFill>
                  <a:srgbClr val="008000"/>
                </a:solidFill>
                <a:latin typeface="黑体" panose="02010609060101010101" pitchFamily="49" charset="-122"/>
              </a:rPr>
              <a:t>。</a:t>
            </a:r>
          </a:p>
          <a:p>
            <a:pPr>
              <a:buFontTx/>
              <a:buNone/>
            </a:pPr>
            <a:r>
              <a:rPr lang="zh-CN" altLang="en-US" dirty="0">
                <a:solidFill>
                  <a:srgbClr val="008000"/>
                </a:solidFill>
                <a:latin typeface="黑体" panose="02010609060101010101" pitchFamily="49" charset="-122"/>
              </a:rPr>
              <a:t>第四，它是中国共产</a:t>
            </a:r>
            <a:r>
              <a:rPr lang="zh-CN" altLang="en-US" dirty="0">
                <a:solidFill>
                  <a:srgbClr val="FF0000"/>
                </a:solidFill>
                <a:latin typeface="黑体" panose="02010609060101010101" pitchFamily="49" charset="-122"/>
              </a:rPr>
              <a:t>党领导</a:t>
            </a:r>
            <a:r>
              <a:rPr lang="zh-CN" altLang="en-US" dirty="0">
                <a:solidFill>
                  <a:srgbClr val="008000"/>
                </a:solidFill>
                <a:latin typeface="黑体" panose="02010609060101010101" pitchFamily="49" charset="-122"/>
              </a:rPr>
              <a:t>的人民民主制度。</a:t>
            </a:r>
            <a:endParaRPr lang="zh-CN" altLang="en-US" dirty="0">
              <a:solidFill>
                <a:srgbClr val="008000"/>
              </a:solidFill>
            </a:endParaRPr>
          </a:p>
        </p:txBody>
      </p:sp>
    </p:spTree>
    <p:extLst>
      <p:ext uri="{BB962C8B-B14F-4D97-AF65-F5344CB8AC3E}">
        <p14:creationId xmlns="" xmlns:p14="http://schemas.microsoft.com/office/powerpoint/2010/main" val="24436612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 xmlns:p14="http://schemas.microsoft.com/office/powerpoint/2010/main" xmlns:a16="http://schemas.microsoft.com/office/drawing/2014/main" id="{3A1D9BD5-CD13-4B12-A38E-0D67E268FF60}"/>
              </a:ext>
            </a:extLst>
          </p:cNvPr>
          <p:cNvSpPr>
            <a:spLocks noGrp="1" noChangeArrowheads="1"/>
          </p:cNvSpPr>
          <p:nvPr>
            <p:ph type="title" idx="4294967295"/>
          </p:nvPr>
        </p:nvSpPr>
        <p:spPr>
          <a:xfrm>
            <a:off x="1524000" y="381000"/>
            <a:ext cx="9144000" cy="1371600"/>
          </a:xfrm>
        </p:spPr>
        <p:txBody>
          <a:bodyPr/>
          <a:lstStyle/>
          <a:p>
            <a:r>
              <a:rPr lang="en-US" altLang="zh-CN" sz="3600" dirty="0">
                <a:solidFill>
                  <a:srgbClr val="FF0000"/>
                </a:solidFill>
              </a:rPr>
              <a:t>4</a:t>
            </a:r>
            <a:r>
              <a:rPr lang="zh-CN" altLang="en-US" sz="3600" dirty="0">
                <a:solidFill>
                  <a:srgbClr val="FF0000"/>
                </a:solidFill>
              </a:rPr>
              <a:t>、人民代表大会制度的优越性</a:t>
            </a:r>
          </a:p>
        </p:txBody>
      </p:sp>
      <p:sp>
        <p:nvSpPr>
          <p:cNvPr id="261123" name="Rectangle 3">
            <a:extLst>
              <a:ext uri="{FF2B5EF4-FFF2-40B4-BE49-F238E27FC236}">
                <a16:creationId xmlns="" xmlns:p14="http://schemas.microsoft.com/office/powerpoint/2010/main" xmlns:a16="http://schemas.microsoft.com/office/drawing/2014/main" id="{FED740A0-E243-4AD5-AB8B-7BB48538672A}"/>
              </a:ext>
            </a:extLst>
          </p:cNvPr>
          <p:cNvSpPr>
            <a:spLocks noGrp="1" noChangeArrowheads="1"/>
          </p:cNvSpPr>
          <p:nvPr>
            <p:ph type="body" idx="4294967295"/>
          </p:nvPr>
        </p:nvSpPr>
        <p:spPr>
          <a:xfrm>
            <a:off x="1676400" y="1981200"/>
            <a:ext cx="8763000" cy="4114800"/>
          </a:xfrm>
          <a:solidFill>
            <a:schemeClr val="bg1"/>
          </a:solidFill>
        </p:spPr>
        <p:txBody>
          <a:bodyPr/>
          <a:lstStyle/>
          <a:p>
            <a:pPr algn="ctr">
              <a:buFontTx/>
              <a:buNone/>
            </a:pPr>
            <a:endParaRPr lang="zh-CN" altLang="en-US" dirty="0">
              <a:solidFill>
                <a:srgbClr val="FF0000"/>
              </a:solidFill>
              <a:ea typeface="华文行楷" panose="02010800040101010101" pitchFamily="2" charset="-122"/>
            </a:endParaRPr>
          </a:p>
          <a:p>
            <a:pPr>
              <a:buFontTx/>
              <a:buNone/>
            </a:pPr>
            <a:r>
              <a:rPr lang="zh-CN" altLang="en-US" dirty="0">
                <a:solidFill>
                  <a:srgbClr val="008000"/>
                </a:solidFill>
              </a:rPr>
              <a:t>（</a:t>
            </a:r>
            <a:r>
              <a:rPr lang="en-US" altLang="zh-CN" dirty="0">
                <a:solidFill>
                  <a:srgbClr val="008000"/>
                </a:solidFill>
              </a:rPr>
              <a:t>1</a:t>
            </a:r>
            <a:r>
              <a:rPr lang="zh-CN" altLang="en-US" dirty="0">
                <a:solidFill>
                  <a:srgbClr val="008000"/>
                </a:solidFill>
              </a:rPr>
              <a:t>）直接体现我国人民民主专政的国家性质</a:t>
            </a:r>
          </a:p>
          <a:p>
            <a:pPr>
              <a:buFontTx/>
              <a:buNone/>
            </a:pPr>
            <a:r>
              <a:rPr lang="zh-CN" altLang="en-US" dirty="0">
                <a:solidFill>
                  <a:srgbClr val="008000"/>
                </a:solidFill>
              </a:rPr>
              <a:t>（</a:t>
            </a:r>
            <a:r>
              <a:rPr lang="en-US" altLang="zh-CN" dirty="0">
                <a:solidFill>
                  <a:srgbClr val="008000"/>
                </a:solidFill>
              </a:rPr>
              <a:t>2</a:t>
            </a:r>
            <a:r>
              <a:rPr lang="zh-CN" altLang="en-US" dirty="0">
                <a:solidFill>
                  <a:srgbClr val="008000"/>
                </a:solidFill>
              </a:rPr>
              <a:t>）从根本上保证了人民行使当家作主的权力</a:t>
            </a:r>
          </a:p>
          <a:p>
            <a:pPr>
              <a:buFontTx/>
              <a:buNone/>
            </a:pPr>
            <a:r>
              <a:rPr lang="zh-CN" altLang="en-US" dirty="0">
                <a:solidFill>
                  <a:srgbClr val="008000"/>
                </a:solidFill>
              </a:rPr>
              <a:t>（</a:t>
            </a:r>
            <a:r>
              <a:rPr lang="en-US" altLang="zh-CN" dirty="0">
                <a:solidFill>
                  <a:srgbClr val="008000"/>
                </a:solidFill>
              </a:rPr>
              <a:t>3</a:t>
            </a:r>
            <a:r>
              <a:rPr lang="zh-CN" altLang="en-US" dirty="0">
                <a:solidFill>
                  <a:srgbClr val="008000"/>
                </a:solidFill>
              </a:rPr>
              <a:t>）在制定国家其他各种制度中起决定作用</a:t>
            </a:r>
          </a:p>
          <a:p>
            <a:pPr>
              <a:buFontTx/>
              <a:buNone/>
            </a:pPr>
            <a:r>
              <a:rPr lang="zh-CN" altLang="en-US" dirty="0">
                <a:solidFill>
                  <a:srgbClr val="008000"/>
                </a:solidFill>
              </a:rPr>
              <a:t>（</a:t>
            </a:r>
            <a:r>
              <a:rPr lang="en-US" altLang="zh-CN" dirty="0">
                <a:solidFill>
                  <a:srgbClr val="008000"/>
                </a:solidFill>
              </a:rPr>
              <a:t>4</a:t>
            </a:r>
            <a:r>
              <a:rPr lang="zh-CN" altLang="en-US" dirty="0">
                <a:solidFill>
                  <a:srgbClr val="008000"/>
                </a:solidFill>
              </a:rPr>
              <a:t>）有利于实现中国共产党对国家的统一领导</a:t>
            </a:r>
          </a:p>
          <a:p>
            <a:pPr>
              <a:buFontTx/>
              <a:buNone/>
            </a:pPr>
            <a:endParaRPr lang="zh-CN" altLang="en-US" dirty="0">
              <a:solidFill>
                <a:srgbClr val="008000"/>
              </a:solidFill>
            </a:endParaRPr>
          </a:p>
        </p:txBody>
      </p:sp>
    </p:spTree>
    <p:extLst>
      <p:ext uri="{BB962C8B-B14F-4D97-AF65-F5344CB8AC3E}">
        <p14:creationId xmlns="" xmlns:p14="http://schemas.microsoft.com/office/powerpoint/2010/main" val="340032227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19630" y="1783715"/>
            <a:ext cx="3544570" cy="481330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矩形 2"/>
          <p:cNvSpPr/>
          <p:nvPr/>
        </p:nvSpPr>
        <p:spPr>
          <a:xfrm>
            <a:off x="2207260" y="2180590"/>
            <a:ext cx="3384550" cy="4161790"/>
          </a:xfrm>
          <a:prstGeom prst="rect">
            <a:avLst/>
          </a:prstGeom>
        </p:spPr>
        <p:txBody>
          <a:bodyPr wrap="square" lIns="98466" tIns="49233" rIns="98466" bIns="49233">
            <a:spAutoFit/>
          </a:bodyPr>
          <a:lstStyle/>
          <a:p>
            <a:pPr>
              <a:lnSpc>
                <a:spcPct val="150000"/>
              </a:lnSpc>
            </a:pPr>
            <a:r>
              <a:rPr lang="en-US" altLang="zh-CN" sz="2200" b="1" dirty="0">
                <a:solidFill>
                  <a:srgbClr val="0000FF"/>
                </a:solidFill>
                <a:latin typeface="黑体" panose="02010609060101010101" pitchFamily="49" charset="-122"/>
                <a:ea typeface="黑体" panose="02010609060101010101" pitchFamily="49" charset="-122"/>
              </a:rPr>
              <a:t>1.2</a:t>
            </a:r>
            <a:r>
              <a:rPr lang="zh-CN" altLang="en-US" sz="2200" b="1" dirty="0">
                <a:solidFill>
                  <a:srgbClr val="0000FF"/>
                </a:solidFill>
                <a:latin typeface="黑体" panose="02010609060101010101" pitchFamily="49" charset="-122"/>
                <a:ea typeface="黑体" panose="02010609060101010101" pitchFamily="49" charset="-122"/>
              </a:rPr>
              <a:t>人民代表大会制度如何确保人民有效行使国家权力？</a:t>
            </a:r>
            <a:endParaRPr lang="en-US" altLang="zh-CN" sz="2200" b="1" dirty="0">
              <a:solidFill>
                <a:schemeClr val="accent6">
                  <a:lumMod val="50000"/>
                </a:schemeClr>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Ø"/>
            </a:pPr>
            <a:r>
              <a:rPr lang="zh-CN" altLang="en-US" sz="2200" b="1" dirty="0">
                <a:solidFill>
                  <a:schemeClr val="accent6">
                    <a:lumMod val="50000"/>
                  </a:schemeClr>
                </a:solidFill>
                <a:latin typeface="楷体" panose="02010609060101010101" pitchFamily="49" charset="-122"/>
                <a:ea typeface="楷体" panose="02010609060101010101" pitchFamily="49" charset="-122"/>
              </a:rPr>
              <a:t>人民意志是否得到真正体现；人民利益是否得到有效保障。</a:t>
            </a:r>
            <a:endParaRPr lang="en-US" altLang="zh-CN" sz="2200" b="1" dirty="0">
              <a:solidFill>
                <a:schemeClr val="accent6">
                  <a:lumMod val="50000"/>
                </a:schemeClr>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Ø"/>
            </a:pPr>
            <a:r>
              <a:rPr lang="zh-CN" altLang="en-US" sz="2200" b="1" dirty="0">
                <a:solidFill>
                  <a:srgbClr val="FF0000"/>
                </a:solidFill>
                <a:latin typeface="楷体" panose="02010609060101010101" pitchFamily="49" charset="-122"/>
                <a:ea typeface="楷体" panose="02010609060101010101" pitchFamily="49" charset="-122"/>
              </a:rPr>
              <a:t>由民主选举、对人民负责、受人民监督</a:t>
            </a:r>
            <a:endParaRPr lang="en-US" altLang="zh-CN" sz="2200" b="1" dirty="0">
              <a:solidFill>
                <a:srgbClr val="FF0000"/>
              </a:solidFill>
              <a:latin typeface="楷体" panose="02010609060101010101" pitchFamily="49" charset="-122"/>
              <a:ea typeface="楷体" panose="02010609060101010101" pitchFamily="49" charset="-122"/>
            </a:endParaRPr>
          </a:p>
        </p:txBody>
      </p:sp>
      <p:sp>
        <p:nvSpPr>
          <p:cNvPr id="4" name="TextBox 9">
            <a:hlinkClick r:id="" action="ppaction://hlinkshowjump?jump=nextslide"/>
          </p:cNvPr>
          <p:cNvSpPr txBox="1"/>
          <p:nvPr/>
        </p:nvSpPr>
        <p:spPr>
          <a:xfrm>
            <a:off x="4639945" y="1124585"/>
            <a:ext cx="3239770" cy="561340"/>
          </a:xfrm>
          <a:prstGeom prst="rect">
            <a:avLst/>
          </a:prstGeom>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2.</a:t>
            </a:r>
            <a:r>
              <a:rPr lang="zh-CN" altLang="en-US" sz="3000" dirty="0">
                <a:solidFill>
                  <a:schemeClr val="bg1"/>
                </a:solidFill>
              </a:rPr>
              <a:t>六大历史性变革</a:t>
            </a:r>
          </a:p>
        </p:txBody>
      </p:sp>
      <p:sp>
        <p:nvSpPr>
          <p:cNvPr id="6" name="TextBox 5">
            <a:hlinkClick r:id="" action="ppaction://hlinkshowjump?jump=nextslide"/>
          </p:cNvPr>
          <p:cNvSpPr txBox="1"/>
          <p:nvPr/>
        </p:nvSpPr>
        <p:spPr>
          <a:xfrm>
            <a:off x="4063365" y="1124585"/>
            <a:ext cx="4394200" cy="561340"/>
          </a:xfrm>
          <a:prstGeom prst="rect">
            <a:avLst/>
          </a:prstGeom>
          <a:solidFill>
            <a:schemeClr val="accent1"/>
          </a:solidFill>
        </p:spPr>
        <p:txBody>
          <a:bodyPr wrap="non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fontAlgn="auto">
              <a:spcBef>
                <a:spcPts val="0"/>
              </a:spcBef>
              <a:spcAft>
                <a:spcPts val="0"/>
              </a:spcAft>
              <a:defRPr/>
            </a:pPr>
            <a:r>
              <a:rPr lang="en-US" altLang="zh-CN" sz="3000" dirty="0">
                <a:solidFill>
                  <a:schemeClr val="bg1"/>
                </a:solidFill>
              </a:rPr>
              <a:t>1.</a:t>
            </a:r>
            <a:r>
              <a:rPr lang="zh-CN" altLang="en-US" sz="3000" dirty="0">
                <a:solidFill>
                  <a:schemeClr val="bg1"/>
                </a:solidFill>
              </a:rPr>
              <a:t>坚持人民代表大会制度</a:t>
            </a:r>
          </a:p>
        </p:txBody>
      </p:sp>
      <p:pic>
        <p:nvPicPr>
          <p:cNvPr id="56322" name="Picture 2"/>
          <p:cNvPicPr>
            <a:picLocks noChangeAspect="1" noChangeArrowheads="1"/>
          </p:cNvPicPr>
          <p:nvPr/>
        </p:nvPicPr>
        <p:blipFill>
          <a:blip r:embed="rId2" cstate="print"/>
          <a:srcRect/>
          <a:stretch>
            <a:fillRect/>
          </a:stretch>
        </p:blipFill>
        <p:spPr bwMode="auto">
          <a:xfrm>
            <a:off x="8542020" y="1685925"/>
            <a:ext cx="2443480" cy="4825365"/>
          </a:xfrm>
          <a:prstGeom prst="ellipse">
            <a:avLst/>
          </a:prstGeom>
          <a:ln>
            <a:noFill/>
          </a:ln>
          <a:effectLst>
            <a:softEdge rad="112500"/>
          </a:effectLst>
        </p:spPr>
      </p:pic>
      <p:sp>
        <p:nvSpPr>
          <p:cNvPr id="9" name="圆角矩形标注 8"/>
          <p:cNvSpPr/>
          <p:nvPr/>
        </p:nvSpPr>
        <p:spPr>
          <a:xfrm>
            <a:off x="5880100" y="2372995"/>
            <a:ext cx="2088515" cy="4224655"/>
          </a:xfrm>
          <a:prstGeom prst="wedgeRoundRectCallout">
            <a:avLst>
              <a:gd name="adj1" fmla="val 89806"/>
              <a:gd name="adj2" fmla="val -14564"/>
              <a:gd name="adj3" fmla="val 16667"/>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lnSpc>
                <a:spcPct val="150000"/>
              </a:lnSpc>
            </a:pPr>
            <a:r>
              <a:rPr lang="zh-CN" altLang="en-US" sz="1900" b="1" dirty="0">
                <a:solidFill>
                  <a:schemeClr val="tx1"/>
                </a:solidFill>
                <a:latin typeface="楷体" panose="02010609060101010101" pitchFamily="49" charset="-122"/>
                <a:ea typeface="楷体" panose="02010609060101010101" pitchFamily="49" charset="-122"/>
              </a:rPr>
              <a:t>要支持和保证人民通过人民代表大会行使国家权力；支持和保证人大依法行使立法权、监督权、决定权、任免权。</a:t>
            </a:r>
          </a:p>
        </p:txBody>
      </p:sp>
    </p:spTree>
    <p:extLst>
      <p:ext uri="{BB962C8B-B14F-4D97-AF65-F5344CB8AC3E}">
        <p14:creationId xmlns="" xmlns:p14="http://schemas.microsoft.com/office/powerpoint/2010/main" val="3816965055"/>
      </p:ext>
    </p:extLst>
  </p:cSld>
  <p:clrMapOvr>
    <a:masterClrMapping/>
  </p:clrMapOvr>
  <mc:AlternateContent xmlns:mc="http://schemas.openxmlformats.org/markup-compatibility/2006">
    <mc:Choice xmlns=""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1"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3">
                                            <p:txEl>
                                              <p:pRg st="0" end="0"/>
                                            </p:txEl>
                                          </p:spTgt>
                                        </p:tgtEl>
                                        <p:attrNameLst>
                                          <p:attrName>fill.type</p:attrName>
                                        </p:attrNameLst>
                                      </p:cBhvr>
                                      <p:to>
                                        <p:strVal val="solid"/>
                                      </p:to>
                                    </p:set>
                                  </p:childTnLst>
                                </p:cTn>
                              </p:par>
                            </p:childTnLst>
                          </p:cTn>
                        </p:par>
                        <p:par>
                          <p:cTn id="14" fill="hold">
                            <p:stCondLst>
                              <p:cond delay="1579"/>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7"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3">
                                            <p:txEl>
                                              <p:pRg st="1" end="1"/>
                                            </p:txEl>
                                          </p:spTgt>
                                        </p:tgtEl>
                                        <p:attrNameLst>
                                          <p:attrName>fill.type</p:attrName>
                                        </p:attrNameLst>
                                      </p:cBhvr>
                                      <p:to>
                                        <p:strVal val="solid"/>
                                      </p:to>
                                    </p:set>
                                  </p:childTnLst>
                                </p:cTn>
                              </p:par>
                            </p:childTnLst>
                          </p:cTn>
                        </p:par>
                        <p:par>
                          <p:cTn id="20" fill="hold">
                            <p:stCondLst>
                              <p:cond delay="2659"/>
                            </p:stCondLst>
                            <p:childTnLst>
                              <p:par>
                                <p:cTn id="21" presetID="27" presetClass="entr" presetSubtype="0" fill="hold" nodeType="afterEffect">
                                  <p:stCondLst>
                                    <p:cond delay="0"/>
                                  </p:stCondLst>
                                  <p:iterate type="lt">
                                    <p:tmPct val="50000"/>
                                  </p:iterate>
                                  <p:childTnLst>
                                    <p:set>
                                      <p:cBhvr>
                                        <p:cTn id="22"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3"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5" dur="80"/>
                                        <p:tgtEl>
                                          <p:spTgt spid="3">
                                            <p:txEl>
                                              <p:pRg st="2" end="2"/>
                                            </p:txEl>
                                          </p:spTgt>
                                        </p:tgtEl>
                                        <p:attrNameLst>
                                          <p:attrName>fill.type</p:attrName>
                                        </p:attrNameLst>
                                      </p:cBhvr>
                                      <p:to>
                                        <p:strVal val="solid"/>
                                      </p:to>
                                    </p:set>
                                  </p:childTnLst>
                                </p:cTn>
                              </p:par>
                            </p:childTnLst>
                          </p:cTn>
                        </p:par>
                        <p:par>
                          <p:cTn id="26" fill="hold">
                            <p:stCondLst>
                              <p:cond delay="3379"/>
                            </p:stCondLst>
                            <p:childTnLst>
                              <p:par>
                                <p:cTn id="27" presetID="53" presetClass="entr" presetSubtype="16" fill="hold" nodeType="afterEffect">
                                  <p:stCondLst>
                                    <p:cond delay="0"/>
                                  </p:stCondLst>
                                  <p:childTnLst>
                                    <p:set>
                                      <p:cBhvr>
                                        <p:cTn id="28" dur="1" fill="hold">
                                          <p:stCondLst>
                                            <p:cond delay="0"/>
                                          </p:stCondLst>
                                        </p:cTn>
                                        <p:tgtEl>
                                          <p:spTgt spid="56322"/>
                                        </p:tgtEl>
                                        <p:attrNameLst>
                                          <p:attrName>style.visibility</p:attrName>
                                        </p:attrNameLst>
                                      </p:cBhvr>
                                      <p:to>
                                        <p:strVal val="visible"/>
                                      </p:to>
                                    </p:set>
                                    <p:anim calcmode="lin" valueType="num">
                                      <p:cBhvr>
                                        <p:cTn id="29" dur="500" fill="hold"/>
                                        <p:tgtEl>
                                          <p:spTgt spid="56322"/>
                                        </p:tgtEl>
                                        <p:attrNameLst>
                                          <p:attrName>ppt_w</p:attrName>
                                        </p:attrNameLst>
                                      </p:cBhvr>
                                      <p:tavLst>
                                        <p:tav tm="0">
                                          <p:val>
                                            <p:fltVal val="0"/>
                                          </p:val>
                                        </p:tav>
                                        <p:tav tm="100000">
                                          <p:val>
                                            <p:strVal val="#ppt_w"/>
                                          </p:val>
                                        </p:tav>
                                      </p:tavLst>
                                    </p:anim>
                                    <p:anim calcmode="lin" valueType="num">
                                      <p:cBhvr>
                                        <p:cTn id="30" dur="500" fill="hold"/>
                                        <p:tgtEl>
                                          <p:spTgt spid="56322"/>
                                        </p:tgtEl>
                                        <p:attrNameLst>
                                          <p:attrName>ppt_h</p:attrName>
                                        </p:attrNameLst>
                                      </p:cBhvr>
                                      <p:tavLst>
                                        <p:tav tm="0">
                                          <p:val>
                                            <p:fltVal val="0"/>
                                          </p:val>
                                        </p:tav>
                                        <p:tav tm="100000">
                                          <p:val>
                                            <p:strVal val="#ppt_h"/>
                                          </p:val>
                                        </p:tav>
                                      </p:tavLst>
                                    </p:anim>
                                    <p:animEffect transition="in" filter="fade">
                                      <p:cBhvr>
                                        <p:cTn id="31" dur="500"/>
                                        <p:tgtEl>
                                          <p:spTgt spid="56322"/>
                                        </p:tgtEl>
                                      </p:cBhvr>
                                    </p:animEffect>
                                  </p:childTnLst>
                                </p:cTn>
                              </p:par>
                            </p:childTnLst>
                          </p:cTn>
                        </p:par>
                        <p:par>
                          <p:cTn id="32" fill="hold">
                            <p:stCondLst>
                              <p:cond delay="3879"/>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9"/>
                                        </p:tgtEl>
                                        <p:attrNameLst>
                                          <p:attrName>style.visibility</p:attrName>
                                        </p:attrNameLst>
                                      </p:cBhvr>
                                      <p:to>
                                        <p:strVal val="visible"/>
                                      </p:to>
                                    </p:set>
                                    <p:anim calcmode="discrete" valueType="clr">
                                      <p:cBhvr override="childStyle">
                                        <p:cTn id="35"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9"/>
                                        </p:tgtEl>
                                        <p:attrNameLst>
                                          <p:attrName>fillcolor</p:attrName>
                                        </p:attrNameLst>
                                      </p:cBhvr>
                                      <p:tavLst>
                                        <p:tav tm="0">
                                          <p:val>
                                            <p:clrVal>
                                              <a:schemeClr val="accent2"/>
                                            </p:clrVal>
                                          </p:val>
                                        </p:tav>
                                        <p:tav tm="50000">
                                          <p:val>
                                            <p:clrVal>
                                              <a:schemeClr val="hlink"/>
                                            </p:clrVal>
                                          </p:val>
                                        </p:tav>
                                      </p:tavLst>
                                    </p:anim>
                                    <p:set>
                                      <p:cBhvr>
                                        <p:cTn id="37"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16</TotalTime>
  <Pages>175</Pages>
  <Words>10671</Words>
  <Characters>0</Characters>
  <Application>JisuOffice Show</Application>
  <DocSecurity>0</DocSecurity>
  <PresentationFormat>自定义</PresentationFormat>
  <Lines>0</Lines>
  <Paragraphs>1274</Paragraphs>
  <Slides>193</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193</vt:i4>
      </vt:variant>
    </vt:vector>
  </HeadingPairs>
  <TitlesOfParts>
    <vt:vector size="195" baseType="lpstr">
      <vt:lpstr>Office 主题​​</vt:lpstr>
      <vt:lpstr>图表</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发展社会主义民主是社会主义的本质要求 </vt:lpstr>
      <vt:lpstr>发展社会主义民主是社会主义的本质要求 </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     社会主义民主</vt:lpstr>
      <vt:lpstr>幻灯片 80</vt:lpstr>
      <vt:lpstr>幻灯片 81</vt:lpstr>
      <vt:lpstr>幻灯片 82</vt:lpstr>
      <vt:lpstr>幻灯片 83</vt:lpstr>
      <vt:lpstr>“三三制”</vt:lpstr>
      <vt:lpstr>幻灯片 85</vt:lpstr>
      <vt:lpstr>幻灯片 86</vt:lpstr>
      <vt:lpstr>幻灯片 87</vt:lpstr>
      <vt:lpstr>幻灯片 88</vt:lpstr>
      <vt:lpstr>幻灯片 89</vt:lpstr>
      <vt:lpstr>幻灯片 90</vt:lpstr>
      <vt:lpstr>幻灯片 91</vt:lpstr>
      <vt:lpstr>幻灯片 92</vt:lpstr>
      <vt:lpstr>幻灯片 93</vt:lpstr>
      <vt:lpstr>全国人大的权限</vt:lpstr>
      <vt:lpstr>幻灯片 95</vt:lpstr>
      <vt:lpstr>幻灯片 96</vt:lpstr>
      <vt:lpstr>3、人民代表大会制的基本特征</vt:lpstr>
      <vt:lpstr>4、人民代表大会制度的优越性</vt:lpstr>
      <vt:lpstr>幻灯片 99</vt:lpstr>
      <vt:lpstr>幻灯片 100</vt:lpstr>
      <vt:lpstr>幻灯片 101</vt:lpstr>
      <vt:lpstr>幻灯片 102</vt:lpstr>
      <vt:lpstr>以十二届全国人大代表的构成为例：</vt:lpstr>
      <vt:lpstr>幻灯片 104</vt:lpstr>
      <vt:lpstr>幻灯片 105</vt:lpstr>
      <vt:lpstr>幻灯片 106</vt:lpstr>
      <vt:lpstr>幻灯片 107</vt:lpstr>
      <vt:lpstr>幻灯片 108</vt:lpstr>
      <vt:lpstr>幻灯片 109</vt:lpstr>
      <vt:lpstr>幻灯片 110</vt:lpstr>
      <vt:lpstr>完善人民代表大会制度措施 </vt:lpstr>
      <vt:lpstr>幻灯片 112</vt:lpstr>
      <vt:lpstr>幻灯片 113</vt:lpstr>
      <vt:lpstr>幻灯片 114</vt:lpstr>
      <vt:lpstr>三权分立</vt:lpstr>
      <vt:lpstr>我国不能照搬西方的“三权分立”制度</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补充知识点</vt:lpstr>
      <vt:lpstr>幻灯片 150</vt:lpstr>
      <vt:lpstr>意识形态和非意识形态</vt:lpstr>
      <vt:lpstr>意识形态的社会功能</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“五位一体”总体布局</dc:title>
  <dc:creator>philosophy 2008</dc:creator>
  <cp:lastModifiedBy>lenovo</cp:lastModifiedBy>
  <cp:revision>6</cp:revision>
  <dcterms:modified xsi:type="dcterms:W3CDTF">2020-06-23T11:34:44Z</dcterms:modified>
</cp:coreProperties>
</file>